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7" r:id="rId5"/>
  </p:sldMasterIdLst>
  <p:notesMasterIdLst>
    <p:notesMasterId r:id="rId83"/>
  </p:notesMasterIdLst>
  <p:sldIdLst>
    <p:sldId id="2147379039" r:id="rId6"/>
    <p:sldId id="2147379236" r:id="rId7"/>
    <p:sldId id="2147379050" r:id="rId8"/>
    <p:sldId id="2147379052" r:id="rId9"/>
    <p:sldId id="2147379053" r:id="rId10"/>
    <p:sldId id="2147379054" r:id="rId11"/>
    <p:sldId id="2147379049" r:id="rId12"/>
    <p:sldId id="2147379044" r:id="rId13"/>
    <p:sldId id="2147379045" r:id="rId14"/>
    <p:sldId id="2147379055" r:id="rId15"/>
    <p:sldId id="2147379125" r:id="rId16"/>
    <p:sldId id="2147379126" r:id="rId17"/>
    <p:sldId id="2147379127" r:id="rId18"/>
    <p:sldId id="2147379128" r:id="rId19"/>
    <p:sldId id="2147379129" r:id="rId20"/>
    <p:sldId id="2147379130" r:id="rId21"/>
    <p:sldId id="2147379131" r:id="rId22"/>
    <p:sldId id="2147379132" r:id="rId23"/>
    <p:sldId id="2147379133" r:id="rId24"/>
    <p:sldId id="2147379134" r:id="rId25"/>
    <p:sldId id="2147379135" r:id="rId26"/>
    <p:sldId id="2147379136" r:id="rId27"/>
    <p:sldId id="2147379137" r:id="rId28"/>
    <p:sldId id="2147379138" r:id="rId29"/>
    <p:sldId id="2147379139" r:id="rId30"/>
    <p:sldId id="2147379140" r:id="rId31"/>
    <p:sldId id="2147379141" r:id="rId32"/>
    <p:sldId id="2147379142" r:id="rId33"/>
    <p:sldId id="2147379143" r:id="rId34"/>
    <p:sldId id="2147379144" r:id="rId35"/>
    <p:sldId id="2147379145" r:id="rId36"/>
    <p:sldId id="2147379147" r:id="rId37"/>
    <p:sldId id="2147379148" r:id="rId38"/>
    <p:sldId id="2147379149" r:id="rId39"/>
    <p:sldId id="2147379150" r:id="rId40"/>
    <p:sldId id="2147379151" r:id="rId41"/>
    <p:sldId id="2147379152" r:id="rId42"/>
    <p:sldId id="2147379153" r:id="rId43"/>
    <p:sldId id="2147379154" r:id="rId44"/>
    <p:sldId id="2147379155" r:id="rId45"/>
    <p:sldId id="2147379156" r:id="rId46"/>
    <p:sldId id="2147379157" r:id="rId47"/>
    <p:sldId id="2147379158" r:id="rId48"/>
    <p:sldId id="2147379196" r:id="rId49"/>
    <p:sldId id="2147379197" r:id="rId50"/>
    <p:sldId id="2147379198" r:id="rId51"/>
    <p:sldId id="2147379199" r:id="rId52"/>
    <p:sldId id="2147379200" r:id="rId53"/>
    <p:sldId id="2147379201" r:id="rId54"/>
    <p:sldId id="2147379202" r:id="rId55"/>
    <p:sldId id="2147379203" r:id="rId56"/>
    <p:sldId id="2147379204" r:id="rId57"/>
    <p:sldId id="2147379205" r:id="rId58"/>
    <p:sldId id="2147379206" r:id="rId59"/>
    <p:sldId id="2147379208" r:id="rId60"/>
    <p:sldId id="2147379209" r:id="rId61"/>
    <p:sldId id="2147379210" r:id="rId62"/>
    <p:sldId id="2147379211" r:id="rId63"/>
    <p:sldId id="2147379212" r:id="rId64"/>
    <p:sldId id="2147379213" r:id="rId65"/>
    <p:sldId id="2147379214" r:id="rId66"/>
    <p:sldId id="2147379215" r:id="rId67"/>
    <p:sldId id="2147379216" r:id="rId68"/>
    <p:sldId id="2147379217" r:id="rId69"/>
    <p:sldId id="2147379218" r:id="rId70"/>
    <p:sldId id="2147379219" r:id="rId71"/>
    <p:sldId id="464" r:id="rId72"/>
    <p:sldId id="2147379220" r:id="rId73"/>
    <p:sldId id="2147379221" r:id="rId74"/>
    <p:sldId id="2147379222" r:id="rId75"/>
    <p:sldId id="2147379223" r:id="rId76"/>
    <p:sldId id="2147379224" r:id="rId77"/>
    <p:sldId id="2147379234" r:id="rId78"/>
    <p:sldId id="311" r:id="rId79"/>
    <p:sldId id="498" r:id="rId80"/>
    <p:sldId id="2147379235" r:id="rId81"/>
    <p:sldId id="2147379041"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807070-F4DB-40D7-BBF7-13547301329A}">
          <p14:sldIdLst>
            <p14:sldId id="2147379039"/>
            <p14:sldId id="2147379236"/>
            <p14:sldId id="2147379050"/>
            <p14:sldId id="2147379052"/>
            <p14:sldId id="2147379053"/>
            <p14:sldId id="2147379054"/>
            <p14:sldId id="2147379049"/>
          </p14:sldIdLst>
        </p14:section>
        <p14:section name="Module 1" id="{063A564F-6C0C-41A2-B59B-FACF47929928}">
          <p14:sldIdLst>
            <p14:sldId id="2147379044"/>
            <p14:sldId id="2147379045"/>
            <p14:sldId id="2147379055"/>
            <p14:sldId id="2147379125"/>
            <p14:sldId id="2147379126"/>
            <p14:sldId id="2147379127"/>
          </p14:sldIdLst>
        </p14:section>
        <p14:section name="Module 2" id="{F6BCD60B-AC22-4A5E-9E3F-639A866247C9}">
          <p14:sldIdLst>
            <p14:sldId id="2147379128"/>
            <p14:sldId id="2147379129"/>
            <p14:sldId id="2147379130"/>
            <p14:sldId id="2147379131"/>
            <p14:sldId id="2147379132"/>
            <p14:sldId id="2147379133"/>
            <p14:sldId id="2147379134"/>
            <p14:sldId id="2147379135"/>
            <p14:sldId id="2147379136"/>
            <p14:sldId id="2147379137"/>
          </p14:sldIdLst>
        </p14:section>
        <p14:section name="Module 3" id="{86F3FA50-2B18-4794-B581-015046B0C9D2}">
          <p14:sldIdLst>
            <p14:sldId id="2147379138"/>
            <p14:sldId id="2147379139"/>
            <p14:sldId id="2147379140"/>
          </p14:sldIdLst>
        </p14:section>
        <p14:section name="Module 4" id="{85714C50-EF95-4BF3-B82B-C3655730BD46}">
          <p14:sldIdLst>
            <p14:sldId id="2147379141"/>
            <p14:sldId id="2147379142"/>
            <p14:sldId id="2147379143"/>
            <p14:sldId id="2147379144"/>
            <p14:sldId id="2147379145"/>
            <p14:sldId id="2147379147"/>
            <p14:sldId id="2147379148"/>
            <p14:sldId id="2147379149"/>
            <p14:sldId id="2147379150"/>
          </p14:sldIdLst>
        </p14:section>
        <p14:section name="Module 5" id="{1559C8B0-8452-48FE-B316-1F254AEF54BB}">
          <p14:sldIdLst>
            <p14:sldId id="2147379151"/>
            <p14:sldId id="2147379152"/>
            <p14:sldId id="2147379153"/>
            <p14:sldId id="2147379154"/>
            <p14:sldId id="2147379155"/>
          </p14:sldIdLst>
        </p14:section>
        <p14:section name="Module 6" id="{5DC7B3B3-E66B-41F4-AE64-87E842847803}">
          <p14:sldIdLst>
            <p14:sldId id="2147379156"/>
            <p14:sldId id="2147379157"/>
            <p14:sldId id="2147379158"/>
            <p14:sldId id="2147379196"/>
          </p14:sldIdLst>
        </p14:section>
        <p14:section name="Module 7" id="{853C078E-E3D1-4729-9734-90F6715CF3FB}">
          <p14:sldIdLst>
            <p14:sldId id="2147379197"/>
            <p14:sldId id="2147379198"/>
            <p14:sldId id="2147379199"/>
            <p14:sldId id="2147379200"/>
            <p14:sldId id="2147379201"/>
            <p14:sldId id="2147379202"/>
            <p14:sldId id="2147379203"/>
            <p14:sldId id="2147379204"/>
            <p14:sldId id="2147379205"/>
            <p14:sldId id="2147379206"/>
            <p14:sldId id="2147379208"/>
          </p14:sldIdLst>
        </p14:section>
        <p14:section name="Pop Quiz" id="{69387148-6AB7-4C3F-8A01-17E0FE7C3884}">
          <p14:sldIdLst>
            <p14:sldId id="2147379209"/>
            <p14:sldId id="2147379210"/>
            <p14:sldId id="2147379211"/>
            <p14:sldId id="2147379212"/>
            <p14:sldId id="2147379213"/>
          </p14:sldIdLst>
        </p14:section>
        <p14:section name="Module 8" id="{B5619CCD-54FE-40B6-8F72-FEFE3CF14F09}">
          <p14:sldIdLst>
            <p14:sldId id="2147379214"/>
            <p14:sldId id="2147379215"/>
            <p14:sldId id="2147379216"/>
            <p14:sldId id="2147379217"/>
            <p14:sldId id="2147379218"/>
            <p14:sldId id="2147379219"/>
            <p14:sldId id="464"/>
          </p14:sldIdLst>
        </p14:section>
        <p14:section name="Module 9" id="{B417C903-E58F-4587-A2D5-EA6DC42D440E}">
          <p14:sldIdLst>
            <p14:sldId id="2147379220"/>
            <p14:sldId id="2147379221"/>
            <p14:sldId id="2147379222"/>
            <p14:sldId id="2147379223"/>
            <p14:sldId id="2147379224"/>
            <p14:sldId id="2147379234"/>
            <p14:sldId id="311"/>
            <p14:sldId id="498"/>
            <p14:sldId id="2147379235"/>
            <p14:sldId id="21473790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7728FE-BACF-5AF2-1CCE-EB72619CBA87}" name="Chloe Tse" initials="CT" userId="S::chloe.tse@savilleassessment.com::d46149b7-b04f-4bbe-b363-a73c414f35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B742"/>
    <a:srgbClr val="769BD0"/>
    <a:srgbClr val="00A0D2"/>
    <a:srgbClr val="C4554B"/>
    <a:srgbClr val="702082"/>
    <a:srgbClr val="00C389"/>
    <a:srgbClr val="E9F7F2"/>
    <a:srgbClr val="AADD44"/>
    <a:srgbClr val="55BC22"/>
    <a:srgbClr val="30AF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2F325-40B2-41F4-B0B0-A4AC4E205B21}" v="34" dt="2024-06-05T11:18:01.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66" y="318"/>
      </p:cViewPr>
      <p:guideLst/>
    </p:cSldViewPr>
  </p:slideViewPr>
  <p:notesTextViewPr>
    <p:cViewPr>
      <p:scale>
        <a:sx n="1" d="1"/>
        <a:sy n="1" d="1"/>
      </p:scale>
      <p:origin x="0" y="0"/>
    </p:cViewPr>
  </p:notesTextViewPr>
  <p:sorterViewPr>
    <p:cViewPr>
      <p:scale>
        <a:sx n="100" d="100"/>
        <a:sy n="100" d="100"/>
      </p:scale>
      <p:origin x="0" y="-98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23B63-7CB5-4F87-AFA8-7A7C12DF8D20}" type="datetimeFigureOut">
              <a:rPr lang="en-GB" smtClean="0"/>
              <a:t>23/07/2024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AF4CE-E491-4C24-973E-BE509AF71BBF}" type="slidenum">
              <a:rPr lang="en-GB" smtClean="0"/>
              <a:t>‹#›</a:t>
            </a:fld>
            <a:endParaRPr lang="en-GB"/>
          </a:p>
        </p:txBody>
      </p:sp>
    </p:spTree>
    <p:extLst>
      <p:ext uri="{BB962C8B-B14F-4D97-AF65-F5344CB8AC3E}">
        <p14:creationId xmlns:p14="http://schemas.microsoft.com/office/powerpoint/2010/main" val="1582151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Perceptions of challenges from 360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75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can talk through this slide to introduce Saville Assessment</a:t>
            </a:r>
          </a:p>
          <a:p>
            <a:pPr marL="171450" indent="-171450">
              <a:buFont typeface="Arial" panose="020B0604020202020204" pitchFamily="34" charset="0"/>
              <a:buChar char="•"/>
            </a:pPr>
            <a:r>
              <a:rPr lang="en-GB"/>
              <a:t>Peter Saville was the ‘S’ from SHL if you are familiar with their assessments, after selling SHL, he chose to start again. This time he wanted to make use of technology to dive deeper and better predict workplace performance</a:t>
            </a:r>
          </a:p>
          <a:p>
            <a:pPr marL="171450" indent="-171450">
              <a:buFont typeface="Arial" panose="020B0604020202020204" pitchFamily="34" charset="0"/>
              <a:buChar char="•"/>
            </a:pPr>
            <a:r>
              <a:rPr lang="en-GB"/>
              <a:t>Before Wave was launched, there was a two-year research program exploring which behaviors and preferences best predicted workplace performance in order to create a highly-valid assessment.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086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Wolseley – move to Chris Park examples</a:t>
            </a:r>
          </a:p>
          <a:p>
            <a:r>
              <a:rPr lang="en-GB"/>
              <a:t>Creating Innovation – high potential, spread of effectiveness</a:t>
            </a:r>
          </a:p>
          <a:p>
            <a:r>
              <a:rPr lang="en-GB"/>
              <a:t>Showing Resilience – Resolving dimension specifically</a:t>
            </a:r>
          </a:p>
          <a:p>
            <a:r>
              <a:rPr lang="en-GB"/>
              <a:t>Providing leadership on Chris Park</a:t>
            </a:r>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36</a:t>
            </a:fld>
            <a:endParaRPr lang="en-GB"/>
          </a:p>
        </p:txBody>
      </p:sp>
    </p:spTree>
    <p:extLst>
      <p:ext uri="{BB962C8B-B14F-4D97-AF65-F5344CB8AC3E}">
        <p14:creationId xmlns:p14="http://schemas.microsoft.com/office/powerpoint/2010/main" val="514059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53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fld id="{27AAF4CE-E491-4C24-973E-BE509AF71BBF}" type="slidenum">
              <a:rPr lang="en-GB" smtClean="0"/>
              <a:t>57</a:t>
            </a:fld>
            <a:endParaRPr lang="en-GB"/>
          </a:p>
        </p:txBody>
      </p:sp>
    </p:spTree>
    <p:extLst>
      <p:ext uri="{BB962C8B-B14F-4D97-AF65-F5344CB8AC3E}">
        <p14:creationId xmlns:p14="http://schemas.microsoft.com/office/powerpoint/2010/main" val="3497280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p>
        </p:txBody>
      </p:sp>
      <p:sp>
        <p:nvSpPr>
          <p:cNvPr id="4" name="Slide Number Placeholder 3"/>
          <p:cNvSpPr>
            <a:spLocks noGrp="1"/>
          </p:cNvSpPr>
          <p:nvPr>
            <p:ph type="sldNum" sz="quarter" idx="5"/>
          </p:nvPr>
        </p:nvSpPr>
        <p:spPr/>
        <p:txBody>
          <a:bodyPr/>
          <a:lstStyle/>
          <a:p>
            <a:fld id="{27AAF4CE-E491-4C24-973E-BE509AF71BBF}" type="slidenum">
              <a:rPr lang="en-GB" smtClean="0"/>
              <a:t>58</a:t>
            </a:fld>
            <a:endParaRPr lang="en-GB"/>
          </a:p>
        </p:txBody>
      </p:sp>
    </p:spTree>
    <p:extLst>
      <p:ext uri="{BB962C8B-B14F-4D97-AF65-F5344CB8AC3E}">
        <p14:creationId xmlns:p14="http://schemas.microsoft.com/office/powerpoint/2010/main" val="2606511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 – yes the ratings are about effectiveness and </a:t>
            </a:r>
            <a:r>
              <a:rPr lang="en-GB" err="1"/>
              <a:t>sten</a:t>
            </a:r>
            <a:r>
              <a:rPr lang="en-GB"/>
              <a:t> 3 is below average</a:t>
            </a:r>
          </a:p>
        </p:txBody>
      </p:sp>
      <p:sp>
        <p:nvSpPr>
          <p:cNvPr id="4" name="Slide Number Placeholder 3"/>
          <p:cNvSpPr>
            <a:spLocks noGrp="1"/>
          </p:cNvSpPr>
          <p:nvPr>
            <p:ph type="sldNum" sz="quarter" idx="5"/>
          </p:nvPr>
        </p:nvSpPr>
        <p:spPr/>
        <p:txBody>
          <a:bodyPr/>
          <a:lstStyle/>
          <a:p>
            <a:fld id="{27AAF4CE-E491-4C24-973E-BE509AF71BBF}" type="slidenum">
              <a:rPr lang="en-GB" smtClean="0"/>
              <a:t>59</a:t>
            </a:fld>
            <a:endParaRPr lang="en-GB"/>
          </a:p>
        </p:txBody>
      </p:sp>
    </p:spTree>
    <p:extLst>
      <p:ext uri="{BB962C8B-B14F-4D97-AF65-F5344CB8AC3E}">
        <p14:creationId xmlns:p14="http://schemas.microsoft.com/office/powerpoint/2010/main" val="257235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BCD</a:t>
            </a:r>
          </a:p>
        </p:txBody>
      </p:sp>
      <p:sp>
        <p:nvSpPr>
          <p:cNvPr id="4" name="Slide Number Placeholder 3"/>
          <p:cNvSpPr>
            <a:spLocks noGrp="1"/>
          </p:cNvSpPr>
          <p:nvPr>
            <p:ph type="sldNum" sz="quarter" idx="5"/>
          </p:nvPr>
        </p:nvSpPr>
        <p:spPr/>
        <p:txBody>
          <a:bodyPr/>
          <a:lstStyle/>
          <a:p>
            <a:fld id="{27AAF4CE-E491-4C24-973E-BE509AF71BBF}" type="slidenum">
              <a:rPr lang="en-GB" smtClean="0"/>
              <a:t>60</a:t>
            </a:fld>
            <a:endParaRPr lang="en-GB"/>
          </a:p>
        </p:txBody>
      </p:sp>
    </p:spTree>
    <p:extLst>
      <p:ext uri="{BB962C8B-B14F-4D97-AF65-F5344CB8AC3E}">
        <p14:creationId xmlns:p14="http://schemas.microsoft.com/office/powerpoint/2010/main" val="3821997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CFD3E33-1CF0-47B5-7A15-F68739B64965}"/>
              </a:ext>
            </a:extLst>
          </p:cNvPr>
          <p:cNvSpPr>
            <a:spLocks noGrp="1"/>
          </p:cNvSpPr>
          <p:nvPr>
            <p:ph type="pic" sz="quarter" idx="12"/>
          </p:nvPr>
        </p:nvSpPr>
        <p:spPr>
          <a:xfrm>
            <a:off x="7113211" y="0"/>
            <a:ext cx="4359328" cy="6850856"/>
          </a:xfrm>
          <a:custGeom>
            <a:avLst/>
            <a:gdLst>
              <a:gd name="connsiteX0" fmla="*/ 5003 w 4366799"/>
              <a:gd name="connsiteY0" fmla="*/ 0 h 6850856"/>
              <a:gd name="connsiteX1" fmla="*/ 2988647 w 4366799"/>
              <a:gd name="connsiteY1" fmla="*/ 0 h 6850856"/>
              <a:gd name="connsiteX2" fmla="*/ 3329756 w 4366799"/>
              <a:gd name="connsiteY2" fmla="*/ 347212 h 6850856"/>
              <a:gd name="connsiteX3" fmla="*/ 4366173 w 4366799"/>
              <a:gd name="connsiteY3" fmla="*/ 1385265 h 6850856"/>
              <a:gd name="connsiteX4" fmla="*/ 4360567 w 4366799"/>
              <a:gd name="connsiteY4" fmla="*/ 4128003 h 6850856"/>
              <a:gd name="connsiteX5" fmla="*/ 4355001 w 4366799"/>
              <a:gd name="connsiteY5" fmla="*/ 6850856 h 6850856"/>
              <a:gd name="connsiteX6" fmla="*/ 2127331 w 4366799"/>
              <a:gd name="connsiteY6" fmla="*/ 6850856 h 6850856"/>
              <a:gd name="connsiteX7" fmla="*/ 5028 w 4366799"/>
              <a:gd name="connsiteY7" fmla="*/ 4741494 h 6850856"/>
              <a:gd name="connsiteX8" fmla="*/ 742 w 4366799"/>
              <a:gd name="connsiteY8" fmla="*/ 1187336 h 685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6799" h="6850856">
                <a:moveTo>
                  <a:pt x="5003" y="0"/>
                </a:moveTo>
                <a:lnTo>
                  <a:pt x="2988647" y="0"/>
                </a:lnTo>
                <a:lnTo>
                  <a:pt x="3329756" y="347212"/>
                </a:lnTo>
                <a:cubicBezTo>
                  <a:pt x="3675229" y="693230"/>
                  <a:pt x="4029804" y="1035833"/>
                  <a:pt x="4366173" y="1385265"/>
                </a:cubicBezTo>
                <a:cubicBezTo>
                  <a:pt x="4368350" y="2297488"/>
                  <a:pt x="4364458" y="3212745"/>
                  <a:pt x="4360567" y="4128003"/>
                </a:cubicBezTo>
                <a:lnTo>
                  <a:pt x="4355001" y="6850856"/>
                </a:lnTo>
                <a:lnTo>
                  <a:pt x="2127331" y="6850856"/>
                </a:lnTo>
                <a:lnTo>
                  <a:pt x="5028" y="4741494"/>
                </a:lnTo>
                <a:cubicBezTo>
                  <a:pt x="1763" y="3549509"/>
                  <a:pt x="-1503" y="2375730"/>
                  <a:pt x="742" y="1187336"/>
                </a:cubicBezTo>
                <a:close/>
              </a:path>
            </a:pathLst>
          </a:custGeom>
          <a:effectLst>
            <a:innerShdw blurRad="241300">
              <a:prstClr val="black">
                <a:alpha val="75000"/>
              </a:prstClr>
            </a:innerShdw>
          </a:effectLst>
        </p:spPr>
        <p:txBody>
          <a:bodyPr wrap="square">
            <a:noAutofit/>
          </a:bodyPr>
          <a:lstStyle/>
          <a:p>
            <a:endParaRPr lang="en-GB"/>
          </a:p>
        </p:txBody>
      </p:sp>
      <p:sp>
        <p:nvSpPr>
          <p:cNvPr id="4" name="TextBox 3">
            <a:extLst>
              <a:ext uri="{FF2B5EF4-FFF2-40B4-BE49-F238E27FC236}">
                <a16:creationId xmlns:a16="http://schemas.microsoft.com/office/drawing/2014/main" id="{D2350FC8-2D7F-E87F-BC4A-619FBC8CA140}"/>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
        <p:nvSpPr>
          <p:cNvPr id="5" name="Text Placeholder 17">
            <a:extLst>
              <a:ext uri="{FF2B5EF4-FFF2-40B4-BE49-F238E27FC236}">
                <a16:creationId xmlns:a16="http://schemas.microsoft.com/office/drawing/2014/main" id="{9E7735F2-47B5-38F9-4A10-3F3591D804F9}"/>
              </a:ext>
            </a:extLst>
          </p:cNvPr>
          <p:cNvSpPr>
            <a:spLocks noGrp="1"/>
          </p:cNvSpPr>
          <p:nvPr>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6" name="Text Placeholder 20">
            <a:extLst>
              <a:ext uri="{FF2B5EF4-FFF2-40B4-BE49-F238E27FC236}">
                <a16:creationId xmlns:a16="http://schemas.microsoft.com/office/drawing/2014/main" id="{01A96A6D-6411-7ABB-9F48-93B53A5A3FF5}"/>
              </a:ext>
            </a:extLst>
          </p:cNvPr>
          <p:cNvSpPr>
            <a:spLocks noGrp="1"/>
          </p:cNvSpPr>
          <p:nvPr>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7" name="Graphic 6">
            <a:extLst>
              <a:ext uri="{FF2B5EF4-FFF2-40B4-BE49-F238E27FC236}">
                <a16:creationId xmlns:a16="http://schemas.microsoft.com/office/drawing/2014/main" id="{391886EC-1986-8FEF-C701-80920CC3E5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8" name="Group 7">
            <a:extLst>
              <a:ext uri="{FF2B5EF4-FFF2-40B4-BE49-F238E27FC236}">
                <a16:creationId xmlns:a16="http://schemas.microsoft.com/office/drawing/2014/main" id="{47CB7F87-07D6-6430-6813-EF8406DDE654}"/>
              </a:ext>
            </a:extLst>
          </p:cNvPr>
          <p:cNvGrpSpPr/>
          <p:nvPr userDrawn="1"/>
        </p:nvGrpSpPr>
        <p:grpSpPr>
          <a:xfrm>
            <a:off x="3850235" y="-493"/>
            <a:ext cx="8362044" cy="6871649"/>
            <a:chOff x="3850235" y="-493"/>
            <a:chExt cx="8362044" cy="6871649"/>
          </a:xfrm>
        </p:grpSpPr>
        <p:sp>
          <p:nvSpPr>
            <p:cNvPr id="9" name="Freeform: Shape 8">
              <a:extLst>
                <a:ext uri="{FF2B5EF4-FFF2-40B4-BE49-F238E27FC236}">
                  <a16:creationId xmlns:a16="http://schemas.microsoft.com/office/drawing/2014/main" id="{5018D83A-6ED4-6760-A2BA-FB82546A7075}"/>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10" name="Freeform: Shape 9">
              <a:extLst>
                <a:ext uri="{FF2B5EF4-FFF2-40B4-BE49-F238E27FC236}">
                  <a16:creationId xmlns:a16="http://schemas.microsoft.com/office/drawing/2014/main" id="{659F47A6-EC81-9A38-C5E6-AA6257C06E28}"/>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6B52BEF7-83B9-9F35-BF2D-DA0A9651B011}"/>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8CDEEA79-9CA9-075A-3D83-989E4AC88243}"/>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spTree>
    <p:extLst>
      <p:ext uri="{BB962C8B-B14F-4D97-AF65-F5344CB8AC3E}">
        <p14:creationId xmlns:p14="http://schemas.microsoft.com/office/powerpoint/2010/main" val="1602432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Cover Wo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2" name="Picture 1">
            <a:extLst>
              <a:ext uri="{FF2B5EF4-FFF2-40B4-BE49-F238E27FC236}">
                <a16:creationId xmlns:a16="http://schemas.microsoft.com/office/drawing/2014/main" id="{BCB470A6-3B09-C075-4245-3C6D554F68D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49" r="20113"/>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Tree>
    <p:extLst>
      <p:ext uri="{BB962C8B-B14F-4D97-AF65-F5344CB8AC3E}">
        <p14:creationId xmlns:p14="http://schemas.microsoft.com/office/powerpoint/2010/main" val="2515018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Cover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4" name="Picture 3">
            <a:extLst>
              <a:ext uri="{FF2B5EF4-FFF2-40B4-BE49-F238E27FC236}">
                <a16:creationId xmlns:a16="http://schemas.microsoft.com/office/drawing/2014/main" id="{EEB72412-4469-D410-EEF0-101AE540F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6687" t="-179" r="26725" b="14094"/>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
        <p:nvSpPr>
          <p:cNvPr id="2" name="TextBox 1">
            <a:extLst>
              <a:ext uri="{FF2B5EF4-FFF2-40B4-BE49-F238E27FC236}">
                <a16:creationId xmlns:a16="http://schemas.microsoft.com/office/drawing/2014/main" id="{72FFBDE8-7B59-D35A-A497-BB75D7AEF48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192017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 Cover 2 Editable">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0D53257D-6C07-97CA-DA62-5EDB9EB1309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3672039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Cover 2 Wo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75" r="32989"/>
          <a:stretch/>
        </p:blipFill>
        <p:spPr>
          <a:xfrm>
            <a:off x="7604337"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a:innerShdw blurRad="63500" dist="50800" dir="18900000">
              <a:prstClr val="black">
                <a:alpha val="50000"/>
              </a:prstClr>
            </a:innerShdw>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82F7E4B1-4511-661F-211E-778B8323B5E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4104672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 Cover 2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79767"/>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6CD4417A-638B-8102-FE62-167676AB0168}"/>
              </a:ext>
            </a:extLst>
          </p:cNvPr>
          <p:cNvSpPr/>
          <p:nvPr userDrawn="1"/>
        </p:nvSpPr>
        <p:spPr>
          <a:xfrm>
            <a:off x="7591048" y="-462"/>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 name="connsiteX7" fmla="*/ 0 w 249784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lnTo>
                  <a:pt x="0" y="0"/>
                </a:lnTo>
                <a:close/>
              </a:path>
            </a:pathLst>
          </a:custGeom>
          <a:solidFill>
            <a:srgbClr val="72B0D5"/>
          </a:solidFill>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8103" t="-11006" r="34852" b="-343"/>
          <a:stretch/>
        </p:blipFill>
        <p:spPr>
          <a:xfrm>
            <a:off x="7588381" y="1016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DFB90ADD-12E1-B64A-180F-80249CB9423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470327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34D8F86C-0EDC-7502-57AE-547023D69728}"/>
              </a:ext>
            </a:extLst>
          </p:cNvPr>
          <p:cNvSpPr>
            <a:spLocks noGrp="1"/>
          </p:cNvSpPr>
          <p:nvPr>
            <p:ph type="pic" sz="quarter" idx="11"/>
          </p:nvPr>
        </p:nvSpPr>
        <p:spPr>
          <a:xfrm>
            <a:off x="4561636" y="0"/>
            <a:ext cx="7630364" cy="6858000"/>
          </a:xfrm>
          <a:custGeom>
            <a:avLst/>
            <a:gdLst>
              <a:gd name="connsiteX0" fmla="*/ 5211554 w 7630364"/>
              <a:gd name="connsiteY0" fmla="*/ 0 h 6858000"/>
              <a:gd name="connsiteX1" fmla="*/ 7630364 w 7630364"/>
              <a:gd name="connsiteY1" fmla="*/ 0 h 6858000"/>
              <a:gd name="connsiteX2" fmla="*/ 7630364 w 7630364"/>
              <a:gd name="connsiteY2" fmla="*/ 6858000 h 6858000"/>
              <a:gd name="connsiteX3" fmla="*/ 1074595 w 7630364"/>
              <a:gd name="connsiteY3" fmla="*/ 6858000 h 6858000"/>
              <a:gd name="connsiteX4" fmla="*/ 206541 w 7630364"/>
              <a:gd name="connsiteY4" fmla="*/ 5989950 h 6858000"/>
              <a:gd name="connsiteX5" fmla="*/ 0 w 7630364"/>
              <a:gd name="connsiteY5" fmla="*/ 5497472 h 6858000"/>
              <a:gd name="connsiteX6" fmla="*/ 206541 w 7630364"/>
              <a:gd name="connsiteY6" fmla="*/ 50049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0364" h="6858000">
                <a:moveTo>
                  <a:pt x="5211554" y="0"/>
                </a:moveTo>
                <a:lnTo>
                  <a:pt x="7630364" y="0"/>
                </a:lnTo>
                <a:lnTo>
                  <a:pt x="7630364" y="6858000"/>
                </a:lnTo>
                <a:lnTo>
                  <a:pt x="1074595" y="6858000"/>
                </a:lnTo>
                <a:lnTo>
                  <a:pt x="206541" y="5989950"/>
                </a:lnTo>
                <a:cubicBezTo>
                  <a:pt x="79436" y="5862845"/>
                  <a:pt x="0" y="5688110"/>
                  <a:pt x="0" y="5497472"/>
                </a:cubicBezTo>
                <a:cubicBezTo>
                  <a:pt x="0" y="5322737"/>
                  <a:pt x="63533" y="5147963"/>
                  <a:pt x="206541" y="5004994"/>
                </a:cubicBezTo>
                <a:close/>
              </a:path>
            </a:pathLst>
          </a:custGeom>
          <a:solidFill>
            <a:schemeClr val="accent1"/>
          </a:solidFill>
        </p:spPr>
        <p:txBody>
          <a:bodyPr wrap="square">
            <a:noAutofit/>
          </a:bodyPr>
          <a:lstStyle/>
          <a:p>
            <a:r>
              <a:rPr lang="en-US"/>
              <a:t>Click icon to add picture</a:t>
            </a:r>
            <a:endParaRPr lang="en-GB"/>
          </a:p>
        </p:txBody>
      </p:sp>
      <p:sp>
        <p:nvSpPr>
          <p:cNvPr id="14" name="Text Placeholder 17">
            <a:extLst>
              <a:ext uri="{FF2B5EF4-FFF2-40B4-BE49-F238E27FC236}">
                <a16:creationId xmlns:a16="http://schemas.microsoft.com/office/drawing/2014/main" id="{B8039770-0FBA-5289-1101-16C99105DDF0}"/>
              </a:ext>
            </a:extLst>
          </p:cNvPr>
          <p:cNvSpPr>
            <a:spLocks noGrp="1"/>
          </p:cNvSpPr>
          <p:nvPr>
            <p:ph type="body" sz="quarter" idx="10" hasCustomPrompt="1"/>
          </p:nvPr>
        </p:nvSpPr>
        <p:spPr>
          <a:xfrm>
            <a:off x="343911" y="1275660"/>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Tree>
    <p:extLst>
      <p:ext uri="{BB962C8B-B14F-4D97-AF65-F5344CB8AC3E}">
        <p14:creationId xmlns:p14="http://schemas.microsoft.com/office/powerpoint/2010/main" val="2111197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912" y="4877840"/>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10" name="Picture Placeholder 9">
            <a:extLst>
              <a:ext uri="{FF2B5EF4-FFF2-40B4-BE49-F238E27FC236}">
                <a16:creationId xmlns:a16="http://schemas.microsoft.com/office/drawing/2014/main" id="{F3F181DD-0BA1-7923-265B-653FF3AAAF15}"/>
              </a:ext>
            </a:extLst>
          </p:cNvPr>
          <p:cNvSpPr>
            <a:spLocks noGrp="1"/>
          </p:cNvSpPr>
          <p:nvPr>
            <p:ph type="pic" sz="quarter" idx="12"/>
          </p:nvPr>
        </p:nvSpPr>
        <p:spPr>
          <a:xfrm>
            <a:off x="5704568" y="-12700"/>
            <a:ext cx="6492875" cy="6870700"/>
          </a:xfrm>
          <a:custGeom>
            <a:avLst/>
            <a:gdLst>
              <a:gd name="connsiteX0" fmla="*/ 0 w 6492875"/>
              <a:gd name="connsiteY0" fmla="*/ 0 h 6870700"/>
              <a:gd name="connsiteX1" fmla="*/ 6492875 w 6492875"/>
              <a:gd name="connsiteY1" fmla="*/ 0 h 6870700"/>
              <a:gd name="connsiteX2" fmla="*/ 6492875 w 6492875"/>
              <a:gd name="connsiteY2" fmla="*/ 6870700 h 6870700"/>
              <a:gd name="connsiteX3" fmla="*/ 0 w 6492875"/>
              <a:gd name="connsiteY3" fmla="*/ 6870700 h 6870700"/>
              <a:gd name="connsiteX4" fmla="*/ 0 w 6492875"/>
              <a:gd name="connsiteY4" fmla="*/ 0 h 6870700"/>
              <a:gd name="connsiteX0" fmla="*/ 16328 w 6492875"/>
              <a:gd name="connsiteY0" fmla="*/ 1567543 h 6870700"/>
              <a:gd name="connsiteX1" fmla="*/ 6492875 w 6492875"/>
              <a:gd name="connsiteY1" fmla="*/ 0 h 6870700"/>
              <a:gd name="connsiteX2" fmla="*/ 6492875 w 6492875"/>
              <a:gd name="connsiteY2" fmla="*/ 6870700 h 6870700"/>
              <a:gd name="connsiteX3" fmla="*/ 0 w 6492875"/>
              <a:gd name="connsiteY3" fmla="*/ 6870700 h 6870700"/>
              <a:gd name="connsiteX4" fmla="*/ 16328 w 6492875"/>
              <a:gd name="connsiteY4" fmla="*/ 1567543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5" h="6870700">
                <a:moveTo>
                  <a:pt x="16328" y="1567543"/>
                </a:moveTo>
                <a:lnTo>
                  <a:pt x="6492875" y="0"/>
                </a:lnTo>
                <a:lnTo>
                  <a:pt x="6492875" y="6870700"/>
                </a:lnTo>
                <a:lnTo>
                  <a:pt x="0" y="6870700"/>
                </a:lnTo>
                <a:cubicBezTo>
                  <a:pt x="5443" y="5102981"/>
                  <a:pt x="10885" y="3335262"/>
                  <a:pt x="16328" y="1567543"/>
                </a:cubicBezTo>
                <a:close/>
              </a:path>
            </a:pathLst>
          </a:custGeom>
          <a:solidFill>
            <a:schemeClr val="accent1"/>
          </a:solidFill>
        </p:spPr>
        <p:txBody>
          <a:bodyPr/>
          <a:lstStyle/>
          <a:p>
            <a:r>
              <a:rPr lang="en-US"/>
              <a:t>Click icon to add picture</a:t>
            </a:r>
            <a:endParaRPr lang="en-GB"/>
          </a:p>
        </p:txBody>
      </p:sp>
    </p:spTree>
    <p:extLst>
      <p:ext uri="{BB962C8B-B14F-4D97-AF65-F5344CB8AC3E}">
        <p14:creationId xmlns:p14="http://schemas.microsoft.com/office/powerpoint/2010/main" val="3374132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722" y="809745"/>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8" name="Picture Placeholder 7">
            <a:extLst>
              <a:ext uri="{FF2B5EF4-FFF2-40B4-BE49-F238E27FC236}">
                <a16:creationId xmlns:a16="http://schemas.microsoft.com/office/drawing/2014/main" id="{7DF8343D-233D-C38E-C6DC-48AB472AD99E}"/>
              </a:ext>
            </a:extLst>
          </p:cNvPr>
          <p:cNvSpPr>
            <a:spLocks noGrp="1"/>
          </p:cNvSpPr>
          <p:nvPr>
            <p:ph type="pic" sz="quarter" idx="11"/>
          </p:nvPr>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solidFill>
            <a:schemeClr val="accent1"/>
          </a:solidFill>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1607769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re Talent Divider - whit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143221A-3574-AD6A-D251-432E5FF72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93758" y="2260171"/>
            <a:ext cx="1479578" cy="1468284"/>
          </a:xfrm>
          <a:prstGeom prst="rect">
            <a:avLst/>
          </a:prstGeom>
        </p:spPr>
      </p:pic>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Hire Talent</a:t>
            </a:r>
          </a:p>
        </p:txBody>
      </p:sp>
      <p:sp>
        <p:nvSpPr>
          <p:cNvPr id="2" name="Freeform: Shape 1">
            <a:extLst>
              <a:ext uri="{FF2B5EF4-FFF2-40B4-BE49-F238E27FC236}">
                <a16:creationId xmlns:a16="http://schemas.microsoft.com/office/drawing/2014/main" id="{2BD5672B-1157-D6DA-2D99-D4749E3A9C18}"/>
              </a:ext>
            </a:extLst>
          </p:cNvPr>
          <p:cNvSpPr/>
          <p:nvPr userDrawn="1"/>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0590DC5-CA8A-4690-A4EB-360323E32735}"/>
              </a:ext>
            </a:extLst>
          </p:cNvPr>
          <p:cNvSpPr/>
          <p:nvPr userDrawn="1"/>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69BDA78-3C1B-2857-7592-DC39FD13E515}"/>
              </a:ext>
            </a:extLst>
          </p:cNvPr>
          <p:cNvSpPr/>
          <p:nvPr userDrawn="1"/>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endParaRPr lang="en-GB"/>
          </a:p>
        </p:txBody>
      </p:sp>
    </p:spTree>
    <p:extLst>
      <p:ext uri="{BB962C8B-B14F-4D97-AF65-F5344CB8AC3E}">
        <p14:creationId xmlns:p14="http://schemas.microsoft.com/office/powerpoint/2010/main" val="2204594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re Talent Divider - navy">
    <p:bg>
      <p:bgPr>
        <a:solidFill>
          <a:schemeClr val="tx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F2BE814-5E39-6CFB-F084-542E0CF02F17}"/>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bg1">
              <a:alpha val="25000"/>
            </a:schemeClr>
          </a:solidFill>
          <a:ln w="28502"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45532C-7ED9-051F-468C-872DD57897D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accent1">
              <a:alpha val="25000"/>
            </a:schemeClr>
          </a:solidFill>
          <a:ln w="2850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FE21FF-70FC-C949-ED0A-D5491C139442}"/>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bg1">
              <a:alpha val="25000"/>
            </a:schemeClr>
          </a:solidFill>
          <a:ln w="28502"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9637B2C7-045A-85BB-5617-7FAF25EF59ED}"/>
              </a:ext>
            </a:extLst>
          </p:cNvPr>
          <p:cNvGrpSpPr/>
          <p:nvPr/>
        </p:nvGrpSpPr>
        <p:grpSpPr>
          <a:xfrm>
            <a:off x="1509301" y="2260171"/>
            <a:ext cx="3848493" cy="2337658"/>
            <a:chOff x="2017301" y="1960716"/>
            <a:chExt cx="3848493" cy="2337658"/>
          </a:xfrm>
        </p:grpSpPr>
        <p:grpSp>
          <p:nvGrpSpPr>
            <p:cNvPr id="5" name="Graphic 2">
              <a:extLst>
                <a:ext uri="{FF2B5EF4-FFF2-40B4-BE49-F238E27FC236}">
                  <a16:creationId xmlns:a16="http://schemas.microsoft.com/office/drawing/2014/main" id="{E104E099-C76F-EE2B-51B2-028D5F2617E5}"/>
                </a:ext>
              </a:extLst>
            </p:cNvPr>
            <p:cNvGrpSpPr/>
            <p:nvPr/>
          </p:nvGrpSpPr>
          <p:grpSpPr>
            <a:xfrm>
              <a:off x="3201758" y="1960716"/>
              <a:ext cx="1478297" cy="1469902"/>
              <a:chOff x="3201758" y="1960716"/>
              <a:chExt cx="1478297" cy="1469902"/>
            </a:xfrm>
            <a:solidFill>
              <a:schemeClr val="bg1"/>
            </a:solidFill>
          </p:grpSpPr>
          <p:sp>
            <p:nvSpPr>
              <p:cNvPr id="6" name="Freeform: Shape 5">
                <a:extLst>
                  <a:ext uri="{FF2B5EF4-FFF2-40B4-BE49-F238E27FC236}">
                    <a16:creationId xmlns:a16="http://schemas.microsoft.com/office/drawing/2014/main" id="{A649823E-CFCC-E4CB-7874-D61690594472}"/>
                  </a:ext>
                </a:extLst>
              </p:cNvPr>
              <p:cNvSpPr/>
              <p:nvPr/>
            </p:nvSpPr>
            <p:spPr>
              <a:xfrm>
                <a:off x="3201758" y="2003025"/>
                <a:ext cx="664755" cy="622447"/>
              </a:xfrm>
              <a:custGeom>
                <a:avLst/>
                <a:gdLst>
                  <a:gd name="connsiteX0" fmla="*/ 664756 w 664755"/>
                  <a:gd name="connsiteY0" fmla="*/ 463647 h 622447"/>
                  <a:gd name="connsiteX1" fmla="*/ 664756 w 664755"/>
                  <a:gd name="connsiteY1" fmla="*/ 30051 h 622447"/>
                  <a:gd name="connsiteX2" fmla="*/ 644464 w 664755"/>
                  <a:gd name="connsiteY2" fmla="*/ 1664 h 622447"/>
                  <a:gd name="connsiteX3" fmla="*/ 613592 w 664755"/>
                  <a:gd name="connsiteY3" fmla="*/ 8855 h 622447"/>
                  <a:gd name="connsiteX4" fmla="*/ 488863 w 664755"/>
                  <a:gd name="connsiteY4" fmla="*/ 133584 h 622447"/>
                  <a:gd name="connsiteX5" fmla="*/ 488863 w 664755"/>
                  <a:gd name="connsiteY5" fmla="*/ 446554 h 622447"/>
                  <a:gd name="connsiteX6" fmla="*/ 175893 w 664755"/>
                  <a:gd name="connsiteY6" fmla="*/ 446554 h 622447"/>
                  <a:gd name="connsiteX7" fmla="*/ 0 w 664755"/>
                  <a:gd name="connsiteY7" fmla="*/ 622447 h 622447"/>
                  <a:gd name="connsiteX8" fmla="*/ 507160 w 664755"/>
                  <a:gd name="connsiteY8" fmla="*/ 622447 h 622447"/>
                  <a:gd name="connsiteX9" fmla="*/ 664756 w 664755"/>
                  <a:gd name="connsiteY9" fmla="*/ 463647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664756" y="463647"/>
                    </a:moveTo>
                    <a:lnTo>
                      <a:pt x="664756" y="30051"/>
                    </a:lnTo>
                    <a:cubicBezTo>
                      <a:pt x="664756" y="15933"/>
                      <a:pt x="655758" y="5542"/>
                      <a:pt x="644464" y="1664"/>
                    </a:cubicBezTo>
                    <a:cubicBezTo>
                      <a:pt x="634374" y="-1799"/>
                      <a:pt x="622515" y="-68"/>
                      <a:pt x="613592" y="8855"/>
                    </a:cubicBezTo>
                    <a:lnTo>
                      <a:pt x="488863" y="133584"/>
                    </a:lnTo>
                    <a:lnTo>
                      <a:pt x="488863" y="446554"/>
                    </a:lnTo>
                    <a:lnTo>
                      <a:pt x="175893" y="446554"/>
                    </a:lnTo>
                    <a:lnTo>
                      <a:pt x="0" y="622447"/>
                    </a:lnTo>
                    <a:lnTo>
                      <a:pt x="507160" y="622447"/>
                    </a:lnTo>
                    <a:cubicBezTo>
                      <a:pt x="530239" y="546962"/>
                      <a:pt x="589497" y="487252"/>
                      <a:pt x="664756" y="463647"/>
                    </a:cubicBezTo>
                    <a:close/>
                  </a:path>
                </a:pathLst>
              </a:custGeom>
              <a:solidFill>
                <a:schemeClr val="bg1"/>
              </a:solidFill>
              <a:ln w="375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E4FFDA1-EB48-EC53-AFEF-7533B7D4A235}"/>
                  </a:ext>
                </a:extLst>
              </p:cNvPr>
              <p:cNvSpPr/>
              <p:nvPr/>
            </p:nvSpPr>
            <p:spPr>
              <a:xfrm>
                <a:off x="3244066" y="2765862"/>
                <a:ext cx="622446" cy="664756"/>
              </a:xfrm>
              <a:custGeom>
                <a:avLst/>
                <a:gdLst>
                  <a:gd name="connsiteX0" fmla="*/ 464851 w 622446"/>
                  <a:gd name="connsiteY0" fmla="*/ 0 h 664756"/>
                  <a:gd name="connsiteX1" fmla="*/ 30051 w 622446"/>
                  <a:gd name="connsiteY1" fmla="*/ 0 h 664756"/>
                  <a:gd name="connsiteX2" fmla="*/ 1664 w 622446"/>
                  <a:gd name="connsiteY2" fmla="*/ 20292 h 664756"/>
                  <a:gd name="connsiteX3" fmla="*/ 8855 w 622446"/>
                  <a:gd name="connsiteY3" fmla="*/ 51164 h 664756"/>
                  <a:gd name="connsiteX4" fmla="*/ 133584 w 622446"/>
                  <a:gd name="connsiteY4" fmla="*/ 175893 h 664756"/>
                  <a:gd name="connsiteX5" fmla="*/ 446554 w 622446"/>
                  <a:gd name="connsiteY5" fmla="*/ 175893 h 664756"/>
                  <a:gd name="connsiteX6" fmla="*/ 446554 w 622446"/>
                  <a:gd name="connsiteY6" fmla="*/ 488863 h 664756"/>
                  <a:gd name="connsiteX7" fmla="*/ 622447 w 622446"/>
                  <a:gd name="connsiteY7" fmla="*/ 664756 h 664756"/>
                  <a:gd name="connsiteX8" fmla="*/ 622447 w 622446"/>
                  <a:gd name="connsiteY8" fmla="*/ 158801 h 664756"/>
                  <a:gd name="connsiteX9" fmla="*/ 464851 w 622446"/>
                  <a:gd name="connsiteY9" fmla="*/ 0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464851" y="0"/>
                    </a:moveTo>
                    <a:lnTo>
                      <a:pt x="30051" y="0"/>
                    </a:lnTo>
                    <a:cubicBezTo>
                      <a:pt x="15933" y="0"/>
                      <a:pt x="5542" y="8998"/>
                      <a:pt x="1664" y="20292"/>
                    </a:cubicBezTo>
                    <a:cubicBezTo>
                      <a:pt x="-1799" y="30382"/>
                      <a:pt x="-68" y="42241"/>
                      <a:pt x="8855" y="51164"/>
                    </a:cubicBezTo>
                    <a:lnTo>
                      <a:pt x="133584" y="175893"/>
                    </a:lnTo>
                    <a:lnTo>
                      <a:pt x="446554" y="175893"/>
                    </a:lnTo>
                    <a:lnTo>
                      <a:pt x="446554" y="488863"/>
                    </a:lnTo>
                    <a:lnTo>
                      <a:pt x="622447" y="664756"/>
                    </a:lnTo>
                    <a:lnTo>
                      <a:pt x="622447" y="158801"/>
                    </a:lnTo>
                    <a:cubicBezTo>
                      <a:pt x="547188" y="135195"/>
                      <a:pt x="487930" y="75522"/>
                      <a:pt x="464851" y="0"/>
                    </a:cubicBezTo>
                    <a:close/>
                  </a:path>
                </a:pathLst>
              </a:custGeom>
              <a:solidFill>
                <a:schemeClr val="bg1"/>
              </a:solidFill>
              <a:ln w="375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A94F1B3-B6C4-E8FE-7BD1-B71C1C01D993}"/>
                  </a:ext>
                </a:extLst>
              </p:cNvPr>
              <p:cNvSpPr/>
              <p:nvPr/>
            </p:nvSpPr>
            <p:spPr>
              <a:xfrm>
                <a:off x="4015299" y="2765862"/>
                <a:ext cx="664755" cy="622447"/>
              </a:xfrm>
              <a:custGeom>
                <a:avLst/>
                <a:gdLst>
                  <a:gd name="connsiteX0" fmla="*/ 152626 w 664755"/>
                  <a:gd name="connsiteY0" fmla="*/ 0 h 622447"/>
                  <a:gd name="connsiteX1" fmla="*/ 0 w 664755"/>
                  <a:gd name="connsiteY1" fmla="*/ 157106 h 622447"/>
                  <a:gd name="connsiteX2" fmla="*/ 0 w 664755"/>
                  <a:gd name="connsiteY2" fmla="*/ 592396 h 622447"/>
                  <a:gd name="connsiteX3" fmla="*/ 20292 w 664755"/>
                  <a:gd name="connsiteY3" fmla="*/ 620783 h 622447"/>
                  <a:gd name="connsiteX4" fmla="*/ 51164 w 664755"/>
                  <a:gd name="connsiteY4" fmla="*/ 613592 h 622447"/>
                  <a:gd name="connsiteX5" fmla="*/ 175893 w 664755"/>
                  <a:gd name="connsiteY5" fmla="*/ 488863 h 622447"/>
                  <a:gd name="connsiteX6" fmla="*/ 175893 w 664755"/>
                  <a:gd name="connsiteY6" fmla="*/ 175893 h 622447"/>
                  <a:gd name="connsiteX7" fmla="*/ 488863 w 664755"/>
                  <a:gd name="connsiteY7" fmla="*/ 175893 h 622447"/>
                  <a:gd name="connsiteX8" fmla="*/ 664756 w 664755"/>
                  <a:gd name="connsiteY8" fmla="*/ 0 h 622447"/>
                  <a:gd name="connsiteX9" fmla="*/ 152626 w 664755"/>
                  <a:gd name="connsiteY9" fmla="*/ 0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152626" y="0"/>
                    </a:moveTo>
                    <a:cubicBezTo>
                      <a:pt x="130075" y="73828"/>
                      <a:pt x="72887" y="132484"/>
                      <a:pt x="0" y="157106"/>
                    </a:cubicBezTo>
                    <a:lnTo>
                      <a:pt x="0" y="592396"/>
                    </a:lnTo>
                    <a:cubicBezTo>
                      <a:pt x="0" y="606514"/>
                      <a:pt x="8998" y="616905"/>
                      <a:pt x="20292" y="620783"/>
                    </a:cubicBezTo>
                    <a:cubicBezTo>
                      <a:pt x="30382" y="624247"/>
                      <a:pt x="42241" y="622515"/>
                      <a:pt x="51164" y="613592"/>
                    </a:cubicBezTo>
                    <a:lnTo>
                      <a:pt x="175893" y="488863"/>
                    </a:lnTo>
                    <a:lnTo>
                      <a:pt x="175893" y="175893"/>
                    </a:lnTo>
                    <a:lnTo>
                      <a:pt x="488863" y="175893"/>
                    </a:lnTo>
                    <a:lnTo>
                      <a:pt x="664756" y="0"/>
                    </a:lnTo>
                    <a:lnTo>
                      <a:pt x="152626" y="0"/>
                    </a:lnTo>
                    <a:close/>
                  </a:path>
                </a:pathLst>
              </a:custGeom>
              <a:solidFill>
                <a:schemeClr val="bg1"/>
              </a:solidFill>
              <a:ln w="375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A4A57DB-CCFD-943E-C3C3-4B928070570C}"/>
                  </a:ext>
                </a:extLst>
              </p:cNvPr>
              <p:cNvSpPr/>
              <p:nvPr/>
            </p:nvSpPr>
            <p:spPr>
              <a:xfrm>
                <a:off x="4015299" y="1960716"/>
                <a:ext cx="622446" cy="664756"/>
              </a:xfrm>
              <a:custGeom>
                <a:avLst/>
                <a:gdLst>
                  <a:gd name="connsiteX0" fmla="*/ 152626 w 622446"/>
                  <a:gd name="connsiteY0" fmla="*/ 664756 h 664756"/>
                  <a:gd name="connsiteX1" fmla="*/ 592396 w 622446"/>
                  <a:gd name="connsiteY1" fmla="*/ 664756 h 664756"/>
                  <a:gd name="connsiteX2" fmla="*/ 620783 w 622446"/>
                  <a:gd name="connsiteY2" fmla="*/ 644464 h 664756"/>
                  <a:gd name="connsiteX3" fmla="*/ 613592 w 622446"/>
                  <a:gd name="connsiteY3" fmla="*/ 613592 h 664756"/>
                  <a:gd name="connsiteX4" fmla="*/ 488863 w 622446"/>
                  <a:gd name="connsiteY4" fmla="*/ 488863 h 664756"/>
                  <a:gd name="connsiteX5" fmla="*/ 175893 w 622446"/>
                  <a:gd name="connsiteY5" fmla="*/ 488863 h 664756"/>
                  <a:gd name="connsiteX6" fmla="*/ 175893 w 622446"/>
                  <a:gd name="connsiteY6" fmla="*/ 175893 h 664756"/>
                  <a:gd name="connsiteX7" fmla="*/ 0 w 622446"/>
                  <a:gd name="connsiteY7" fmla="*/ 0 h 664756"/>
                  <a:gd name="connsiteX8" fmla="*/ 0 w 622446"/>
                  <a:gd name="connsiteY8" fmla="*/ 507650 h 664756"/>
                  <a:gd name="connsiteX9" fmla="*/ 152626 w 622446"/>
                  <a:gd name="connsiteY9" fmla="*/ 664756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152626" y="664756"/>
                    </a:moveTo>
                    <a:lnTo>
                      <a:pt x="592396" y="664756"/>
                    </a:lnTo>
                    <a:cubicBezTo>
                      <a:pt x="606514" y="664756"/>
                      <a:pt x="616905" y="655758"/>
                      <a:pt x="620783" y="644464"/>
                    </a:cubicBezTo>
                    <a:cubicBezTo>
                      <a:pt x="624246" y="634374"/>
                      <a:pt x="622515" y="622515"/>
                      <a:pt x="613592" y="613592"/>
                    </a:cubicBezTo>
                    <a:lnTo>
                      <a:pt x="488863" y="488863"/>
                    </a:lnTo>
                    <a:lnTo>
                      <a:pt x="175893" y="488863"/>
                    </a:lnTo>
                    <a:lnTo>
                      <a:pt x="175893" y="175893"/>
                    </a:lnTo>
                    <a:lnTo>
                      <a:pt x="0" y="0"/>
                    </a:lnTo>
                    <a:lnTo>
                      <a:pt x="0" y="507650"/>
                    </a:lnTo>
                    <a:cubicBezTo>
                      <a:pt x="72887" y="532309"/>
                      <a:pt x="130075" y="590928"/>
                      <a:pt x="152626" y="664756"/>
                    </a:cubicBezTo>
                    <a:close/>
                  </a:path>
                </a:pathLst>
              </a:custGeom>
              <a:solidFill>
                <a:schemeClr val="bg1"/>
              </a:solidFill>
              <a:ln w="3757"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9E99A25F-38EB-7165-2399-271B86C74DDF}"/>
                </a:ext>
              </a:extLst>
            </p:cNvPr>
            <p:cNvSpPr/>
            <p:nvPr/>
          </p:nvSpPr>
          <p:spPr>
            <a:xfrm>
              <a:off x="3799650" y="2554429"/>
              <a:ext cx="282512" cy="282512"/>
            </a:xfrm>
            <a:custGeom>
              <a:avLst/>
              <a:gdLst>
                <a:gd name="connsiteX0" fmla="*/ 282513 w 282512"/>
                <a:gd name="connsiteY0" fmla="*/ 141256 h 282512"/>
                <a:gd name="connsiteX1" fmla="*/ 141256 w 282512"/>
                <a:gd name="connsiteY1" fmla="*/ 282513 h 282512"/>
                <a:gd name="connsiteX2" fmla="*/ 0 w 282512"/>
                <a:gd name="connsiteY2" fmla="*/ 141256 h 282512"/>
                <a:gd name="connsiteX3" fmla="*/ 141256 w 282512"/>
                <a:gd name="connsiteY3" fmla="*/ 0 h 282512"/>
                <a:gd name="connsiteX4" fmla="*/ 282513 w 282512"/>
                <a:gd name="connsiteY4" fmla="*/ 141256 h 282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2" h="282512">
                  <a:moveTo>
                    <a:pt x="282513" y="141256"/>
                  </a:moveTo>
                  <a:cubicBezTo>
                    <a:pt x="282513" y="219270"/>
                    <a:pt x="219270" y="282513"/>
                    <a:pt x="141256" y="282513"/>
                  </a:cubicBezTo>
                  <a:cubicBezTo>
                    <a:pt x="63243" y="282513"/>
                    <a:pt x="0" y="219270"/>
                    <a:pt x="0" y="141256"/>
                  </a:cubicBezTo>
                  <a:cubicBezTo>
                    <a:pt x="0" y="63243"/>
                    <a:pt x="63243" y="0"/>
                    <a:pt x="141256" y="0"/>
                  </a:cubicBezTo>
                  <a:cubicBezTo>
                    <a:pt x="219270" y="0"/>
                    <a:pt x="282513" y="63243"/>
                    <a:pt x="282513" y="141256"/>
                  </a:cubicBezTo>
                  <a:close/>
                </a:path>
              </a:pathLst>
            </a:custGeom>
            <a:solidFill>
              <a:schemeClr val="accent1"/>
            </a:solidFill>
            <a:ln w="3757"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EBF1A715-142F-A4A1-1D9B-AA1F2645900B}"/>
                </a:ext>
              </a:extLst>
            </p:cNvPr>
            <p:cNvSpPr txBox="1"/>
            <p:nvPr userDrawn="1"/>
          </p:nvSpPr>
          <p:spPr>
            <a:xfrm>
              <a:off x="2017301" y="3652043"/>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Hire Talent</a:t>
              </a:r>
            </a:p>
          </p:txBody>
        </p:sp>
      </p:grpSp>
    </p:spTree>
    <p:extLst>
      <p:ext uri="{BB962C8B-B14F-4D97-AF65-F5344CB8AC3E}">
        <p14:creationId xmlns:p14="http://schemas.microsoft.com/office/powerpoint/2010/main" val="164936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317858" y="6336943"/>
            <a:ext cx="644222"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49820582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il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518858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il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a:solidFill>
            <a:schemeClr val="bg1"/>
          </a:solidFill>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grp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grp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grp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grp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chemeClr val="accent1"/>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chemeClr val="accent1"/>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9757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a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85882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a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a:solidFill>
            <a:schemeClr val="bg1"/>
          </a:solidFill>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grp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214962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ve Divider - navy">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E19192-60DF-3898-E057-FB24DD18C36B}"/>
              </a:ext>
            </a:extLst>
          </p:cNvPr>
          <p:cNvGrpSpPr/>
          <p:nvPr userDrawn="1"/>
        </p:nvGrpSpPr>
        <p:grpSpPr>
          <a:xfrm>
            <a:off x="2941320" y="-1203341"/>
            <a:ext cx="10149840" cy="9264682"/>
            <a:chOff x="4657813" y="2052649"/>
            <a:chExt cx="2873932" cy="2755705"/>
          </a:xfrm>
          <a:solidFill>
            <a:schemeClr val="bg1">
              <a:alpha val="2000"/>
            </a:schemeClr>
          </a:solidFill>
        </p:grpSpPr>
        <p:sp>
          <p:nvSpPr>
            <p:cNvPr id="5" name="Freeform: Shape 4">
              <a:extLst>
                <a:ext uri="{FF2B5EF4-FFF2-40B4-BE49-F238E27FC236}">
                  <a16:creationId xmlns:a16="http://schemas.microsoft.com/office/drawing/2014/main" id="{9CB270E8-E629-7F9D-ADA8-646229351187}"/>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B2B65B2-ACCB-A2F1-3F2E-2BCF536458F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7" name="Graphic 6">
            <a:extLst>
              <a:ext uri="{FF2B5EF4-FFF2-40B4-BE49-F238E27FC236}">
                <a16:creationId xmlns:a16="http://schemas.microsoft.com/office/drawing/2014/main" id="{98EBC293-E020-3652-4B48-3113702F13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2697435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ve Divider - light">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267B8D9-655F-BC1A-3796-45081E8AF61D}"/>
              </a:ext>
            </a:extLst>
          </p:cNvPr>
          <p:cNvGrpSpPr/>
          <p:nvPr userDrawn="1"/>
        </p:nvGrpSpPr>
        <p:grpSpPr>
          <a:xfrm>
            <a:off x="2971800" y="-1203341"/>
            <a:ext cx="10149840" cy="9264682"/>
            <a:chOff x="4657813" y="2052649"/>
            <a:chExt cx="2873932" cy="2755705"/>
          </a:xfrm>
          <a:solidFill>
            <a:schemeClr val="bg1">
              <a:alpha val="15000"/>
            </a:schemeClr>
          </a:solidFill>
        </p:grpSpPr>
        <p:sp>
          <p:nvSpPr>
            <p:cNvPr id="9" name="Freeform: Shape 8">
              <a:extLst>
                <a:ext uri="{FF2B5EF4-FFF2-40B4-BE49-F238E27FC236}">
                  <a16:creationId xmlns:a16="http://schemas.microsoft.com/office/drawing/2014/main" id="{E8FC5C7B-68BA-8F20-318E-634AB343810B}"/>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9E91631-3428-3CE7-BEC7-4DA11905398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5" name="Graphic 4">
            <a:extLst>
              <a:ext uri="{FF2B5EF4-FFF2-40B4-BE49-F238E27FC236}">
                <a16:creationId xmlns:a16="http://schemas.microsoft.com/office/drawing/2014/main" id="{B9A48068-2E78-F587-4878-D8619869BA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2448401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titude Divider - navy">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A01401-2E47-2372-F0EF-AFEFCF07906A}"/>
              </a:ext>
            </a:extLst>
          </p:cNvPr>
          <p:cNvGrpSpPr/>
          <p:nvPr userDrawn="1"/>
        </p:nvGrpSpPr>
        <p:grpSpPr>
          <a:xfrm>
            <a:off x="3246120" y="-1996338"/>
            <a:ext cx="11003279" cy="10249080"/>
            <a:chOff x="4676811" y="2105025"/>
            <a:chExt cx="2838100" cy="2643568"/>
          </a:xfrm>
          <a:solidFill>
            <a:schemeClr val="bg1">
              <a:alpha val="2000"/>
            </a:schemeClr>
          </a:solidFill>
        </p:grpSpPr>
        <p:sp>
          <p:nvSpPr>
            <p:cNvPr id="3" name="Freeform: Shape 2">
              <a:extLst>
                <a:ext uri="{FF2B5EF4-FFF2-40B4-BE49-F238E27FC236}">
                  <a16:creationId xmlns:a16="http://schemas.microsoft.com/office/drawing/2014/main" id="{DA71CF46-FFD2-9195-1026-1F421528C606}"/>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116DA128-83B2-7F15-62A7-27FA3213E32B}"/>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3DCFE39-D7CC-D5AD-9A57-2B1BC87B8A45}"/>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3FBB447-3D61-F2AC-59DE-0068E4CC2FAB}"/>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F67164F-8668-8F51-6138-5EED500189BA}"/>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3648FA3-D08C-0E10-CD98-F5D5D84EF328}"/>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CD1CFAE-0B5D-F717-24A8-6EB7CE71F46C}"/>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ECCBD49E-0F99-CB0A-3392-DF90BE351C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2866683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itude Divider - light">
    <p:bg>
      <p:bgPr>
        <a:solidFill>
          <a:schemeClr val="bg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33BDC6E-1C92-FC4D-1AB0-CB54E07F8BC2}"/>
              </a:ext>
            </a:extLst>
          </p:cNvPr>
          <p:cNvGrpSpPr/>
          <p:nvPr userDrawn="1"/>
        </p:nvGrpSpPr>
        <p:grpSpPr>
          <a:xfrm>
            <a:off x="3246120" y="-1996338"/>
            <a:ext cx="11003279" cy="10249080"/>
            <a:chOff x="4676811" y="2105025"/>
            <a:chExt cx="2838100" cy="2643568"/>
          </a:xfrm>
          <a:solidFill>
            <a:schemeClr val="bg1">
              <a:alpha val="15000"/>
            </a:schemeClr>
          </a:solidFill>
        </p:grpSpPr>
        <p:sp>
          <p:nvSpPr>
            <p:cNvPr id="9" name="Freeform: Shape 8">
              <a:extLst>
                <a:ext uri="{FF2B5EF4-FFF2-40B4-BE49-F238E27FC236}">
                  <a16:creationId xmlns:a16="http://schemas.microsoft.com/office/drawing/2014/main" id="{4F4ED0A6-3607-8FFF-F7FA-87A180A5F93B}"/>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DDB9510-83CE-8B24-4757-7451C4047F15}"/>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6790D94-2F03-9F01-99A0-9352F73AB5D0}"/>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08EDD86-973C-6EBE-4FB1-95EB5130F35F}"/>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320B825-DEC5-2DCC-2D5A-B59072AB3B43}"/>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52291F8-C460-B4B0-8E29-FF3C1421896C}"/>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AA43AED-65D6-30CD-627C-723C0CB27373}"/>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3" name="Graphic 2">
            <a:extLst>
              <a:ext uri="{FF2B5EF4-FFF2-40B4-BE49-F238E27FC236}">
                <a16:creationId xmlns:a16="http://schemas.microsoft.com/office/drawing/2014/main" id="{986A4BD9-F5CB-E9CE-2100-3722DAD722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1792728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1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7000" sy="6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Graphic 17">
            <a:extLst>
              <a:ext uri="{FF2B5EF4-FFF2-40B4-BE49-F238E27FC236}">
                <a16:creationId xmlns:a16="http://schemas.microsoft.com/office/drawing/2014/main" id="{FFDF924D-CEB3-76AB-6279-36B596411CCD}"/>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
        <p:nvSpPr>
          <p:cNvPr id="5" name="Text Placeholder 14">
            <a:extLst>
              <a:ext uri="{FF2B5EF4-FFF2-40B4-BE49-F238E27FC236}">
                <a16:creationId xmlns:a16="http://schemas.microsoft.com/office/drawing/2014/main" id="{42D22A88-613A-AEA7-1453-4AB25488EB5C}"/>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A7C8A4D0-F0BF-82E2-E78C-DE13055E6A6A}"/>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8" name="Text Placeholder 18">
            <a:extLst>
              <a:ext uri="{FF2B5EF4-FFF2-40B4-BE49-F238E27FC236}">
                <a16:creationId xmlns:a16="http://schemas.microsoft.com/office/drawing/2014/main" id="{5CF42F7B-D2D8-3BA7-84B6-E1F6636F1DCF}"/>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711462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1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Graphic 17">
            <a:extLst>
              <a:ext uri="{FF2B5EF4-FFF2-40B4-BE49-F238E27FC236}">
                <a16:creationId xmlns:a16="http://schemas.microsoft.com/office/drawing/2014/main" id="{C3F18FDB-1209-1CE9-F6A1-EAA68C1ECE82}"/>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
        <p:nvSpPr>
          <p:cNvPr id="6" name="Text Placeholder 14">
            <a:extLst>
              <a:ext uri="{FF2B5EF4-FFF2-40B4-BE49-F238E27FC236}">
                <a16:creationId xmlns:a16="http://schemas.microsoft.com/office/drawing/2014/main" id="{BA8A42A4-7535-0C04-9ED5-C9314EED39C0}"/>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9" name="Text Placeholder 16">
            <a:extLst>
              <a:ext uri="{FF2B5EF4-FFF2-40B4-BE49-F238E27FC236}">
                <a16:creationId xmlns:a16="http://schemas.microsoft.com/office/drawing/2014/main" id="{02102A52-C1E2-328A-8E8B-90CA2C86A0ED}"/>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0" name="Text Placeholder 18">
            <a:extLst>
              <a:ext uri="{FF2B5EF4-FFF2-40B4-BE49-F238E27FC236}">
                <a16:creationId xmlns:a16="http://schemas.microsoft.com/office/drawing/2014/main" id="{D0EBC177-52AB-C9DD-201D-AC73844FA5EE}"/>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193010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73A71C5D-5827-7352-531E-79175730DCE0}"/>
              </a:ext>
            </a:extLst>
          </p:cNvPr>
          <p:cNvSpPr txBox="1"/>
          <p:nvPr userDrawn="1"/>
        </p:nvSpPr>
        <p:spPr>
          <a:xfrm>
            <a:off x="2840966" y="422373"/>
            <a:ext cx="6510068" cy="646331"/>
          </a:xfrm>
          <a:prstGeom prst="rect">
            <a:avLst/>
          </a:prstGeom>
          <a:noFill/>
        </p:spPr>
        <p:txBody>
          <a:bodyPr wrap="square">
            <a:spAutoFit/>
          </a:bodyPr>
          <a:lstStyle/>
          <a:p>
            <a:pPr marL="0" lvl="0" indent="0" algn="ctr" defTabSz="914400" rtl="0" eaLnBrk="1" latinLnBrk="0" hangingPunct="1">
              <a:lnSpc>
                <a:spcPct val="90000"/>
              </a:lnSpc>
              <a:spcBef>
                <a:spcPct val="0"/>
              </a:spcBef>
              <a:buClr>
                <a:schemeClr val="accent2"/>
              </a:buClr>
              <a:buFont typeface="Arial" panose="020B0604020202020204" pitchFamily="34" charset="0"/>
              <a:buNone/>
            </a:pPr>
            <a:r>
              <a:rPr lang="en-US" sz="4000" b="1" kern="1200" spc="600">
                <a:solidFill>
                  <a:schemeClr val="tx2"/>
                </a:solidFill>
                <a:latin typeface="+mj-lt"/>
                <a:ea typeface="+mj-ea"/>
                <a:cs typeface="+mj-cs"/>
              </a:rPr>
              <a:t>COURSE OVERVIEW</a:t>
            </a:r>
          </a:p>
        </p:txBody>
      </p:sp>
      <p:sp>
        <p:nvSpPr>
          <p:cNvPr id="87" name="Text Placeholder 35">
            <a:extLst>
              <a:ext uri="{FF2B5EF4-FFF2-40B4-BE49-F238E27FC236}">
                <a16:creationId xmlns:a16="http://schemas.microsoft.com/office/drawing/2014/main" id="{EF8F3E63-3786-569C-8BA0-83F1AC52A306}"/>
              </a:ext>
            </a:extLst>
          </p:cNvPr>
          <p:cNvSpPr>
            <a:spLocks noGrp="1"/>
          </p:cNvSpPr>
          <p:nvPr>
            <p:ph type="body" sz="quarter" idx="22" hasCustomPrompt="1"/>
          </p:nvPr>
        </p:nvSpPr>
        <p:spPr>
          <a:xfrm>
            <a:off x="1031875" y="1704235"/>
            <a:ext cx="1443038" cy="515937"/>
          </a:xfrm>
        </p:spPr>
        <p:txBody>
          <a:bodyPr>
            <a:noAutofit/>
          </a:bodyPr>
          <a:lstStyle>
            <a:lvl1pPr marL="0" indent="0" algn="l" defTabSz="914400" rtl="0" eaLnBrk="1" latinLnBrk="0" hangingPunct="1">
              <a:buNone/>
              <a:defRPr lang="en-GB" sz="3200" b="1" kern="1200" dirty="0">
                <a:solidFill>
                  <a:schemeClr val="accent2"/>
                </a:solidFill>
                <a:latin typeface="+mj-lt"/>
                <a:ea typeface="+mn-ea"/>
                <a:cs typeface="+mn-cs"/>
              </a:defRPr>
            </a:lvl1pPr>
          </a:lstStyle>
          <a:p>
            <a:pPr lvl="0"/>
            <a:r>
              <a:rPr lang="en-US"/>
              <a:t>01</a:t>
            </a:r>
            <a:endParaRPr lang="en-GB"/>
          </a:p>
        </p:txBody>
      </p:sp>
      <p:sp>
        <p:nvSpPr>
          <p:cNvPr id="97" name="Text Placeholder 37">
            <a:extLst>
              <a:ext uri="{FF2B5EF4-FFF2-40B4-BE49-F238E27FC236}">
                <a16:creationId xmlns:a16="http://schemas.microsoft.com/office/drawing/2014/main" id="{946538FC-9A89-4DED-FF77-46042FEF3FB4}"/>
              </a:ext>
            </a:extLst>
          </p:cNvPr>
          <p:cNvSpPr>
            <a:spLocks noGrp="1"/>
          </p:cNvSpPr>
          <p:nvPr>
            <p:ph type="body" sz="quarter" idx="24"/>
          </p:nvPr>
        </p:nvSpPr>
        <p:spPr>
          <a:xfrm>
            <a:off x="1031875" y="2220172"/>
            <a:ext cx="2947988" cy="929428"/>
          </a:xfrm>
          <a:ln w="19050">
            <a:noFill/>
          </a:ln>
        </p:spPr>
        <p:txBody>
          <a:bodyPr>
            <a:normAutofit/>
          </a:bodyPr>
          <a:lstStyle>
            <a:lvl1pPr marL="0" indent="0" algn="l" defTabSz="914400" rtl="0" eaLnBrk="1" latinLnBrk="0" hangingPunct="1">
              <a:lnSpc>
                <a:spcPct val="150000"/>
              </a:lnSpc>
              <a:spcBef>
                <a:spcPts val="1200"/>
              </a:spcBef>
              <a:buNone/>
              <a:defRPr lang="en-GB" sz="1800" b="1" kern="1200" dirty="0">
                <a:solidFill>
                  <a:schemeClr val="tx2"/>
                </a:solidFill>
                <a:latin typeface="+mj-lt"/>
                <a:ea typeface="+mn-ea"/>
                <a:cs typeface="+mn-cs"/>
              </a:defRPr>
            </a:lvl1pPr>
          </a:lstStyle>
          <a:p>
            <a:pPr lvl="0"/>
            <a:endParaRPr lang="en-GB"/>
          </a:p>
        </p:txBody>
      </p:sp>
    </p:spTree>
    <p:extLst>
      <p:ext uri="{BB962C8B-B14F-4D97-AF65-F5344CB8AC3E}">
        <p14:creationId xmlns:p14="http://schemas.microsoft.com/office/powerpoint/2010/main" val="200711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animEffect transition="in" filter="fade">
                                      <p:cBhvr>
                                        <p:cTn id="7" dur="500"/>
                                        <p:tgtEl>
                                          <p:spTgt spid="87">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7">
                                            <p:txEl>
                                              <p:pRg st="0" end="0"/>
                                            </p:txEl>
                                          </p:spTgt>
                                        </p:tgtEl>
                                        <p:attrNameLst>
                                          <p:attrName>style.visibility</p:attrName>
                                        </p:attrNameLst>
                                      </p:cBhvr>
                                      <p:to>
                                        <p:strVal val="visible"/>
                                      </p:to>
                                    </p:set>
                                    <p:animEffect transition="in" filter="fade">
                                      <p:cBhvr>
                                        <p:cTn id="10" dur="500"/>
                                        <p:tgtEl>
                                          <p:spTgt spid="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p">
        <p:tmplLst>
          <p:tmpl lvl="1">
            <p:tnLst>
              <p:par>
                <p:cTn presetID="10" presetClass="entr" presetSubtype="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9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97"/>
                        </p:tgtEl>
                        <p:attrNameLst>
                          <p:attrName>style.visibility</p:attrName>
                        </p:attrNameLst>
                      </p:cBhvr>
                      <p:to>
                        <p:strVal val="visible"/>
                      </p:to>
                    </p:set>
                    <p:animEffect transition="in" filter="fade">
                      <p:cBhvr>
                        <p:cTn dur="500"/>
                        <p:tgtEl>
                          <p:spTgt spid="97"/>
                        </p:tgtEl>
                      </p:cBhvr>
                    </p:animEffect>
                  </p:childTnLst>
                </p:cTn>
              </p:par>
            </p:tnLst>
          </p:tmpl>
        </p:tmplLst>
      </p:bldP>
    </p:bld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2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6" y="1690254"/>
            <a:ext cx="9258803" cy="5167745"/>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CCC8BF0D-6326-8343-65A5-FF875D47CBD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2091985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2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4" y="1690254"/>
            <a:ext cx="9258805" cy="5167746"/>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8" name="Text Placeholder 14">
            <a:extLst>
              <a:ext uri="{FF2B5EF4-FFF2-40B4-BE49-F238E27FC236}">
                <a16:creationId xmlns:a16="http://schemas.microsoft.com/office/drawing/2014/main" id="{A5B1266E-982E-C40B-87DC-374C053A40EF}"/>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10" name="Text Placeholder 16">
            <a:extLst>
              <a:ext uri="{FF2B5EF4-FFF2-40B4-BE49-F238E27FC236}">
                <a16:creationId xmlns:a16="http://schemas.microsoft.com/office/drawing/2014/main" id="{C57C47A7-088C-E0B6-8959-2F60F68CBCEB}"/>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1" name="Text Placeholder 18">
            <a:extLst>
              <a:ext uri="{FF2B5EF4-FFF2-40B4-BE49-F238E27FC236}">
                <a16:creationId xmlns:a16="http://schemas.microsoft.com/office/drawing/2014/main" id="{CB816E8C-6515-E580-D602-8CCAE3DD8537}"/>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2" name="Graphic 17">
            <a:extLst>
              <a:ext uri="{FF2B5EF4-FFF2-40B4-BE49-F238E27FC236}">
                <a16:creationId xmlns:a16="http://schemas.microsoft.com/office/drawing/2014/main" id="{28C8304A-AA79-53D8-0F9B-BA1CC2F26559}"/>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60000"/>
              </a:schemeClr>
            </a:solidFill>
            <a:prstDash val="solid"/>
            <a:miter/>
          </a:ln>
        </p:spPr>
        <p:txBody>
          <a:bodyPr rtlCol="0" anchor="ctr"/>
          <a:lstStyle/>
          <a:p>
            <a:endParaRPr lang="en-GB"/>
          </a:p>
        </p:txBody>
      </p:sp>
    </p:spTree>
    <p:extLst>
      <p:ext uri="{BB962C8B-B14F-4D97-AF65-F5344CB8AC3E}">
        <p14:creationId xmlns:p14="http://schemas.microsoft.com/office/powerpoint/2010/main" val="3939418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3 - navy">
    <p:bg>
      <p:bgPr>
        <a:blipFill dpi="0" rotWithShape="1">
          <a:blip r:embed="rId2">
            <a:lum/>
          </a:blip>
          <a:srcRect/>
          <a:tile tx="0" ty="0" sx="67000" sy="67000" flip="none" algn="ctr"/>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6BBAAD53-7351-6BC6-4DC9-9FF3FA0E790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2333340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3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4">
            <a:extLst>
              <a:ext uri="{FF2B5EF4-FFF2-40B4-BE49-F238E27FC236}">
                <a16:creationId xmlns:a16="http://schemas.microsoft.com/office/drawing/2014/main" id="{6DC192A6-1138-34F1-2109-7785DA567F2A}"/>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3" name="Text Placeholder 16">
            <a:extLst>
              <a:ext uri="{FF2B5EF4-FFF2-40B4-BE49-F238E27FC236}">
                <a16:creationId xmlns:a16="http://schemas.microsoft.com/office/drawing/2014/main" id="{101916FB-FC04-BF5D-90A5-78D07E3B3E81}"/>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6" name="Text Placeholder 18">
            <a:extLst>
              <a:ext uri="{FF2B5EF4-FFF2-40B4-BE49-F238E27FC236}">
                <a16:creationId xmlns:a16="http://schemas.microsoft.com/office/drawing/2014/main" id="{27DF3881-1D80-EFF6-723F-61DA0AD97315}"/>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0" name="Graphic 17">
            <a:extLst>
              <a:ext uri="{FF2B5EF4-FFF2-40B4-BE49-F238E27FC236}">
                <a16:creationId xmlns:a16="http://schemas.microsoft.com/office/drawing/2014/main" id="{2782A67A-1E98-98E0-0186-865007F4B77E}"/>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3298637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8D9EF-25D3-C0E9-FCA9-CC474B9F8B62}"/>
              </a:ext>
            </a:extLst>
          </p:cNvPr>
          <p:cNvSpPr txBox="1"/>
          <p:nvPr userDrawn="1"/>
        </p:nvSpPr>
        <p:spPr>
          <a:xfrm>
            <a:off x="3897630" y="5152469"/>
            <a:ext cx="43967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grpSp>
        <p:nvGrpSpPr>
          <p:cNvPr id="7" name="Group 6">
            <a:extLst>
              <a:ext uri="{FF2B5EF4-FFF2-40B4-BE49-F238E27FC236}">
                <a16:creationId xmlns:a16="http://schemas.microsoft.com/office/drawing/2014/main" id="{81E90B03-1C71-8CF7-3A9D-9AFCFD7BBE6C}"/>
              </a:ext>
            </a:extLst>
          </p:cNvPr>
          <p:cNvGrpSpPr/>
          <p:nvPr userDrawn="1"/>
        </p:nvGrpSpPr>
        <p:grpSpPr>
          <a:xfrm>
            <a:off x="1" y="0"/>
            <a:ext cx="12192000" cy="6857999"/>
            <a:chOff x="1" y="0"/>
            <a:chExt cx="12192000" cy="6857999"/>
          </a:xfrm>
        </p:grpSpPr>
        <p:sp>
          <p:nvSpPr>
            <p:cNvPr id="8" name="Freeform: Shape 7">
              <a:extLst>
                <a:ext uri="{FF2B5EF4-FFF2-40B4-BE49-F238E27FC236}">
                  <a16:creationId xmlns:a16="http://schemas.microsoft.com/office/drawing/2014/main" id="{B01C417F-AAE6-95BB-EB59-8082B999101F}"/>
                </a:ext>
              </a:extLst>
            </p:cNvPr>
            <p:cNvSpPr/>
            <p:nvPr/>
          </p:nvSpPr>
          <p:spPr>
            <a:xfrm>
              <a:off x="1" y="0"/>
              <a:ext cx="3219345" cy="6415835"/>
            </a:xfrm>
            <a:custGeom>
              <a:avLst/>
              <a:gdLst>
                <a:gd name="connsiteX0" fmla="*/ 0 w 3219345"/>
                <a:gd name="connsiteY0" fmla="*/ 0 h 6415835"/>
                <a:gd name="connsiteX1" fmla="*/ 3219345 w 3219345"/>
                <a:gd name="connsiteY1" fmla="*/ 0 h 6415835"/>
                <a:gd name="connsiteX2" fmla="*/ 3219345 w 3219345"/>
                <a:gd name="connsiteY2" fmla="*/ 6415835 h 6415835"/>
                <a:gd name="connsiteX3" fmla="*/ 0 w 3219345"/>
                <a:gd name="connsiteY3" fmla="*/ 3196987 h 6415835"/>
                <a:gd name="connsiteX4" fmla="*/ 0 w 3219345"/>
                <a:gd name="connsiteY4" fmla="*/ 0 h 641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345" h="6415835">
                  <a:moveTo>
                    <a:pt x="0" y="0"/>
                  </a:moveTo>
                  <a:lnTo>
                    <a:pt x="3219345" y="0"/>
                  </a:lnTo>
                  <a:lnTo>
                    <a:pt x="3219345" y="6415835"/>
                  </a:lnTo>
                  <a:lnTo>
                    <a:pt x="0" y="3196987"/>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02A35EBA-6E2B-04EC-83E9-A43889D7C716}"/>
                </a:ext>
              </a:extLst>
            </p:cNvPr>
            <p:cNvSpPr/>
            <p:nvPr/>
          </p:nvSpPr>
          <p:spPr>
            <a:xfrm>
              <a:off x="8753425" y="0"/>
              <a:ext cx="882635" cy="441285"/>
            </a:xfrm>
            <a:custGeom>
              <a:avLst/>
              <a:gdLst>
                <a:gd name="connsiteX0" fmla="*/ 0 w 882635"/>
                <a:gd name="connsiteY0" fmla="*/ 0 h 441285"/>
                <a:gd name="connsiteX1" fmla="*/ 882635 w 882635"/>
                <a:gd name="connsiteY1" fmla="*/ 0 h 441285"/>
                <a:gd name="connsiteX2" fmla="*/ 441350 w 882635"/>
                <a:gd name="connsiteY2" fmla="*/ 441285 h 441285"/>
                <a:gd name="connsiteX3" fmla="*/ 0 w 882635"/>
                <a:gd name="connsiteY3" fmla="*/ 0 h 441285"/>
              </a:gdLst>
              <a:ahLst/>
              <a:cxnLst>
                <a:cxn ang="0">
                  <a:pos x="connsiteX0" y="connsiteY0"/>
                </a:cxn>
                <a:cxn ang="0">
                  <a:pos x="connsiteX1" y="connsiteY1"/>
                </a:cxn>
                <a:cxn ang="0">
                  <a:pos x="connsiteX2" y="connsiteY2"/>
                </a:cxn>
                <a:cxn ang="0">
                  <a:pos x="connsiteX3" y="connsiteY3"/>
                </a:cxn>
              </a:cxnLst>
              <a:rect l="l" t="t" r="r" b="b"/>
              <a:pathLst>
                <a:path w="882635" h="441285">
                  <a:moveTo>
                    <a:pt x="0" y="0"/>
                  </a:moveTo>
                  <a:lnTo>
                    <a:pt x="882635" y="0"/>
                  </a:lnTo>
                  <a:lnTo>
                    <a:pt x="441350" y="441285"/>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373009C6-8571-BC57-3A51-58AA5689A5BE}"/>
                </a:ext>
              </a:extLst>
            </p:cNvPr>
            <p:cNvSpPr/>
            <p:nvPr/>
          </p:nvSpPr>
          <p:spPr>
            <a:xfrm>
              <a:off x="9194776" y="441285"/>
              <a:ext cx="2997225" cy="6416714"/>
            </a:xfrm>
            <a:custGeom>
              <a:avLst/>
              <a:gdLst>
                <a:gd name="connsiteX0" fmla="*/ 0 w 2997225"/>
                <a:gd name="connsiteY0" fmla="*/ 0 h 6416714"/>
                <a:gd name="connsiteX1" fmla="*/ 2997225 w 2997225"/>
                <a:gd name="connsiteY1" fmla="*/ 2997226 h 6416714"/>
                <a:gd name="connsiteX2" fmla="*/ 2997225 w 2997225"/>
                <a:gd name="connsiteY2" fmla="*/ 6416714 h 6416714"/>
                <a:gd name="connsiteX3" fmla="*/ 0 w 2997225"/>
                <a:gd name="connsiteY3" fmla="*/ 6416714 h 6416714"/>
                <a:gd name="connsiteX4" fmla="*/ 0 w 2997225"/>
                <a:gd name="connsiteY4" fmla="*/ 0 h 641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25" h="6416714">
                  <a:moveTo>
                    <a:pt x="0" y="0"/>
                  </a:moveTo>
                  <a:lnTo>
                    <a:pt x="2997225" y="2997226"/>
                  </a:lnTo>
                  <a:lnTo>
                    <a:pt x="2997225" y="6416714"/>
                  </a:lnTo>
                  <a:lnTo>
                    <a:pt x="0" y="6416714"/>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0877FCA1-069D-B533-2333-7E24A9699B98}"/>
                </a:ext>
              </a:extLst>
            </p:cNvPr>
            <p:cNvSpPr/>
            <p:nvPr/>
          </p:nvSpPr>
          <p:spPr>
            <a:xfrm>
              <a:off x="2778062" y="6416715"/>
              <a:ext cx="882568" cy="441284"/>
            </a:xfrm>
            <a:custGeom>
              <a:avLst/>
              <a:gdLst>
                <a:gd name="connsiteX0" fmla="*/ 441284 w 882568"/>
                <a:gd name="connsiteY0" fmla="*/ 0 h 441284"/>
                <a:gd name="connsiteX1" fmla="*/ 882568 w 882568"/>
                <a:gd name="connsiteY1" fmla="*/ 441284 h 441284"/>
                <a:gd name="connsiteX2" fmla="*/ 0 w 882568"/>
                <a:gd name="connsiteY2" fmla="*/ 441284 h 441284"/>
                <a:gd name="connsiteX3" fmla="*/ 441284 w 882568"/>
                <a:gd name="connsiteY3" fmla="*/ 0 h 441284"/>
              </a:gdLst>
              <a:ahLst/>
              <a:cxnLst>
                <a:cxn ang="0">
                  <a:pos x="connsiteX0" y="connsiteY0"/>
                </a:cxn>
                <a:cxn ang="0">
                  <a:pos x="connsiteX1" y="connsiteY1"/>
                </a:cxn>
                <a:cxn ang="0">
                  <a:pos x="connsiteX2" y="connsiteY2"/>
                </a:cxn>
                <a:cxn ang="0">
                  <a:pos x="connsiteX3" y="connsiteY3"/>
                </a:cxn>
              </a:cxnLst>
              <a:rect l="l" t="t" r="r" b="b"/>
              <a:pathLst>
                <a:path w="882568" h="441284">
                  <a:moveTo>
                    <a:pt x="441284" y="0"/>
                  </a:moveTo>
                  <a:lnTo>
                    <a:pt x="882568" y="441284"/>
                  </a:lnTo>
                  <a:lnTo>
                    <a:pt x="0" y="441284"/>
                  </a:lnTo>
                  <a:lnTo>
                    <a:pt x="441284"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8110" y="1018776"/>
            <a:ext cx="2772618" cy="3026049"/>
          </a:xfrm>
          <a:prstGeom prst="rect">
            <a:avLst/>
          </a:prstGeom>
        </p:spPr>
      </p:pic>
    </p:spTree>
    <p:extLst>
      <p:ext uri="{BB962C8B-B14F-4D97-AF65-F5344CB8AC3E}">
        <p14:creationId xmlns:p14="http://schemas.microsoft.com/office/powerpoint/2010/main" val="2147676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st Slide 2">
    <p:bg>
      <p:bgPr>
        <a:solidFill>
          <a:schemeClr val="tx2"/>
        </a:solidFill>
        <a:effectLst/>
      </p:bgPr>
    </p:bg>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A56D859B-9AEB-75B4-4DDC-7530D9C05978}"/>
              </a:ext>
            </a:extLst>
          </p:cNvPr>
          <p:cNvSpPr/>
          <p:nvPr userDrawn="1"/>
        </p:nvSpPr>
        <p:spPr>
          <a:xfrm>
            <a:off x="8287651" y="1215171"/>
            <a:ext cx="3904349" cy="5642828"/>
          </a:xfrm>
          <a:custGeom>
            <a:avLst/>
            <a:gdLst>
              <a:gd name="connsiteX0" fmla="*/ 5 w 3904349"/>
              <a:gd name="connsiteY0" fmla="*/ 0 h 5642828"/>
              <a:gd name="connsiteX1" fmla="*/ 3904349 w 3904349"/>
              <a:gd name="connsiteY1" fmla="*/ 3901136 h 5642828"/>
              <a:gd name="connsiteX2" fmla="*/ 3904349 w 3904349"/>
              <a:gd name="connsiteY2" fmla="*/ 4859019 h 5642828"/>
              <a:gd name="connsiteX3" fmla="*/ 3121185 w 3904349"/>
              <a:gd name="connsiteY3" fmla="*/ 5642828 h 5642828"/>
              <a:gd name="connsiteX4" fmla="*/ 0 w 3904349"/>
              <a:gd name="connsiteY4" fmla="*/ 5642828 h 5642828"/>
              <a:gd name="connsiteX5" fmla="*/ 0 w 3904349"/>
              <a:gd name="connsiteY5" fmla="*/ 3 h 5642828"/>
              <a:gd name="connsiteX6" fmla="*/ 1 w 3904349"/>
              <a:gd name="connsiteY6" fmla="*/ 4 h 5642828"/>
              <a:gd name="connsiteX7" fmla="*/ 5 w 3904349"/>
              <a:gd name="connsiteY7" fmla="*/ 0 h 56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4349" h="5642828">
                <a:moveTo>
                  <a:pt x="5" y="0"/>
                </a:moveTo>
                <a:lnTo>
                  <a:pt x="3904349" y="3901136"/>
                </a:lnTo>
                <a:lnTo>
                  <a:pt x="3904349" y="4859019"/>
                </a:lnTo>
                <a:lnTo>
                  <a:pt x="3121185" y="5642828"/>
                </a:lnTo>
                <a:lnTo>
                  <a:pt x="0" y="5642828"/>
                </a:lnTo>
                <a:lnTo>
                  <a:pt x="0" y="3"/>
                </a:lnTo>
                <a:lnTo>
                  <a:pt x="1" y="4"/>
                </a:lnTo>
                <a:lnTo>
                  <a:pt x="5" y="0"/>
                </a:lnTo>
                <a:close/>
              </a:path>
            </a:pathLst>
          </a:custGeom>
          <a:solidFill>
            <a:srgbClr val="55D2B1">
              <a:alpha val="3000"/>
            </a:srgbClr>
          </a:solidFill>
          <a:ln w="375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grpSp>
        <p:nvGrpSpPr>
          <p:cNvPr id="118" name="Group 117">
            <a:extLst>
              <a:ext uri="{FF2B5EF4-FFF2-40B4-BE49-F238E27FC236}">
                <a16:creationId xmlns:a16="http://schemas.microsoft.com/office/drawing/2014/main" id="{2FA7E0BF-4D7F-3D16-A78B-4AEA2951B154}"/>
              </a:ext>
            </a:extLst>
          </p:cNvPr>
          <p:cNvGrpSpPr/>
          <p:nvPr userDrawn="1"/>
        </p:nvGrpSpPr>
        <p:grpSpPr>
          <a:xfrm>
            <a:off x="2037138" y="2014150"/>
            <a:ext cx="8117724" cy="2842055"/>
            <a:chOff x="2160931" y="2014150"/>
            <a:chExt cx="8117724" cy="2842055"/>
          </a:xfrm>
        </p:grpSpPr>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0931" y="2116321"/>
              <a:ext cx="2419314" cy="2640450"/>
            </a:xfrm>
            <a:prstGeom prst="rect">
              <a:avLst/>
            </a:prstGeom>
          </p:spPr>
        </p:pic>
        <p:cxnSp>
          <p:nvCxnSpPr>
            <p:cNvPr id="3" name="Straight Connector 2">
              <a:extLst>
                <a:ext uri="{FF2B5EF4-FFF2-40B4-BE49-F238E27FC236}">
                  <a16:creationId xmlns:a16="http://schemas.microsoft.com/office/drawing/2014/main" id="{585EF3F2-C4AE-E178-4AE0-78CB6B931D09}"/>
                </a:ext>
              </a:extLst>
            </p:cNvPr>
            <p:cNvCxnSpPr>
              <a:cxnSpLocks/>
            </p:cNvCxnSpPr>
            <p:nvPr userDrawn="1"/>
          </p:nvCxnSpPr>
          <p:spPr>
            <a:xfrm>
              <a:off x="5650056" y="2014150"/>
              <a:ext cx="0" cy="28420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98D9EF-25D3-C0E9-FCA9-CC474B9F8B62}"/>
                </a:ext>
              </a:extLst>
            </p:cNvPr>
            <p:cNvSpPr txBox="1"/>
            <p:nvPr userDrawn="1"/>
          </p:nvSpPr>
          <p:spPr>
            <a:xfrm>
              <a:off x="7193569" y="2122929"/>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4" name="Freeform: Shape 3">
              <a:extLst>
                <a:ext uri="{FF2B5EF4-FFF2-40B4-BE49-F238E27FC236}">
                  <a16:creationId xmlns:a16="http://schemas.microsoft.com/office/drawing/2014/main" id="{24B7E8A9-3E72-63B0-AA04-19072D4973FF}"/>
                </a:ext>
              </a:extLst>
            </p:cNvPr>
            <p:cNvSpPr/>
            <p:nvPr userDrawn="1"/>
          </p:nvSpPr>
          <p:spPr>
            <a:xfrm rot="5400000">
              <a:off x="6696078" y="2268881"/>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549D2551-03D3-20F8-E006-48D9BE5BFE4B}"/>
                </a:ext>
              </a:extLst>
            </p:cNvPr>
            <p:cNvSpPr txBox="1"/>
            <p:nvPr userDrawn="1"/>
          </p:nvSpPr>
          <p:spPr>
            <a:xfrm>
              <a:off x="7193569" y="3205044"/>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+44(0)20 8619 9000</a:t>
              </a:r>
            </a:p>
          </p:txBody>
        </p:sp>
        <p:sp>
          <p:nvSpPr>
            <p:cNvPr id="13" name="Freeform: Shape 12">
              <a:extLst>
                <a:ext uri="{FF2B5EF4-FFF2-40B4-BE49-F238E27FC236}">
                  <a16:creationId xmlns:a16="http://schemas.microsoft.com/office/drawing/2014/main" id="{8763D0CC-5CF0-5E4D-3888-E5059EC19A0B}"/>
                </a:ext>
              </a:extLst>
            </p:cNvPr>
            <p:cNvSpPr/>
            <p:nvPr userDrawn="1"/>
          </p:nvSpPr>
          <p:spPr>
            <a:xfrm rot="5400000">
              <a:off x="6696078" y="3336763"/>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id="{1C489FC4-16FF-CB68-EA66-472ABBF90130}"/>
                </a:ext>
              </a:extLst>
            </p:cNvPr>
            <p:cNvSpPr txBox="1"/>
            <p:nvPr userDrawn="1"/>
          </p:nvSpPr>
          <p:spPr>
            <a:xfrm>
              <a:off x="7193568" y="4261496"/>
              <a:ext cx="308508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info@</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16" name="Freeform: Shape 15">
              <a:extLst>
                <a:ext uri="{FF2B5EF4-FFF2-40B4-BE49-F238E27FC236}">
                  <a16:creationId xmlns:a16="http://schemas.microsoft.com/office/drawing/2014/main" id="{37436DDF-9415-000D-7EC1-7FA4B646F6AA}"/>
                </a:ext>
              </a:extLst>
            </p:cNvPr>
            <p:cNvSpPr/>
            <p:nvPr userDrawn="1"/>
          </p:nvSpPr>
          <p:spPr>
            <a:xfrm rot="5400000">
              <a:off x="6696078" y="4389405"/>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grpSp>
      <p:sp>
        <p:nvSpPr>
          <p:cNvPr id="115" name="Freeform: Shape 114">
            <a:extLst>
              <a:ext uri="{FF2B5EF4-FFF2-40B4-BE49-F238E27FC236}">
                <a16:creationId xmlns:a16="http://schemas.microsoft.com/office/drawing/2014/main" id="{BAF5DDB7-E40A-CE16-606A-A02D62D43D62}"/>
              </a:ext>
            </a:extLst>
          </p:cNvPr>
          <p:cNvSpPr/>
          <p:nvPr userDrawn="1"/>
        </p:nvSpPr>
        <p:spPr>
          <a:xfrm>
            <a:off x="-1" y="0"/>
            <a:ext cx="3900917" cy="5598471"/>
          </a:xfrm>
          <a:custGeom>
            <a:avLst/>
            <a:gdLst>
              <a:gd name="connsiteX0" fmla="*/ 734567 w 3900917"/>
              <a:gd name="connsiteY0" fmla="*/ 0 h 5598471"/>
              <a:gd name="connsiteX1" fmla="*/ 3900917 w 3900917"/>
              <a:gd name="connsiteY1" fmla="*/ 0 h 5598471"/>
              <a:gd name="connsiteX2" fmla="*/ 3900917 w 3900917"/>
              <a:gd name="connsiteY2" fmla="*/ 5598471 h 5598471"/>
              <a:gd name="connsiteX3" fmla="*/ 0 w 3900917"/>
              <a:gd name="connsiteY3" fmla="*/ 1694346 h 5598471"/>
              <a:gd name="connsiteX4" fmla="*/ 0 w 3900917"/>
              <a:gd name="connsiteY4" fmla="*/ 735776 h 5598471"/>
              <a:gd name="connsiteX5" fmla="*/ 734567 w 3900917"/>
              <a:gd name="connsiteY5" fmla="*/ 0 h 559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0917" h="5598471">
                <a:moveTo>
                  <a:pt x="734567" y="0"/>
                </a:moveTo>
                <a:lnTo>
                  <a:pt x="3900917" y="0"/>
                </a:lnTo>
                <a:lnTo>
                  <a:pt x="3900917" y="5598471"/>
                </a:lnTo>
                <a:lnTo>
                  <a:pt x="0" y="1694346"/>
                </a:lnTo>
                <a:lnTo>
                  <a:pt x="0" y="735776"/>
                </a:lnTo>
                <a:lnTo>
                  <a:pt x="734567" y="0"/>
                </a:lnTo>
                <a:close/>
              </a:path>
            </a:pathLst>
          </a:custGeom>
          <a:solidFill>
            <a:srgbClr val="55D2B1">
              <a:alpha val="3000"/>
            </a:srgbClr>
          </a:solidFill>
          <a:ln w="37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14" name="Freeform: Shape 113">
            <a:extLst>
              <a:ext uri="{FF2B5EF4-FFF2-40B4-BE49-F238E27FC236}">
                <a16:creationId xmlns:a16="http://schemas.microsoft.com/office/drawing/2014/main" id="{03FAFC63-C994-1E64-EAB7-D64CCC4FB498}"/>
              </a:ext>
            </a:extLst>
          </p:cNvPr>
          <p:cNvSpPr/>
          <p:nvPr userDrawn="1"/>
        </p:nvSpPr>
        <p:spPr>
          <a:xfrm>
            <a:off x="7072476" y="0"/>
            <a:ext cx="2429279" cy="1215175"/>
          </a:xfrm>
          <a:custGeom>
            <a:avLst/>
            <a:gdLst>
              <a:gd name="connsiteX0" fmla="*/ 0 w 2429279"/>
              <a:gd name="connsiteY0" fmla="*/ 0 h 1215175"/>
              <a:gd name="connsiteX1" fmla="*/ 2429279 w 2429279"/>
              <a:gd name="connsiteY1" fmla="*/ 0 h 1215175"/>
              <a:gd name="connsiteX2" fmla="*/ 1215180 w 2429279"/>
              <a:gd name="connsiteY2" fmla="*/ 1215172 h 1215175"/>
              <a:gd name="connsiteX3" fmla="*/ 1215175 w 2429279"/>
              <a:gd name="connsiteY3" fmla="*/ 1215167 h 1215175"/>
              <a:gd name="connsiteX4" fmla="*/ 1215175 w 2429279"/>
              <a:gd name="connsiteY4" fmla="*/ 1215175 h 1215175"/>
              <a:gd name="connsiteX5" fmla="*/ 0 w 2429279"/>
              <a:gd name="connsiteY5" fmla="*/ 0 h 12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279" h="1215175">
                <a:moveTo>
                  <a:pt x="0" y="0"/>
                </a:moveTo>
                <a:lnTo>
                  <a:pt x="2429279" y="0"/>
                </a:lnTo>
                <a:lnTo>
                  <a:pt x="1215180" y="1215172"/>
                </a:lnTo>
                <a:lnTo>
                  <a:pt x="1215175" y="1215167"/>
                </a:lnTo>
                <a:lnTo>
                  <a:pt x="1215175" y="1215175"/>
                </a:lnTo>
                <a:lnTo>
                  <a:pt x="0" y="0"/>
                </a:lnTo>
                <a:close/>
              </a:path>
            </a:pathLst>
          </a:custGeom>
          <a:solidFill>
            <a:srgbClr val="55D2B1">
              <a:alpha val="3000"/>
            </a:srgbClr>
          </a:solidFill>
          <a:ln w="375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EC0650C7-A129-27BB-F8D6-5E1F3727AD49}"/>
              </a:ext>
            </a:extLst>
          </p:cNvPr>
          <p:cNvSpPr/>
          <p:nvPr userDrawn="1"/>
        </p:nvSpPr>
        <p:spPr>
          <a:xfrm>
            <a:off x="2644819" y="5598462"/>
            <a:ext cx="2519076" cy="1259538"/>
          </a:xfrm>
          <a:custGeom>
            <a:avLst/>
            <a:gdLst>
              <a:gd name="connsiteX0" fmla="*/ 1259538 w 2519076"/>
              <a:gd name="connsiteY0" fmla="*/ 0 h 1259538"/>
              <a:gd name="connsiteX1" fmla="*/ 2519076 w 2519076"/>
              <a:gd name="connsiteY1" fmla="*/ 1259538 h 1259538"/>
              <a:gd name="connsiteX2" fmla="*/ 0 w 2519076"/>
              <a:gd name="connsiteY2" fmla="*/ 1259538 h 1259538"/>
              <a:gd name="connsiteX3" fmla="*/ 1259538 w 2519076"/>
              <a:gd name="connsiteY3" fmla="*/ 0 h 1259538"/>
            </a:gdLst>
            <a:ahLst/>
            <a:cxnLst>
              <a:cxn ang="0">
                <a:pos x="connsiteX0" y="connsiteY0"/>
              </a:cxn>
              <a:cxn ang="0">
                <a:pos x="connsiteX1" y="connsiteY1"/>
              </a:cxn>
              <a:cxn ang="0">
                <a:pos x="connsiteX2" y="connsiteY2"/>
              </a:cxn>
              <a:cxn ang="0">
                <a:pos x="connsiteX3" y="connsiteY3"/>
              </a:cxn>
            </a:cxnLst>
            <a:rect l="l" t="t" r="r" b="b"/>
            <a:pathLst>
              <a:path w="2519076" h="1259538">
                <a:moveTo>
                  <a:pt x="1259538" y="0"/>
                </a:moveTo>
                <a:lnTo>
                  <a:pt x="2519076" y="1259538"/>
                </a:lnTo>
                <a:lnTo>
                  <a:pt x="0" y="1259538"/>
                </a:lnTo>
                <a:lnTo>
                  <a:pt x="1259538" y="0"/>
                </a:lnTo>
                <a:close/>
              </a:path>
            </a:pathLst>
          </a:custGeom>
          <a:solidFill>
            <a:srgbClr val="55D2B1">
              <a:alpha val="3000"/>
            </a:srgbClr>
          </a:solidFill>
          <a:ln w="375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0B2FD51C-8E76-314B-D74B-4BA5523D4A65}"/>
              </a:ext>
            </a:extLst>
          </p:cNvPr>
          <p:cNvSpPr/>
          <p:nvPr userDrawn="1"/>
        </p:nvSpPr>
        <p:spPr>
          <a:xfrm>
            <a:off x="11408836" y="6074191"/>
            <a:ext cx="783164" cy="783809"/>
          </a:xfrm>
          <a:custGeom>
            <a:avLst/>
            <a:gdLst>
              <a:gd name="connsiteX0" fmla="*/ 783164 w 783164"/>
              <a:gd name="connsiteY0" fmla="*/ 0 h 783809"/>
              <a:gd name="connsiteX1" fmla="*/ 783164 w 783164"/>
              <a:gd name="connsiteY1" fmla="*/ 783809 h 783809"/>
              <a:gd name="connsiteX2" fmla="*/ 0 w 783164"/>
              <a:gd name="connsiteY2" fmla="*/ 783809 h 783809"/>
              <a:gd name="connsiteX3" fmla="*/ 783164 w 783164"/>
              <a:gd name="connsiteY3" fmla="*/ 0 h 783809"/>
            </a:gdLst>
            <a:ahLst/>
            <a:cxnLst>
              <a:cxn ang="0">
                <a:pos x="connsiteX0" y="connsiteY0"/>
              </a:cxn>
              <a:cxn ang="0">
                <a:pos x="connsiteX1" y="connsiteY1"/>
              </a:cxn>
              <a:cxn ang="0">
                <a:pos x="connsiteX2" y="connsiteY2"/>
              </a:cxn>
              <a:cxn ang="0">
                <a:pos x="connsiteX3" y="connsiteY3"/>
              </a:cxn>
            </a:cxnLst>
            <a:rect l="l" t="t" r="r" b="b"/>
            <a:pathLst>
              <a:path w="783164" h="783809">
                <a:moveTo>
                  <a:pt x="783164" y="0"/>
                </a:moveTo>
                <a:lnTo>
                  <a:pt x="783164" y="783809"/>
                </a:lnTo>
                <a:lnTo>
                  <a:pt x="0" y="783809"/>
                </a:lnTo>
                <a:lnTo>
                  <a:pt x="783164" y="0"/>
                </a:lnTo>
                <a:close/>
              </a:path>
            </a:pathLst>
          </a:custGeom>
          <a:solidFill>
            <a:srgbClr val="55D2B1">
              <a:alpha val="5000"/>
            </a:srgbClr>
          </a:solidFill>
          <a:ln w="3755" cap="flat">
            <a:noFill/>
            <a:prstDash val="solid"/>
            <a:miter/>
          </a:ln>
        </p:spPr>
        <p:txBody>
          <a:bodyPr rtlCol="0" anchor="ctr"/>
          <a:lstStyle/>
          <a:p>
            <a:endParaRPr lang="en-GB"/>
          </a:p>
        </p:txBody>
      </p:sp>
    </p:spTree>
    <p:extLst>
      <p:ext uri="{BB962C8B-B14F-4D97-AF65-F5344CB8AC3E}">
        <p14:creationId xmlns:p14="http://schemas.microsoft.com/office/powerpoint/2010/main" val="2291456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90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CFD3E33-1CF0-47B5-7A15-F68739B64965}"/>
              </a:ext>
            </a:extLst>
          </p:cNvPr>
          <p:cNvSpPr>
            <a:spLocks noGrp="1"/>
          </p:cNvSpPr>
          <p:nvPr>
            <p:ph type="pic" sz="quarter" idx="12"/>
          </p:nvPr>
        </p:nvSpPr>
        <p:spPr>
          <a:xfrm>
            <a:off x="7113211" y="0"/>
            <a:ext cx="4359328" cy="6850856"/>
          </a:xfrm>
          <a:custGeom>
            <a:avLst/>
            <a:gdLst>
              <a:gd name="connsiteX0" fmla="*/ 5003 w 4366799"/>
              <a:gd name="connsiteY0" fmla="*/ 0 h 6850856"/>
              <a:gd name="connsiteX1" fmla="*/ 2988647 w 4366799"/>
              <a:gd name="connsiteY1" fmla="*/ 0 h 6850856"/>
              <a:gd name="connsiteX2" fmla="*/ 3329756 w 4366799"/>
              <a:gd name="connsiteY2" fmla="*/ 347212 h 6850856"/>
              <a:gd name="connsiteX3" fmla="*/ 4366173 w 4366799"/>
              <a:gd name="connsiteY3" fmla="*/ 1385265 h 6850856"/>
              <a:gd name="connsiteX4" fmla="*/ 4360567 w 4366799"/>
              <a:gd name="connsiteY4" fmla="*/ 4128003 h 6850856"/>
              <a:gd name="connsiteX5" fmla="*/ 4355001 w 4366799"/>
              <a:gd name="connsiteY5" fmla="*/ 6850856 h 6850856"/>
              <a:gd name="connsiteX6" fmla="*/ 2127331 w 4366799"/>
              <a:gd name="connsiteY6" fmla="*/ 6850856 h 6850856"/>
              <a:gd name="connsiteX7" fmla="*/ 5028 w 4366799"/>
              <a:gd name="connsiteY7" fmla="*/ 4741494 h 6850856"/>
              <a:gd name="connsiteX8" fmla="*/ 742 w 4366799"/>
              <a:gd name="connsiteY8" fmla="*/ 1187336 h 685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6799" h="6850856">
                <a:moveTo>
                  <a:pt x="5003" y="0"/>
                </a:moveTo>
                <a:lnTo>
                  <a:pt x="2988647" y="0"/>
                </a:lnTo>
                <a:lnTo>
                  <a:pt x="3329756" y="347212"/>
                </a:lnTo>
                <a:cubicBezTo>
                  <a:pt x="3675229" y="693230"/>
                  <a:pt x="4029804" y="1035833"/>
                  <a:pt x="4366173" y="1385265"/>
                </a:cubicBezTo>
                <a:cubicBezTo>
                  <a:pt x="4368350" y="2297488"/>
                  <a:pt x="4364458" y="3212745"/>
                  <a:pt x="4360567" y="4128003"/>
                </a:cubicBezTo>
                <a:lnTo>
                  <a:pt x="4355001" y="6850856"/>
                </a:lnTo>
                <a:lnTo>
                  <a:pt x="2127331" y="6850856"/>
                </a:lnTo>
                <a:lnTo>
                  <a:pt x="5028" y="4741494"/>
                </a:lnTo>
                <a:cubicBezTo>
                  <a:pt x="1763" y="3549509"/>
                  <a:pt x="-1503" y="2375730"/>
                  <a:pt x="742" y="1187336"/>
                </a:cubicBezTo>
                <a:close/>
              </a:path>
            </a:pathLst>
          </a:custGeom>
          <a:effectLst>
            <a:innerShdw blurRad="241300">
              <a:prstClr val="black">
                <a:alpha val="75000"/>
              </a:prstClr>
            </a:innerShdw>
          </a:effectLst>
        </p:spPr>
        <p:txBody>
          <a:bodyPr wrap="square">
            <a:noAutofit/>
          </a:bodyPr>
          <a:lstStyle/>
          <a:p>
            <a:endParaRPr lang="en-GB"/>
          </a:p>
        </p:txBody>
      </p:sp>
      <p:sp>
        <p:nvSpPr>
          <p:cNvPr id="4" name="TextBox 3">
            <a:extLst>
              <a:ext uri="{FF2B5EF4-FFF2-40B4-BE49-F238E27FC236}">
                <a16:creationId xmlns:a16="http://schemas.microsoft.com/office/drawing/2014/main" id="{D2350FC8-2D7F-E87F-BC4A-619FBC8CA140}"/>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
        <p:nvSpPr>
          <p:cNvPr id="5" name="Text Placeholder 17">
            <a:extLst>
              <a:ext uri="{FF2B5EF4-FFF2-40B4-BE49-F238E27FC236}">
                <a16:creationId xmlns:a16="http://schemas.microsoft.com/office/drawing/2014/main" id="{9E7735F2-47B5-38F9-4A10-3F3591D804F9}"/>
              </a:ext>
            </a:extLst>
          </p:cNvPr>
          <p:cNvSpPr>
            <a:spLocks noGrp="1"/>
          </p:cNvSpPr>
          <p:nvPr>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6" name="Text Placeholder 20">
            <a:extLst>
              <a:ext uri="{FF2B5EF4-FFF2-40B4-BE49-F238E27FC236}">
                <a16:creationId xmlns:a16="http://schemas.microsoft.com/office/drawing/2014/main" id="{01A96A6D-6411-7ABB-9F48-93B53A5A3FF5}"/>
              </a:ext>
            </a:extLst>
          </p:cNvPr>
          <p:cNvSpPr>
            <a:spLocks noGrp="1"/>
          </p:cNvSpPr>
          <p:nvPr>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7" name="Graphic 6">
            <a:extLst>
              <a:ext uri="{FF2B5EF4-FFF2-40B4-BE49-F238E27FC236}">
                <a16:creationId xmlns:a16="http://schemas.microsoft.com/office/drawing/2014/main" id="{391886EC-1986-8FEF-C701-80920CC3E5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8" name="Group 7">
            <a:extLst>
              <a:ext uri="{FF2B5EF4-FFF2-40B4-BE49-F238E27FC236}">
                <a16:creationId xmlns:a16="http://schemas.microsoft.com/office/drawing/2014/main" id="{47CB7F87-07D6-6430-6813-EF8406DDE654}"/>
              </a:ext>
            </a:extLst>
          </p:cNvPr>
          <p:cNvGrpSpPr/>
          <p:nvPr userDrawn="1"/>
        </p:nvGrpSpPr>
        <p:grpSpPr>
          <a:xfrm>
            <a:off x="3850235" y="-493"/>
            <a:ext cx="8362044" cy="6871649"/>
            <a:chOff x="3850235" y="-493"/>
            <a:chExt cx="8362044" cy="6871649"/>
          </a:xfrm>
        </p:grpSpPr>
        <p:sp>
          <p:nvSpPr>
            <p:cNvPr id="9" name="Freeform: Shape 8">
              <a:extLst>
                <a:ext uri="{FF2B5EF4-FFF2-40B4-BE49-F238E27FC236}">
                  <a16:creationId xmlns:a16="http://schemas.microsoft.com/office/drawing/2014/main" id="{5018D83A-6ED4-6760-A2BA-FB82546A7075}"/>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10" name="Freeform: Shape 9">
              <a:extLst>
                <a:ext uri="{FF2B5EF4-FFF2-40B4-BE49-F238E27FC236}">
                  <a16:creationId xmlns:a16="http://schemas.microsoft.com/office/drawing/2014/main" id="{659F47A6-EC81-9A38-C5E6-AA6257C06E28}"/>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6B52BEF7-83B9-9F35-BF2D-DA0A9651B011}"/>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8CDEEA79-9CA9-075A-3D83-989E4AC88243}"/>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spTree>
    <p:extLst>
      <p:ext uri="{BB962C8B-B14F-4D97-AF65-F5344CB8AC3E}">
        <p14:creationId xmlns:p14="http://schemas.microsoft.com/office/powerpoint/2010/main" val="1210959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425382" y="6336943"/>
            <a:ext cx="536697"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712843331"/>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73A71C5D-5827-7352-531E-79175730DCE0}"/>
              </a:ext>
            </a:extLst>
          </p:cNvPr>
          <p:cNvSpPr txBox="1"/>
          <p:nvPr userDrawn="1"/>
        </p:nvSpPr>
        <p:spPr>
          <a:xfrm>
            <a:off x="3075708" y="422373"/>
            <a:ext cx="6040584" cy="646331"/>
          </a:xfrm>
          <a:prstGeom prst="rect">
            <a:avLst/>
          </a:prstGeom>
          <a:noFill/>
        </p:spPr>
        <p:txBody>
          <a:bodyPr wrap="square">
            <a:spAutoFit/>
          </a:bodyPr>
          <a:lstStyle/>
          <a:p>
            <a:pPr marL="0" lvl="0" indent="0" algn="ctr" defTabSz="914400" rtl="0" eaLnBrk="1" latinLnBrk="0" hangingPunct="1">
              <a:lnSpc>
                <a:spcPct val="90000"/>
              </a:lnSpc>
              <a:spcBef>
                <a:spcPct val="0"/>
              </a:spcBef>
              <a:buClr>
                <a:schemeClr val="accent2"/>
              </a:buClr>
              <a:buFont typeface="Arial" panose="020B0604020202020204" pitchFamily="34" charset="0"/>
              <a:buNone/>
            </a:pPr>
            <a:r>
              <a:rPr lang="en-US" sz="4000" b="1" kern="1200" spc="600">
                <a:solidFill>
                  <a:schemeClr val="tx2"/>
                </a:solidFill>
                <a:latin typeface="+mj-lt"/>
                <a:ea typeface="+mj-ea"/>
                <a:cs typeface="+mj-cs"/>
              </a:rPr>
              <a:t>COURSE OVERVIEW</a:t>
            </a:r>
          </a:p>
        </p:txBody>
      </p:sp>
      <p:sp>
        <p:nvSpPr>
          <p:cNvPr id="87" name="Text Placeholder 35">
            <a:extLst>
              <a:ext uri="{FF2B5EF4-FFF2-40B4-BE49-F238E27FC236}">
                <a16:creationId xmlns:a16="http://schemas.microsoft.com/office/drawing/2014/main" id="{EF8F3E63-3786-569C-8BA0-83F1AC52A306}"/>
              </a:ext>
            </a:extLst>
          </p:cNvPr>
          <p:cNvSpPr>
            <a:spLocks noGrp="1"/>
          </p:cNvSpPr>
          <p:nvPr>
            <p:ph type="body" sz="quarter" idx="22" hasCustomPrompt="1"/>
          </p:nvPr>
        </p:nvSpPr>
        <p:spPr>
          <a:xfrm>
            <a:off x="1031875" y="1704235"/>
            <a:ext cx="1443038" cy="515937"/>
          </a:xfrm>
        </p:spPr>
        <p:txBody>
          <a:bodyPr>
            <a:noAutofit/>
          </a:bodyPr>
          <a:lstStyle>
            <a:lvl1pPr marL="0" indent="0" algn="l" defTabSz="914400" rtl="0" eaLnBrk="1" latinLnBrk="0" hangingPunct="1">
              <a:buNone/>
              <a:defRPr lang="en-GB" sz="3200" b="1" kern="1200" dirty="0">
                <a:solidFill>
                  <a:schemeClr val="accent2"/>
                </a:solidFill>
                <a:latin typeface="+mj-lt"/>
                <a:ea typeface="+mn-ea"/>
                <a:cs typeface="+mn-cs"/>
              </a:defRPr>
            </a:lvl1pPr>
          </a:lstStyle>
          <a:p>
            <a:pPr lvl="0"/>
            <a:r>
              <a:rPr lang="en-US"/>
              <a:t>01</a:t>
            </a:r>
            <a:endParaRPr lang="en-GB"/>
          </a:p>
        </p:txBody>
      </p:sp>
      <p:sp>
        <p:nvSpPr>
          <p:cNvPr id="97" name="Text Placeholder 37">
            <a:extLst>
              <a:ext uri="{FF2B5EF4-FFF2-40B4-BE49-F238E27FC236}">
                <a16:creationId xmlns:a16="http://schemas.microsoft.com/office/drawing/2014/main" id="{946538FC-9A89-4DED-FF77-46042FEF3FB4}"/>
              </a:ext>
            </a:extLst>
          </p:cNvPr>
          <p:cNvSpPr>
            <a:spLocks noGrp="1"/>
          </p:cNvSpPr>
          <p:nvPr>
            <p:ph type="body" sz="quarter" idx="24"/>
          </p:nvPr>
        </p:nvSpPr>
        <p:spPr>
          <a:xfrm>
            <a:off x="1031875" y="2220172"/>
            <a:ext cx="2947988" cy="929428"/>
          </a:xfrm>
          <a:ln w="19050">
            <a:noFill/>
          </a:ln>
        </p:spPr>
        <p:txBody>
          <a:bodyPr>
            <a:normAutofit/>
          </a:bodyPr>
          <a:lstStyle>
            <a:lvl1pPr marL="0" indent="0" algn="l" defTabSz="914400" rtl="0" eaLnBrk="1" latinLnBrk="0" hangingPunct="1">
              <a:lnSpc>
                <a:spcPct val="150000"/>
              </a:lnSpc>
              <a:spcBef>
                <a:spcPts val="1200"/>
              </a:spcBef>
              <a:buNone/>
              <a:defRPr lang="en-GB" sz="1800" b="1" kern="1200" dirty="0">
                <a:solidFill>
                  <a:schemeClr val="tx2"/>
                </a:solidFill>
                <a:latin typeface="+mj-lt"/>
                <a:ea typeface="+mn-ea"/>
                <a:cs typeface="+mn-cs"/>
              </a:defRPr>
            </a:lvl1pPr>
          </a:lstStyle>
          <a:p>
            <a:pPr lvl="0"/>
            <a:endParaRPr lang="en-GB"/>
          </a:p>
        </p:txBody>
      </p:sp>
    </p:spTree>
    <p:extLst>
      <p:ext uri="{BB962C8B-B14F-4D97-AF65-F5344CB8AC3E}">
        <p14:creationId xmlns:p14="http://schemas.microsoft.com/office/powerpoint/2010/main" val="418896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animEffect transition="in" filter="fade">
                                      <p:cBhvr>
                                        <p:cTn id="7" dur="500"/>
                                        <p:tgtEl>
                                          <p:spTgt spid="87">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7">
                                            <p:txEl>
                                              <p:pRg st="0" end="0"/>
                                            </p:txEl>
                                          </p:spTgt>
                                        </p:tgtEl>
                                        <p:attrNameLst>
                                          <p:attrName>style.visibility</p:attrName>
                                        </p:attrNameLst>
                                      </p:cBhvr>
                                      <p:to>
                                        <p:strVal val="visible"/>
                                      </p:to>
                                    </p:set>
                                    <p:animEffect transition="in" filter="fade">
                                      <p:cBhvr>
                                        <p:cTn id="10" dur="500"/>
                                        <p:tgtEl>
                                          <p:spTgt spid="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p">
        <p:tmplLst>
          <p:tmpl lvl="1">
            <p:tnLst>
              <p:par>
                <p:cTn presetID="10" presetClass="entr" presetSubtype="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9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97"/>
                        </p:tgtEl>
                        <p:attrNameLst>
                          <p:attrName>style.visibility</p:attrName>
                        </p:attrNameLst>
                      </p:cBhvr>
                      <p:to>
                        <p:strVal val="visible"/>
                      </p:to>
                    </p:set>
                    <p:animEffect transition="in" filter="fade">
                      <p:cBhvr>
                        <p:cTn dur="500"/>
                        <p:tgtEl>
                          <p:spTgt spid="97"/>
                        </p:tgtEl>
                      </p:cBhvr>
                    </p:animEffect>
                  </p:childTnLst>
                </p:cTn>
              </p:par>
            </p:tnLst>
          </p:tmpl>
        </p:tmplLst>
      </p:bldP>
    </p:bld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DCA0D-4602-7263-A62A-23D5794AD5E0}"/>
              </a:ext>
            </a:extLst>
          </p:cNvPr>
          <p:cNvSpPr>
            <a:spLocks noGrp="1"/>
          </p:cNvSpPr>
          <p:nvPr>
            <p:ph sz="half" idx="1"/>
          </p:nvPr>
        </p:nvSpPr>
        <p:spPr>
          <a:xfrm>
            <a:off x="339437" y="1825625"/>
            <a:ext cx="5181600" cy="4351338"/>
          </a:xfrm>
          <a:prstGeom prst="rect">
            <a:avLst/>
          </a:prstGeom>
        </p:spPr>
        <p:txBody>
          <a:bodyPr>
            <a:normAutofit/>
          </a:bodyPr>
          <a:lstStyle>
            <a:lvl1pPr marL="2286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1pPr>
            <a:lvl2pPr marL="6858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2pPr>
            <a:lvl3pPr marL="11430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3pPr>
            <a:lvl4pPr marL="16002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lnSpc>
                <a:spcPct val="90000"/>
              </a:lnSpc>
              <a:buClr>
                <a:schemeClr val="accent2"/>
              </a:buClr>
              <a:buFont typeface="Arial" panose="020B0604020202020204" pitchFamily="34" charset="0"/>
              <a:buChar char="•"/>
              <a:defRPr lang="en-GB"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BA6F73AD-9288-58FC-8602-0E3AB02749D2}"/>
              </a:ext>
            </a:extLst>
          </p:cNvPr>
          <p:cNvSpPr>
            <a:spLocks noGrp="1"/>
          </p:cNvSpPr>
          <p:nvPr>
            <p:ph sz="half" idx="2"/>
          </p:nvPr>
        </p:nvSpPr>
        <p:spPr>
          <a:xfrm>
            <a:off x="5673437"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C427F883-EAF1-E51F-D3C9-A058C067BC16}"/>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9" name="Content Placeholder 6">
            <a:extLst>
              <a:ext uri="{FF2B5EF4-FFF2-40B4-BE49-F238E27FC236}">
                <a16:creationId xmlns:a16="http://schemas.microsoft.com/office/drawing/2014/main" id="{ECE8B265-B3D6-57F7-F7DF-B42F6C0005CF}"/>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10" name="Freeform: Shape 9">
            <a:extLst>
              <a:ext uri="{FF2B5EF4-FFF2-40B4-BE49-F238E27FC236}">
                <a16:creationId xmlns:a16="http://schemas.microsoft.com/office/drawing/2014/main" id="{4896C598-87DD-3DF2-99E9-0552BBBB60A4}"/>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7758CE6C-1C00-0301-E372-3ECF6B84A63E}"/>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084830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DCA0D-4602-7263-A62A-23D5794AD5E0}"/>
              </a:ext>
            </a:extLst>
          </p:cNvPr>
          <p:cNvSpPr>
            <a:spLocks noGrp="1"/>
          </p:cNvSpPr>
          <p:nvPr>
            <p:ph sz="half" idx="1"/>
          </p:nvPr>
        </p:nvSpPr>
        <p:spPr>
          <a:xfrm>
            <a:off x="339437" y="1825625"/>
            <a:ext cx="5181600" cy="4351338"/>
          </a:xfrm>
          <a:prstGeom prst="rect">
            <a:avLst/>
          </a:prstGeom>
        </p:spPr>
        <p:txBody>
          <a:bodyPr>
            <a:normAutofit/>
          </a:bodyPr>
          <a:lstStyle>
            <a:lvl1pPr marL="2286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1pPr>
            <a:lvl2pPr marL="6858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2pPr>
            <a:lvl3pPr marL="11430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3pPr>
            <a:lvl4pPr marL="16002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lnSpc>
                <a:spcPct val="90000"/>
              </a:lnSpc>
              <a:buClr>
                <a:schemeClr val="accent2"/>
              </a:buClr>
              <a:buFont typeface="Arial" panose="020B0604020202020204" pitchFamily="34" charset="0"/>
              <a:buChar char="•"/>
              <a:defRPr lang="en-GB"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BA6F73AD-9288-58FC-8602-0E3AB02749D2}"/>
              </a:ext>
            </a:extLst>
          </p:cNvPr>
          <p:cNvSpPr>
            <a:spLocks noGrp="1"/>
          </p:cNvSpPr>
          <p:nvPr>
            <p:ph sz="half" idx="2"/>
          </p:nvPr>
        </p:nvSpPr>
        <p:spPr>
          <a:xfrm>
            <a:off x="5673437"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C427F883-EAF1-E51F-D3C9-A058C067BC16}"/>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9" name="Content Placeholder 6">
            <a:extLst>
              <a:ext uri="{FF2B5EF4-FFF2-40B4-BE49-F238E27FC236}">
                <a16:creationId xmlns:a16="http://schemas.microsoft.com/office/drawing/2014/main" id="{ECE8B265-B3D6-57F7-F7DF-B42F6C0005CF}"/>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10" name="Freeform: Shape 9">
            <a:extLst>
              <a:ext uri="{FF2B5EF4-FFF2-40B4-BE49-F238E27FC236}">
                <a16:creationId xmlns:a16="http://schemas.microsoft.com/office/drawing/2014/main" id="{4896C598-87DD-3DF2-99E9-0552BBBB60A4}"/>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7758CE6C-1C00-0301-E372-3ECF6B84A63E}"/>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373789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8147261"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99775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8146973"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4" name="Freeform: Shape 3">
            <a:extLst>
              <a:ext uri="{FF2B5EF4-FFF2-40B4-BE49-F238E27FC236}">
                <a16:creationId xmlns:a16="http://schemas.microsoft.com/office/drawing/2014/main" id="{4CD14B02-7691-768D-A7D5-3368A6B67FAF}"/>
              </a:ext>
            </a:extLst>
          </p:cNvPr>
          <p:cNvSpPr/>
          <p:nvPr userDrawn="1"/>
        </p:nvSpPr>
        <p:spPr>
          <a:xfrm>
            <a:off x="8486698" y="0"/>
            <a:ext cx="3391927" cy="3544847"/>
          </a:xfrm>
          <a:custGeom>
            <a:avLst/>
            <a:gdLst>
              <a:gd name="connsiteX0" fmla="*/ 9456 w 3391927"/>
              <a:gd name="connsiteY0" fmla="*/ 0 h 3544847"/>
              <a:gd name="connsiteX1" fmla="*/ 3391927 w 3391927"/>
              <a:gd name="connsiteY1" fmla="*/ 0 h 3544847"/>
              <a:gd name="connsiteX2" fmla="*/ 3391927 w 3391927"/>
              <a:gd name="connsiteY2" fmla="*/ 3544847 h 3544847"/>
              <a:gd name="connsiteX3" fmla="*/ 64826 w 3391927"/>
              <a:gd name="connsiteY3" fmla="*/ 218258 h 3544847"/>
              <a:gd name="connsiteX4" fmla="*/ 0 w 3391927"/>
              <a:gd name="connsiteY4" fmla="*/ 60826 h 3544847"/>
              <a:gd name="connsiteX5" fmla="*/ 4051 w 3391927"/>
              <a:gd name="connsiteY5" fmla="*/ 18293 h 3544847"/>
              <a:gd name="connsiteX6" fmla="*/ 9456 w 3391927"/>
              <a:gd name="connsiteY6" fmla="*/ 0 h 354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927" h="3544847">
                <a:moveTo>
                  <a:pt x="9456" y="0"/>
                </a:moveTo>
                <a:lnTo>
                  <a:pt x="3391927" y="0"/>
                </a:lnTo>
                <a:lnTo>
                  <a:pt x="3391927" y="3544847"/>
                </a:lnTo>
                <a:lnTo>
                  <a:pt x="64826" y="218258"/>
                </a:lnTo>
                <a:cubicBezTo>
                  <a:pt x="21605" y="174523"/>
                  <a:pt x="0" y="117934"/>
                  <a:pt x="0" y="60826"/>
                </a:cubicBezTo>
                <a:cubicBezTo>
                  <a:pt x="0" y="46549"/>
                  <a:pt x="1350" y="32304"/>
                  <a:pt x="4051" y="18293"/>
                </a:cubicBezTo>
                <a:lnTo>
                  <a:pt x="9456"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379AF9D4-11A9-DABD-BA2D-774CE763D522}"/>
              </a:ext>
            </a:extLst>
          </p:cNvPr>
          <p:cNvSpPr/>
          <p:nvPr userDrawn="1"/>
        </p:nvSpPr>
        <p:spPr>
          <a:xfrm>
            <a:off x="8708059" y="3545359"/>
            <a:ext cx="3483941" cy="3312642"/>
          </a:xfrm>
          <a:custGeom>
            <a:avLst/>
            <a:gdLst>
              <a:gd name="connsiteX0" fmla="*/ 3170568 w 3483941"/>
              <a:gd name="connsiteY0" fmla="*/ 0 h 3312642"/>
              <a:gd name="connsiteX1" fmla="*/ 3483941 w 3483941"/>
              <a:gd name="connsiteY1" fmla="*/ 313373 h 3312642"/>
              <a:gd name="connsiteX2" fmla="*/ 3483941 w 3483941"/>
              <a:gd name="connsiteY2" fmla="*/ 3312642 h 3312642"/>
              <a:gd name="connsiteX3" fmla="*/ 8121 w 3483941"/>
              <a:gd name="connsiteY3" fmla="*/ 3312642 h 3312642"/>
              <a:gd name="connsiteX4" fmla="*/ 2834 w 3483941"/>
              <a:gd name="connsiteY4" fmla="*/ 3295781 h 3312642"/>
              <a:gd name="connsiteX5" fmla="*/ 65200 w 3483941"/>
              <a:gd name="connsiteY5" fmla="*/ 3104855 h 3312642"/>
              <a:gd name="connsiteX6" fmla="*/ 65713 w 3483941"/>
              <a:gd name="connsiteY6" fmla="*/ 3104855 h 3312642"/>
              <a:gd name="connsiteX7" fmla="*/ 3170568 w 3483941"/>
              <a:gd name="connsiteY7" fmla="*/ 0 h 33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3941" h="3312642">
                <a:moveTo>
                  <a:pt x="3170568" y="0"/>
                </a:moveTo>
                <a:lnTo>
                  <a:pt x="3483941" y="313373"/>
                </a:lnTo>
                <a:lnTo>
                  <a:pt x="3483941" y="3312642"/>
                </a:lnTo>
                <a:lnTo>
                  <a:pt x="8121" y="3312642"/>
                </a:lnTo>
                <a:lnTo>
                  <a:pt x="2834" y="3295781"/>
                </a:lnTo>
                <a:cubicBezTo>
                  <a:pt x="-7633" y="3230549"/>
                  <a:pt x="10407" y="3160033"/>
                  <a:pt x="65200" y="3104855"/>
                </a:cubicBezTo>
                <a:lnTo>
                  <a:pt x="65713" y="3104855"/>
                </a:lnTo>
                <a:lnTo>
                  <a:pt x="3170568" y="0"/>
                </a:lnTo>
                <a:close/>
              </a:path>
            </a:pathLst>
          </a:custGeom>
          <a:solidFill>
            <a:srgbClr val="55D2B1"/>
          </a:solidFill>
          <a:ln w="9525" cap="flat">
            <a:noFill/>
            <a:prstDash val="solid"/>
            <a:miter/>
          </a:ln>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592ACEAA-8E75-352E-0C3F-F5E535F3AE58}"/>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04B444B0-C50D-2377-37A9-CCB9D8868117}"/>
              </a:ext>
            </a:extLst>
          </p:cNvPr>
          <p:cNvSpPr txBox="1"/>
          <p:nvPr userDrawn="1"/>
        </p:nvSpPr>
        <p:spPr>
          <a:xfrm>
            <a:off x="11369965" y="6336944"/>
            <a:ext cx="592116" cy="276999"/>
          </a:xfrm>
          <a:prstGeom prst="rect">
            <a:avLst/>
          </a:prstGeom>
          <a:noFill/>
        </p:spPr>
        <p:txBody>
          <a:bodyPr wrap="square" rtlCol="0">
            <a:spAutoFit/>
          </a:bodyPr>
          <a:lstStyle/>
          <a:p>
            <a:pPr algn="r"/>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95225056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0D69AA-C1E3-E47E-0561-6DCCFE1344A5}"/>
              </a:ext>
            </a:extLst>
          </p:cNvPr>
          <p:cNvGrpSpPr>
            <a:grpSpLocks/>
          </p:cNvGrpSpPr>
          <p:nvPr userDrawn="1"/>
        </p:nvGrpSpPr>
        <p:grpSpPr>
          <a:xfrm>
            <a:off x="1" y="0"/>
            <a:ext cx="12192000" cy="6857999"/>
            <a:chOff x="1" y="0"/>
            <a:chExt cx="12192000" cy="6857999"/>
          </a:xfrm>
        </p:grpSpPr>
        <p:sp>
          <p:nvSpPr>
            <p:cNvPr id="5" name="Freeform: Shape 4">
              <a:extLst>
                <a:ext uri="{FF2B5EF4-FFF2-40B4-BE49-F238E27FC236}">
                  <a16:creationId xmlns:a16="http://schemas.microsoft.com/office/drawing/2014/main" id="{A4753432-7367-C8DD-C560-E9091D3ECDEF}"/>
                </a:ext>
              </a:extLst>
            </p:cNvPr>
            <p:cNvSpPr>
              <a:spLocks/>
            </p:cNvSpPr>
            <p:nvPr/>
          </p:nvSpPr>
          <p:spPr>
            <a:xfrm>
              <a:off x="1" y="0"/>
              <a:ext cx="3867601" cy="5965633"/>
            </a:xfrm>
            <a:custGeom>
              <a:avLst/>
              <a:gdLst>
                <a:gd name="connsiteX0" fmla="*/ 0 w 3867601"/>
                <a:gd name="connsiteY0" fmla="*/ 0 h 5965633"/>
                <a:gd name="connsiteX1" fmla="*/ 3867601 w 3867601"/>
                <a:gd name="connsiteY1" fmla="*/ 0 h 5965633"/>
                <a:gd name="connsiteX2" fmla="*/ 3867601 w 3867601"/>
                <a:gd name="connsiteY2" fmla="*/ 5965633 h 5965633"/>
                <a:gd name="connsiteX3" fmla="*/ 0 w 3867601"/>
                <a:gd name="connsiteY3" fmla="*/ 2098629 h 5965633"/>
                <a:gd name="connsiteX4" fmla="*/ 0 w 3867601"/>
                <a:gd name="connsiteY4" fmla="*/ 0 h 5965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601" h="5965633">
                  <a:moveTo>
                    <a:pt x="0" y="0"/>
                  </a:moveTo>
                  <a:lnTo>
                    <a:pt x="3867601" y="0"/>
                  </a:lnTo>
                  <a:lnTo>
                    <a:pt x="3867601" y="5965633"/>
                  </a:lnTo>
                  <a:lnTo>
                    <a:pt x="0" y="209862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E7B72DCB-3D63-C6E7-CA7D-913BE8291385}"/>
                </a:ext>
              </a:extLst>
            </p:cNvPr>
            <p:cNvSpPr>
              <a:spLocks/>
            </p:cNvSpPr>
            <p:nvPr/>
          </p:nvSpPr>
          <p:spPr>
            <a:xfrm>
              <a:off x="8050611" y="0"/>
              <a:ext cx="1783371" cy="891620"/>
            </a:xfrm>
            <a:custGeom>
              <a:avLst/>
              <a:gdLst>
                <a:gd name="connsiteX0" fmla="*/ 0 w 1783371"/>
                <a:gd name="connsiteY0" fmla="*/ 0 h 891620"/>
                <a:gd name="connsiteX1" fmla="*/ 1783371 w 1783371"/>
                <a:gd name="connsiteY1" fmla="*/ 0 h 891620"/>
                <a:gd name="connsiteX2" fmla="*/ 891751 w 1783371"/>
                <a:gd name="connsiteY2" fmla="*/ 891620 h 891620"/>
                <a:gd name="connsiteX3" fmla="*/ 0 w 1783371"/>
                <a:gd name="connsiteY3" fmla="*/ 0 h 891620"/>
              </a:gdLst>
              <a:ahLst/>
              <a:cxnLst>
                <a:cxn ang="0">
                  <a:pos x="connsiteX0" y="connsiteY0"/>
                </a:cxn>
                <a:cxn ang="0">
                  <a:pos x="connsiteX1" y="connsiteY1"/>
                </a:cxn>
                <a:cxn ang="0">
                  <a:pos x="connsiteX2" y="connsiteY2"/>
                </a:cxn>
                <a:cxn ang="0">
                  <a:pos x="connsiteX3" y="connsiteY3"/>
                </a:cxn>
              </a:cxnLst>
              <a:rect l="l" t="t" r="r" b="b"/>
              <a:pathLst>
                <a:path w="1783371" h="891620">
                  <a:moveTo>
                    <a:pt x="0" y="0"/>
                  </a:moveTo>
                  <a:lnTo>
                    <a:pt x="1783371" y="0"/>
                  </a:lnTo>
                  <a:lnTo>
                    <a:pt x="891751" y="891620"/>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24B48FFE-6F57-391B-F497-AFE50F4041A4}"/>
                </a:ext>
              </a:extLst>
            </p:cNvPr>
            <p:cNvSpPr>
              <a:spLocks/>
            </p:cNvSpPr>
            <p:nvPr/>
          </p:nvSpPr>
          <p:spPr>
            <a:xfrm>
              <a:off x="8942362" y="891620"/>
              <a:ext cx="3249639" cy="5966379"/>
            </a:xfrm>
            <a:custGeom>
              <a:avLst/>
              <a:gdLst>
                <a:gd name="connsiteX0" fmla="*/ 0 w 3249639"/>
                <a:gd name="connsiteY0" fmla="*/ 0 h 5966379"/>
                <a:gd name="connsiteX1" fmla="*/ 3249639 w 3249639"/>
                <a:gd name="connsiteY1" fmla="*/ 3249638 h 5966379"/>
                <a:gd name="connsiteX2" fmla="*/ 3249639 w 3249639"/>
                <a:gd name="connsiteY2" fmla="*/ 5966379 h 5966379"/>
                <a:gd name="connsiteX3" fmla="*/ 0 w 3249639"/>
                <a:gd name="connsiteY3" fmla="*/ 5966379 h 5966379"/>
                <a:gd name="connsiteX4" fmla="*/ 0 w 3249639"/>
                <a:gd name="connsiteY4" fmla="*/ 0 h 596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639" h="5966379">
                  <a:moveTo>
                    <a:pt x="0" y="0"/>
                  </a:moveTo>
                  <a:lnTo>
                    <a:pt x="3249639" y="3249638"/>
                  </a:lnTo>
                  <a:lnTo>
                    <a:pt x="3249639" y="5966379"/>
                  </a:lnTo>
                  <a:lnTo>
                    <a:pt x="0" y="596637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B324E9E-25F7-CA04-8717-01B5EFF1A26F}"/>
                </a:ext>
              </a:extLst>
            </p:cNvPr>
            <p:cNvSpPr>
              <a:spLocks/>
            </p:cNvSpPr>
            <p:nvPr/>
          </p:nvSpPr>
          <p:spPr>
            <a:xfrm>
              <a:off x="2975982" y="5966380"/>
              <a:ext cx="1783238" cy="891619"/>
            </a:xfrm>
            <a:custGeom>
              <a:avLst/>
              <a:gdLst>
                <a:gd name="connsiteX0" fmla="*/ 891619 w 1783238"/>
                <a:gd name="connsiteY0" fmla="*/ 0 h 891619"/>
                <a:gd name="connsiteX1" fmla="*/ 1783238 w 1783238"/>
                <a:gd name="connsiteY1" fmla="*/ 891619 h 891619"/>
                <a:gd name="connsiteX2" fmla="*/ 0 w 1783238"/>
                <a:gd name="connsiteY2" fmla="*/ 891619 h 891619"/>
                <a:gd name="connsiteX3" fmla="*/ 891619 w 1783238"/>
                <a:gd name="connsiteY3" fmla="*/ 0 h 891619"/>
              </a:gdLst>
              <a:ahLst/>
              <a:cxnLst>
                <a:cxn ang="0">
                  <a:pos x="connsiteX0" y="connsiteY0"/>
                </a:cxn>
                <a:cxn ang="0">
                  <a:pos x="connsiteX1" y="connsiteY1"/>
                </a:cxn>
                <a:cxn ang="0">
                  <a:pos x="connsiteX2" y="connsiteY2"/>
                </a:cxn>
                <a:cxn ang="0">
                  <a:pos x="connsiteX3" y="connsiteY3"/>
                </a:cxn>
              </a:cxnLst>
              <a:rect l="l" t="t" r="r" b="b"/>
              <a:pathLst>
                <a:path w="1783238" h="891619">
                  <a:moveTo>
                    <a:pt x="891619" y="0"/>
                  </a:moveTo>
                  <a:lnTo>
                    <a:pt x="1783238" y="891619"/>
                  </a:lnTo>
                  <a:lnTo>
                    <a:pt x="0" y="891619"/>
                  </a:lnTo>
                  <a:lnTo>
                    <a:pt x="891619"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lnSpc>
                <a:spcPct val="100000"/>
              </a:lnSpc>
              <a:buClr>
                <a:schemeClr val="accent2"/>
              </a:buClr>
              <a:buFont typeface="Arial" panose="020B0604020202020204" pitchFamily="34" charset="0"/>
              <a:buChar char="•"/>
              <a:defRPr sz="1400">
                <a:solidFill>
                  <a:schemeClr val="tx1"/>
                </a:solidFill>
              </a:defRPr>
            </a:lvl1pPr>
            <a:lvl2pPr>
              <a:lnSpc>
                <a:spcPct val="100000"/>
              </a:lnSpc>
              <a:buClr>
                <a:schemeClr val="accent2"/>
              </a:buClr>
              <a:defRPr sz="1400">
                <a:solidFill>
                  <a:schemeClr val="tx1"/>
                </a:solidFill>
              </a:defRPr>
            </a:lvl2pPr>
            <a:lvl3pPr>
              <a:lnSpc>
                <a:spcPct val="100000"/>
              </a:lnSpc>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664111578"/>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950856" y="434253"/>
            <a:ext cx="7197435"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950856" y="1995055"/>
            <a:ext cx="71971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951144" y="1154544"/>
            <a:ext cx="7197181"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21" name="Freeform: Shape 20">
            <a:extLst>
              <a:ext uri="{FF2B5EF4-FFF2-40B4-BE49-F238E27FC236}">
                <a16:creationId xmlns:a16="http://schemas.microsoft.com/office/drawing/2014/main" id="{7778D19D-1B39-F626-DC9F-E0E51238D26F}"/>
              </a:ext>
            </a:extLst>
          </p:cNvPr>
          <p:cNvSpPr/>
          <p:nvPr userDrawn="1"/>
        </p:nvSpPr>
        <p:spPr>
          <a:xfrm>
            <a:off x="374609" y="3565872"/>
            <a:ext cx="3284821" cy="3292128"/>
          </a:xfrm>
          <a:custGeom>
            <a:avLst/>
            <a:gdLst>
              <a:gd name="connsiteX0" fmla="*/ 0 w 3284821"/>
              <a:gd name="connsiteY0" fmla="*/ 0 h 3292128"/>
              <a:gd name="connsiteX1" fmla="*/ 3255435 w 3284821"/>
              <a:gd name="connsiteY1" fmla="*/ 3255421 h 3292128"/>
              <a:gd name="connsiteX2" fmla="*/ 3282639 w 3284821"/>
              <a:gd name="connsiteY2" fmla="*/ 3288206 h 3292128"/>
              <a:gd name="connsiteX3" fmla="*/ 3284821 w 3284821"/>
              <a:gd name="connsiteY3" fmla="*/ 3292128 h 3292128"/>
              <a:gd name="connsiteX4" fmla="*/ 0 w 3284821"/>
              <a:gd name="connsiteY4" fmla="*/ 3292128 h 329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821" h="3292128">
                <a:moveTo>
                  <a:pt x="0" y="0"/>
                </a:moveTo>
                <a:lnTo>
                  <a:pt x="3255435" y="3255421"/>
                </a:lnTo>
                <a:cubicBezTo>
                  <a:pt x="3265499" y="3265485"/>
                  <a:pt x="3274620" y="3276492"/>
                  <a:pt x="3282639" y="3288206"/>
                </a:cubicBezTo>
                <a:lnTo>
                  <a:pt x="3284821" y="3292128"/>
                </a:lnTo>
                <a:lnTo>
                  <a:pt x="0" y="32921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Freeform: Shape 22">
            <a:extLst>
              <a:ext uri="{FF2B5EF4-FFF2-40B4-BE49-F238E27FC236}">
                <a16:creationId xmlns:a16="http://schemas.microsoft.com/office/drawing/2014/main" id="{9CF377C3-E8C5-0C1E-A5E4-A32816B132ED}"/>
              </a:ext>
            </a:extLst>
          </p:cNvPr>
          <p:cNvSpPr/>
          <p:nvPr userDrawn="1"/>
        </p:nvSpPr>
        <p:spPr>
          <a:xfrm>
            <a:off x="0" y="1"/>
            <a:ext cx="3634180" cy="3565583"/>
          </a:xfrm>
          <a:custGeom>
            <a:avLst/>
            <a:gdLst>
              <a:gd name="connsiteX0" fmla="*/ 0 w 3634180"/>
              <a:gd name="connsiteY0" fmla="*/ 0 h 3565583"/>
              <a:gd name="connsiteX1" fmla="*/ 3402662 w 3634180"/>
              <a:gd name="connsiteY1" fmla="*/ 0 h 3565583"/>
              <a:gd name="connsiteX2" fmla="*/ 3608055 w 3634180"/>
              <a:gd name="connsiteY2" fmla="*/ 126402 h 3565583"/>
              <a:gd name="connsiteX3" fmla="*/ 3565930 w 3634180"/>
              <a:gd name="connsiteY3" fmla="*/ 384466 h 3565583"/>
              <a:gd name="connsiteX4" fmla="*/ 384792 w 3634180"/>
              <a:gd name="connsiteY4" fmla="*/ 3565583 h 3565583"/>
              <a:gd name="connsiteX5" fmla="*/ 0 w 3634180"/>
              <a:gd name="connsiteY5" fmla="*/ 3180792 h 3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4180" h="3565583">
                <a:moveTo>
                  <a:pt x="0" y="0"/>
                </a:moveTo>
                <a:lnTo>
                  <a:pt x="3402662" y="0"/>
                </a:lnTo>
                <a:cubicBezTo>
                  <a:pt x="3497457" y="0"/>
                  <a:pt x="3571189" y="52657"/>
                  <a:pt x="3608055" y="126402"/>
                </a:cubicBezTo>
                <a:cubicBezTo>
                  <a:pt x="3650193" y="205394"/>
                  <a:pt x="3644921" y="310733"/>
                  <a:pt x="3565930" y="384466"/>
                </a:cubicBezTo>
                <a:lnTo>
                  <a:pt x="384792" y="3565583"/>
                </a:lnTo>
                <a:lnTo>
                  <a:pt x="0" y="31807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Freeform: Shape 3">
            <a:extLst>
              <a:ext uri="{FF2B5EF4-FFF2-40B4-BE49-F238E27FC236}">
                <a16:creationId xmlns:a16="http://schemas.microsoft.com/office/drawing/2014/main" id="{32F05FA2-E5E5-78D0-5C16-2FCDCDBAE4AA}"/>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257D4DC4-C8DB-2F24-9CD3-300D9B507D2E}"/>
              </a:ext>
            </a:extLst>
          </p:cNvPr>
          <p:cNvSpPr txBox="1"/>
          <p:nvPr userDrawn="1"/>
        </p:nvSpPr>
        <p:spPr>
          <a:xfrm>
            <a:off x="11296074" y="6336943"/>
            <a:ext cx="666006"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50782146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31" name="Freeform: Shape 30">
            <a:extLst>
              <a:ext uri="{FF2B5EF4-FFF2-40B4-BE49-F238E27FC236}">
                <a16:creationId xmlns:a16="http://schemas.microsoft.com/office/drawing/2014/main" id="{2DABC660-8022-FC13-ED94-2A6591A92F75}"/>
              </a:ext>
            </a:extLst>
          </p:cNvPr>
          <p:cNvSpPr/>
          <p:nvPr userDrawn="1"/>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userDrawn="1"/>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userDrawn="1"/>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userDrawn="1"/>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752CD043-699B-D98F-1A58-657BD3529583}"/>
              </a:ext>
            </a:extLst>
          </p:cNvPr>
          <p:cNvSpPr>
            <a:spLocks noGrp="1"/>
          </p:cNvSpPr>
          <p:nvPr>
            <p:ph type="title" hasCustomPrompt="1"/>
          </p:nvPr>
        </p:nvSpPr>
        <p:spPr>
          <a:xfrm>
            <a:off x="340496" y="434253"/>
            <a:ext cx="5755504"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BD0BC3E9-B633-B097-82B0-35B9223A89CC}"/>
              </a:ext>
            </a:extLst>
          </p:cNvPr>
          <p:cNvSpPr>
            <a:spLocks noGrp="1"/>
          </p:cNvSpPr>
          <p:nvPr>
            <p:ph idx="1"/>
          </p:nvPr>
        </p:nvSpPr>
        <p:spPr>
          <a:xfrm>
            <a:off x="340496" y="1995055"/>
            <a:ext cx="4813711" cy="774571"/>
          </a:xfrm>
          <a:prstGeom prst="rect">
            <a:avLst/>
          </a:prstGeom>
        </p:spPr>
        <p:txBody>
          <a:bodyPr wrap="square">
            <a:sp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Content Placeholder 6">
            <a:extLst>
              <a:ext uri="{FF2B5EF4-FFF2-40B4-BE49-F238E27FC236}">
                <a16:creationId xmlns:a16="http://schemas.microsoft.com/office/drawing/2014/main" id="{60221775-BF39-0502-0CE1-9B54CC3C3F25}"/>
              </a:ext>
            </a:extLst>
          </p:cNvPr>
          <p:cNvSpPr>
            <a:spLocks noGrp="1"/>
          </p:cNvSpPr>
          <p:nvPr>
            <p:ph sz="quarter" idx="13" hasCustomPrompt="1"/>
          </p:nvPr>
        </p:nvSpPr>
        <p:spPr>
          <a:xfrm>
            <a:off x="340784" y="1154544"/>
            <a:ext cx="532120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6" name="Freeform: Shape 5">
            <a:extLst>
              <a:ext uri="{FF2B5EF4-FFF2-40B4-BE49-F238E27FC236}">
                <a16:creationId xmlns:a16="http://schemas.microsoft.com/office/drawing/2014/main" id="{EA0AE87E-5AEF-29ED-180C-8FFD856E6C26}"/>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1B4C09FA-9CA1-7F34-3F81-DD1F831A278F}"/>
              </a:ext>
            </a:extLst>
          </p:cNvPr>
          <p:cNvSpPr txBox="1"/>
          <p:nvPr userDrawn="1"/>
        </p:nvSpPr>
        <p:spPr>
          <a:xfrm>
            <a:off x="11594251"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671937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sultant Bio">
    <p:spTree>
      <p:nvGrpSpPr>
        <p:cNvPr id="1" name=""/>
        <p:cNvGrpSpPr/>
        <p:nvPr/>
      </p:nvGrpSpPr>
      <p:grpSpPr>
        <a:xfrm>
          <a:off x="0" y="0"/>
          <a:ext cx="0" cy="0"/>
          <a:chOff x="0" y="0"/>
          <a:chExt cx="0" cy="0"/>
        </a:xfrm>
      </p:grpSpPr>
      <p:pic>
        <p:nvPicPr>
          <p:cNvPr id="8" name="Picture 7" descr="A green background with triangles&#10;&#10;Description automatically generated">
            <a:extLst>
              <a:ext uri="{FF2B5EF4-FFF2-40B4-BE49-F238E27FC236}">
                <a16:creationId xmlns:a16="http://schemas.microsoft.com/office/drawing/2014/main" id="{1B436445-CC0B-ABA8-9DC5-98F425D9C06B}"/>
              </a:ext>
            </a:extLst>
          </p:cNvPr>
          <p:cNvPicPr>
            <a:picLocks noChangeAspect="1"/>
          </p:cNvPicPr>
          <p:nvPr userDrawn="1"/>
        </p:nvPicPr>
        <p:blipFill rotWithShape="1">
          <a:blip r:embed="rId2">
            <a:clrChange>
              <a:clrFrom>
                <a:srgbClr val="55D2B1"/>
              </a:clrFrom>
              <a:clrTo>
                <a:srgbClr val="55D2B1">
                  <a:alpha val="0"/>
                </a:srgbClr>
              </a:clrTo>
            </a:clrChange>
            <a:alphaModFix amt="14000"/>
            <a:extLst>
              <a:ext uri="{28A0092B-C50C-407E-A947-70E740481C1C}">
                <a14:useLocalDpi xmlns:a14="http://schemas.microsoft.com/office/drawing/2010/main" val="0"/>
              </a:ext>
            </a:extLst>
          </a:blip>
          <a:srcRect r="41532"/>
          <a:stretch/>
        </p:blipFill>
        <p:spPr>
          <a:xfrm>
            <a:off x="0" y="0"/>
            <a:ext cx="7128387" cy="6858000"/>
          </a:xfrm>
          <a:prstGeom prst="rect">
            <a:avLst/>
          </a:prstGeom>
        </p:spPr>
      </p:pic>
      <p:sp>
        <p:nvSpPr>
          <p:cNvPr id="9" name="Rectangle 8">
            <a:extLst>
              <a:ext uri="{FF2B5EF4-FFF2-40B4-BE49-F238E27FC236}">
                <a16:creationId xmlns:a16="http://schemas.microsoft.com/office/drawing/2014/main" id="{E49BC10D-A111-15D7-CCA2-2013FFD5A083}"/>
              </a:ext>
            </a:extLst>
          </p:cNvPr>
          <p:cNvSpPr>
            <a:spLocks noGrp="1" noRot="1" noMove="1" noResize="1" noEditPoints="1" noAdjustHandles="1" noChangeArrowheads="1" noChangeShapeType="1"/>
          </p:cNvSpPr>
          <p:nvPr userDrawn="1"/>
        </p:nvSpPr>
        <p:spPr>
          <a:xfrm>
            <a:off x="1577457" y="0"/>
            <a:ext cx="6666746" cy="6858000"/>
          </a:xfrm>
          <a:prstGeom prst="rect">
            <a:avLst/>
          </a:prstGeom>
          <a:gradFill flip="none" rotWithShape="1">
            <a:gsLst>
              <a:gs pos="32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a:extLst>
              <a:ext uri="{FF2B5EF4-FFF2-40B4-BE49-F238E27FC236}">
                <a16:creationId xmlns:a16="http://schemas.microsoft.com/office/drawing/2014/main" id="{0F411538-ED69-6243-9DD9-2D828566DE3B}"/>
              </a:ext>
            </a:extLst>
          </p:cNvPr>
          <p:cNvSpPr>
            <a:spLocks noGrp="1"/>
          </p:cNvSpPr>
          <p:nvPr>
            <p:ph idx="1"/>
          </p:nvPr>
        </p:nvSpPr>
        <p:spPr>
          <a:xfrm>
            <a:off x="5720120" y="1319247"/>
            <a:ext cx="5649844" cy="5017695"/>
          </a:xfrm>
          <a:prstGeom prst="rect">
            <a:avLst/>
          </a:prstGeom>
        </p:spPr>
        <p:txBody>
          <a:bodyPr>
            <a:normAutofit/>
          </a:bodyPr>
          <a:lstStyle>
            <a:lvl1pPr marL="0" indent="0">
              <a:buClr>
                <a:schemeClr val="accent2"/>
              </a:buClr>
              <a:buFont typeface="Arial" panose="020B0604020202020204" pitchFamily="34" charset="0"/>
              <a:buNone/>
              <a:defRPr sz="1400">
                <a:solidFill>
                  <a:schemeClr val="tx1"/>
                </a:solidFill>
              </a:defRPr>
            </a:lvl1pPr>
            <a:lvl2pPr marL="457200" indent="0">
              <a:buClr>
                <a:schemeClr val="accent2"/>
              </a:buClr>
              <a:buNone/>
              <a:defRPr sz="1400">
                <a:solidFill>
                  <a:schemeClr val="tx1"/>
                </a:solidFill>
              </a:defRPr>
            </a:lvl2pPr>
            <a:lvl3pPr marL="914400" indent="0">
              <a:buClr>
                <a:schemeClr val="accent2"/>
              </a:buClr>
              <a:buNone/>
              <a:defRPr sz="1200">
                <a:solidFill>
                  <a:schemeClr val="tx1"/>
                </a:solidFill>
              </a:defRPr>
            </a:lvl3pPr>
            <a:lvl4pPr>
              <a:defRPr sz="1400"/>
            </a:lvl4pPr>
            <a:lvl5pPr>
              <a:defRPr sz="1400"/>
            </a:lvl5pPr>
          </a:lstStyle>
          <a:p>
            <a:pPr lvl="0"/>
            <a:r>
              <a:rPr lang="en-US"/>
              <a:t>Click to edit Master text styles</a:t>
            </a:r>
          </a:p>
        </p:txBody>
      </p:sp>
      <p:sp>
        <p:nvSpPr>
          <p:cNvPr id="6" name="Freeform: Shape 5">
            <a:extLst>
              <a:ext uri="{FF2B5EF4-FFF2-40B4-BE49-F238E27FC236}">
                <a16:creationId xmlns:a16="http://schemas.microsoft.com/office/drawing/2014/main" id="{13A29C9B-B3C8-2296-9F1B-5BF263B3918B}"/>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49B1146C-42F0-7FAF-47F0-9F95C1705FE1}"/>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
        <p:nvSpPr>
          <p:cNvPr id="13" name="Graphic 27">
            <a:extLst>
              <a:ext uri="{FF2B5EF4-FFF2-40B4-BE49-F238E27FC236}">
                <a16:creationId xmlns:a16="http://schemas.microsoft.com/office/drawing/2014/main" id="{AA5139EA-8EFB-542D-3ED3-EC786AE839A9}"/>
              </a:ext>
            </a:extLst>
          </p:cNvPr>
          <p:cNvSpPr/>
          <p:nvPr userDrawn="1"/>
        </p:nvSpPr>
        <p:spPr>
          <a:xfrm>
            <a:off x="2915775" y="1594973"/>
            <a:ext cx="837801" cy="369332"/>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4" name="Graphic 34">
            <a:extLst>
              <a:ext uri="{FF2B5EF4-FFF2-40B4-BE49-F238E27FC236}">
                <a16:creationId xmlns:a16="http://schemas.microsoft.com/office/drawing/2014/main" id="{5DF4D77C-AD51-E5AE-B0B1-27BCCE73AE2B}"/>
              </a:ext>
            </a:extLst>
          </p:cNvPr>
          <p:cNvSpPr/>
          <p:nvPr userDrawn="1"/>
        </p:nvSpPr>
        <p:spPr>
          <a:xfrm>
            <a:off x="1154177" y="3027231"/>
            <a:ext cx="376298" cy="404298"/>
          </a:xfrm>
          <a:custGeom>
            <a:avLst/>
            <a:gdLst>
              <a:gd name="connsiteX0" fmla="*/ 0 w 536352"/>
              <a:gd name="connsiteY0" fmla="*/ 131540 h 576262"/>
              <a:gd name="connsiteX1" fmla="*/ 0 w 536352"/>
              <a:gd name="connsiteY1" fmla="*/ 576263 h 576262"/>
              <a:gd name="connsiteX2" fmla="*/ 536353 w 536352"/>
              <a:gd name="connsiteY2" fmla="*/ 576263 h 576262"/>
              <a:gd name="connsiteX3" fmla="*/ 536353 w 536352"/>
              <a:gd name="connsiteY3" fmla="*/ 0 h 576262"/>
              <a:gd name="connsiteX4" fmla="*/ 0 w 536352"/>
              <a:gd name="connsiteY4" fmla="*/ 131540 h 57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352" h="576262">
                <a:moveTo>
                  <a:pt x="0" y="131540"/>
                </a:moveTo>
                <a:lnTo>
                  <a:pt x="0" y="576263"/>
                </a:lnTo>
                <a:lnTo>
                  <a:pt x="536353" y="576263"/>
                </a:lnTo>
                <a:lnTo>
                  <a:pt x="536353" y="0"/>
                </a:lnTo>
                <a:lnTo>
                  <a:pt x="0" y="131540"/>
                </a:lnTo>
                <a:close/>
              </a:path>
            </a:pathLst>
          </a:custGeom>
          <a:solidFill>
            <a:schemeClr val="accent1"/>
          </a:solidFill>
          <a:ln w="9525" cap="flat">
            <a:noFill/>
            <a:prstDash val="solid"/>
            <a:miter/>
          </a:ln>
        </p:spPr>
        <p:txBody>
          <a:bodyPr rtlCol="0" anchor="ctr"/>
          <a:lstStyle/>
          <a:p>
            <a:endParaRPr lang="en-GB"/>
          </a:p>
        </p:txBody>
      </p:sp>
      <p:sp>
        <p:nvSpPr>
          <p:cNvPr id="15" name="Graphic 27">
            <a:extLst>
              <a:ext uri="{FF2B5EF4-FFF2-40B4-BE49-F238E27FC236}">
                <a16:creationId xmlns:a16="http://schemas.microsoft.com/office/drawing/2014/main" id="{EBEA6948-D93E-A3E7-F072-75C82E69A314}"/>
              </a:ext>
            </a:extLst>
          </p:cNvPr>
          <p:cNvSpPr/>
          <p:nvPr userDrawn="1"/>
        </p:nvSpPr>
        <p:spPr>
          <a:xfrm>
            <a:off x="3334675" y="2416330"/>
            <a:ext cx="454337" cy="200288"/>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8" name="Title 1">
            <a:extLst>
              <a:ext uri="{FF2B5EF4-FFF2-40B4-BE49-F238E27FC236}">
                <a16:creationId xmlns:a16="http://schemas.microsoft.com/office/drawing/2014/main" id="{10BCEDE8-D121-4BA3-8EE6-E29C50C7286C}"/>
              </a:ext>
            </a:extLst>
          </p:cNvPr>
          <p:cNvSpPr>
            <a:spLocks noGrp="1"/>
          </p:cNvSpPr>
          <p:nvPr>
            <p:ph type="title" hasCustomPrompt="1"/>
          </p:nvPr>
        </p:nvSpPr>
        <p:spPr>
          <a:xfrm>
            <a:off x="1243570" y="3856467"/>
            <a:ext cx="3716357" cy="720291"/>
          </a:xfrm>
          <a:prstGeom prst="rect">
            <a:avLst/>
          </a:prstGeom>
        </p:spPr>
        <p:txBody>
          <a:bodyPr>
            <a:normAutofit/>
          </a:bodyPr>
          <a:lstStyle>
            <a:lvl1pPr>
              <a:defRPr sz="4000" b="1">
                <a:solidFill>
                  <a:schemeClr val="tx2"/>
                </a:solidFill>
              </a:defRPr>
            </a:lvl1pPr>
          </a:lstStyle>
          <a:p>
            <a:r>
              <a:rPr lang="en-US"/>
              <a:t>Name</a:t>
            </a:r>
            <a:endParaRPr lang="en-GB"/>
          </a:p>
        </p:txBody>
      </p:sp>
      <p:sp>
        <p:nvSpPr>
          <p:cNvPr id="19" name="Content Placeholder 6">
            <a:extLst>
              <a:ext uri="{FF2B5EF4-FFF2-40B4-BE49-F238E27FC236}">
                <a16:creationId xmlns:a16="http://schemas.microsoft.com/office/drawing/2014/main" id="{AB712B72-CCDB-49CE-8C9D-C201FB449058}"/>
              </a:ext>
            </a:extLst>
          </p:cNvPr>
          <p:cNvSpPr>
            <a:spLocks noGrp="1"/>
          </p:cNvSpPr>
          <p:nvPr>
            <p:ph sz="quarter" idx="13" hasCustomPrompt="1"/>
          </p:nvPr>
        </p:nvSpPr>
        <p:spPr>
          <a:xfrm>
            <a:off x="1243858" y="4576758"/>
            <a:ext cx="371635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Job title</a:t>
            </a:r>
          </a:p>
        </p:txBody>
      </p:sp>
      <p:sp>
        <p:nvSpPr>
          <p:cNvPr id="21" name="Text Placeholder 20">
            <a:extLst>
              <a:ext uri="{FF2B5EF4-FFF2-40B4-BE49-F238E27FC236}">
                <a16:creationId xmlns:a16="http://schemas.microsoft.com/office/drawing/2014/main" id="{6D188B64-2984-C81D-4E35-4ED6DAC12D4D}"/>
              </a:ext>
            </a:extLst>
          </p:cNvPr>
          <p:cNvSpPr>
            <a:spLocks noGrp="1"/>
          </p:cNvSpPr>
          <p:nvPr>
            <p:ph type="body" sz="quarter" idx="14" hasCustomPrompt="1"/>
          </p:nvPr>
        </p:nvSpPr>
        <p:spPr>
          <a:xfrm>
            <a:off x="5720120" y="714412"/>
            <a:ext cx="3460750" cy="450850"/>
          </a:xfrm>
        </p:spPr>
        <p:txBody>
          <a:bodyPr>
            <a:normAutofit/>
          </a:bodyPr>
          <a:lstStyle>
            <a:lvl1pPr marL="0" indent="0">
              <a:buNone/>
              <a:defRPr lang="en-GB" sz="1800" b="1" kern="1200" dirty="0">
                <a:solidFill>
                  <a:schemeClr val="accent2"/>
                </a:solidFill>
                <a:latin typeface="+mj-lt"/>
                <a:ea typeface="+mn-ea"/>
                <a:cs typeface="+mn-cs"/>
              </a:defRPr>
            </a:lvl1pPr>
          </a:lstStyle>
          <a:p>
            <a:r>
              <a:rPr lang="en-GB" b="1">
                <a:solidFill>
                  <a:schemeClr val="accent2"/>
                </a:solidFill>
                <a:latin typeface="+mj-lt"/>
              </a:rPr>
              <a:t>Relevant Experience</a:t>
            </a:r>
          </a:p>
        </p:txBody>
      </p:sp>
      <p:sp>
        <p:nvSpPr>
          <p:cNvPr id="35" name="Picture Placeholder 34">
            <a:extLst>
              <a:ext uri="{FF2B5EF4-FFF2-40B4-BE49-F238E27FC236}">
                <a16:creationId xmlns:a16="http://schemas.microsoft.com/office/drawing/2014/main" id="{B863D0C7-13F5-D09D-2E09-E936CD788D59}"/>
              </a:ext>
            </a:extLst>
          </p:cNvPr>
          <p:cNvSpPr>
            <a:spLocks noGrp="1"/>
          </p:cNvSpPr>
          <p:nvPr>
            <p:ph type="pic" sz="quarter" idx="16"/>
          </p:nvPr>
        </p:nvSpPr>
        <p:spPr>
          <a:xfrm>
            <a:off x="1342258" y="1779427"/>
            <a:ext cx="1873250" cy="1858206"/>
          </a:xfrm>
          <a:custGeom>
            <a:avLst/>
            <a:gdLst>
              <a:gd name="connsiteX0" fmla="*/ 0 w 1873250"/>
              <a:gd name="connsiteY0" fmla="*/ 0 h 1858206"/>
              <a:gd name="connsiteX1" fmla="*/ 1651006 w 1873250"/>
              <a:gd name="connsiteY1" fmla="*/ 0 h 1858206"/>
              <a:gd name="connsiteX2" fmla="*/ 1635812 w 1873250"/>
              <a:gd name="connsiteY2" fmla="*/ 20419 h 1858206"/>
              <a:gd name="connsiteX3" fmla="*/ 1572750 w 1873250"/>
              <a:gd name="connsiteY3" fmla="*/ 184878 h 1858206"/>
              <a:gd name="connsiteX4" fmla="*/ 1873250 w 1873250"/>
              <a:gd name="connsiteY4" fmla="*/ 184878 h 1858206"/>
              <a:gd name="connsiteX5" fmla="*/ 1873250 w 1873250"/>
              <a:gd name="connsiteY5" fmla="*/ 1858206 h 1858206"/>
              <a:gd name="connsiteX6" fmla="*/ 0 w 1873250"/>
              <a:gd name="connsiteY6" fmla="*/ 1858206 h 1858206"/>
              <a:gd name="connsiteX7" fmla="*/ 0 w 1873250"/>
              <a:gd name="connsiteY7" fmla="*/ 1652103 h 1858206"/>
              <a:gd name="connsiteX8" fmla="*/ 187451 w 1873250"/>
              <a:gd name="connsiteY8" fmla="*/ 1652103 h 1858206"/>
              <a:gd name="connsiteX9" fmla="*/ 187451 w 1873250"/>
              <a:gd name="connsiteY9" fmla="*/ 1247804 h 1858206"/>
              <a:gd name="connsiteX10" fmla="*/ 0 w 1873250"/>
              <a:gd name="connsiteY10" fmla="*/ 1293776 h 185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3250" h="1858206">
                <a:moveTo>
                  <a:pt x="0" y="0"/>
                </a:moveTo>
                <a:lnTo>
                  <a:pt x="1651006" y="0"/>
                </a:lnTo>
                <a:lnTo>
                  <a:pt x="1635812" y="20419"/>
                </a:lnTo>
                <a:cubicBezTo>
                  <a:pt x="1607380" y="66905"/>
                  <a:pt x="1585575" y="121618"/>
                  <a:pt x="1572750" y="184878"/>
                </a:cubicBezTo>
                <a:lnTo>
                  <a:pt x="1873250" y="184878"/>
                </a:lnTo>
                <a:lnTo>
                  <a:pt x="1873250" y="1858206"/>
                </a:lnTo>
                <a:lnTo>
                  <a:pt x="0" y="1858206"/>
                </a:lnTo>
                <a:lnTo>
                  <a:pt x="0" y="1652103"/>
                </a:lnTo>
                <a:lnTo>
                  <a:pt x="187451" y="1652103"/>
                </a:lnTo>
                <a:lnTo>
                  <a:pt x="187451" y="1247804"/>
                </a:lnTo>
                <a:lnTo>
                  <a:pt x="0" y="1293776"/>
                </a:lnTo>
                <a:close/>
              </a:path>
            </a:pathLst>
          </a:custGeom>
        </p:spPr>
        <p:txBody>
          <a:bodyPr wrap="square">
            <a:noAutofit/>
          </a:bodyPr>
          <a:lstStyle/>
          <a:p>
            <a:endParaRPr lang="en-GB"/>
          </a:p>
        </p:txBody>
      </p:sp>
    </p:spTree>
    <p:extLst>
      <p:ext uri="{BB962C8B-B14F-4D97-AF65-F5344CB8AC3E}">
        <p14:creationId xmlns:p14="http://schemas.microsoft.com/office/powerpoint/2010/main" val="3115635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ront Cover Wo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2" name="Picture 1">
            <a:extLst>
              <a:ext uri="{FF2B5EF4-FFF2-40B4-BE49-F238E27FC236}">
                <a16:creationId xmlns:a16="http://schemas.microsoft.com/office/drawing/2014/main" id="{BCB470A6-3B09-C075-4245-3C6D554F68D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49" r="20113"/>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Tree>
    <p:extLst>
      <p:ext uri="{BB962C8B-B14F-4D97-AF65-F5344CB8AC3E}">
        <p14:creationId xmlns:p14="http://schemas.microsoft.com/office/powerpoint/2010/main" val="3965556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ront Cover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4" name="Picture 3">
            <a:extLst>
              <a:ext uri="{FF2B5EF4-FFF2-40B4-BE49-F238E27FC236}">
                <a16:creationId xmlns:a16="http://schemas.microsoft.com/office/drawing/2014/main" id="{EEB72412-4469-D410-EEF0-101AE540F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6687" t="-179" r="26725" b="14094"/>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
        <p:nvSpPr>
          <p:cNvPr id="2" name="TextBox 1">
            <a:extLst>
              <a:ext uri="{FF2B5EF4-FFF2-40B4-BE49-F238E27FC236}">
                <a16:creationId xmlns:a16="http://schemas.microsoft.com/office/drawing/2014/main" id="{72FFBDE8-7B59-D35A-A497-BB75D7AEF48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4094194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ront Cover 2 Editable">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0D53257D-6C07-97CA-DA62-5EDB9EB1309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16785293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ront Cover 2 Wo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75" r="32989"/>
          <a:stretch/>
        </p:blipFill>
        <p:spPr>
          <a:xfrm>
            <a:off x="7604337"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a:innerShdw blurRad="63500" dist="50800" dir="18900000">
              <a:prstClr val="black">
                <a:alpha val="50000"/>
              </a:prstClr>
            </a:innerShdw>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82F7E4B1-4511-661F-211E-778B8323B5E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3262108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8147261"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99775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8146973"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4" name="Freeform: Shape 3">
            <a:extLst>
              <a:ext uri="{FF2B5EF4-FFF2-40B4-BE49-F238E27FC236}">
                <a16:creationId xmlns:a16="http://schemas.microsoft.com/office/drawing/2014/main" id="{4CD14B02-7691-768D-A7D5-3368A6B67FAF}"/>
              </a:ext>
            </a:extLst>
          </p:cNvPr>
          <p:cNvSpPr/>
          <p:nvPr userDrawn="1"/>
        </p:nvSpPr>
        <p:spPr>
          <a:xfrm>
            <a:off x="8486698" y="0"/>
            <a:ext cx="3391927" cy="3544847"/>
          </a:xfrm>
          <a:custGeom>
            <a:avLst/>
            <a:gdLst>
              <a:gd name="connsiteX0" fmla="*/ 9456 w 3391927"/>
              <a:gd name="connsiteY0" fmla="*/ 0 h 3544847"/>
              <a:gd name="connsiteX1" fmla="*/ 3391927 w 3391927"/>
              <a:gd name="connsiteY1" fmla="*/ 0 h 3544847"/>
              <a:gd name="connsiteX2" fmla="*/ 3391927 w 3391927"/>
              <a:gd name="connsiteY2" fmla="*/ 3544847 h 3544847"/>
              <a:gd name="connsiteX3" fmla="*/ 64826 w 3391927"/>
              <a:gd name="connsiteY3" fmla="*/ 218258 h 3544847"/>
              <a:gd name="connsiteX4" fmla="*/ 0 w 3391927"/>
              <a:gd name="connsiteY4" fmla="*/ 60826 h 3544847"/>
              <a:gd name="connsiteX5" fmla="*/ 4051 w 3391927"/>
              <a:gd name="connsiteY5" fmla="*/ 18293 h 3544847"/>
              <a:gd name="connsiteX6" fmla="*/ 9456 w 3391927"/>
              <a:gd name="connsiteY6" fmla="*/ 0 h 354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927" h="3544847">
                <a:moveTo>
                  <a:pt x="9456" y="0"/>
                </a:moveTo>
                <a:lnTo>
                  <a:pt x="3391927" y="0"/>
                </a:lnTo>
                <a:lnTo>
                  <a:pt x="3391927" y="3544847"/>
                </a:lnTo>
                <a:lnTo>
                  <a:pt x="64826" y="218258"/>
                </a:lnTo>
                <a:cubicBezTo>
                  <a:pt x="21605" y="174523"/>
                  <a:pt x="0" y="117934"/>
                  <a:pt x="0" y="60826"/>
                </a:cubicBezTo>
                <a:cubicBezTo>
                  <a:pt x="0" y="46549"/>
                  <a:pt x="1350" y="32304"/>
                  <a:pt x="4051" y="18293"/>
                </a:cubicBezTo>
                <a:lnTo>
                  <a:pt x="9456"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379AF9D4-11A9-DABD-BA2D-774CE763D522}"/>
              </a:ext>
            </a:extLst>
          </p:cNvPr>
          <p:cNvSpPr/>
          <p:nvPr userDrawn="1"/>
        </p:nvSpPr>
        <p:spPr>
          <a:xfrm>
            <a:off x="8708059" y="3545359"/>
            <a:ext cx="3483941" cy="3312642"/>
          </a:xfrm>
          <a:custGeom>
            <a:avLst/>
            <a:gdLst>
              <a:gd name="connsiteX0" fmla="*/ 3170568 w 3483941"/>
              <a:gd name="connsiteY0" fmla="*/ 0 h 3312642"/>
              <a:gd name="connsiteX1" fmla="*/ 3483941 w 3483941"/>
              <a:gd name="connsiteY1" fmla="*/ 313373 h 3312642"/>
              <a:gd name="connsiteX2" fmla="*/ 3483941 w 3483941"/>
              <a:gd name="connsiteY2" fmla="*/ 3312642 h 3312642"/>
              <a:gd name="connsiteX3" fmla="*/ 8121 w 3483941"/>
              <a:gd name="connsiteY3" fmla="*/ 3312642 h 3312642"/>
              <a:gd name="connsiteX4" fmla="*/ 2834 w 3483941"/>
              <a:gd name="connsiteY4" fmla="*/ 3295781 h 3312642"/>
              <a:gd name="connsiteX5" fmla="*/ 65200 w 3483941"/>
              <a:gd name="connsiteY5" fmla="*/ 3104855 h 3312642"/>
              <a:gd name="connsiteX6" fmla="*/ 65713 w 3483941"/>
              <a:gd name="connsiteY6" fmla="*/ 3104855 h 3312642"/>
              <a:gd name="connsiteX7" fmla="*/ 3170568 w 3483941"/>
              <a:gd name="connsiteY7" fmla="*/ 0 h 33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3941" h="3312642">
                <a:moveTo>
                  <a:pt x="3170568" y="0"/>
                </a:moveTo>
                <a:lnTo>
                  <a:pt x="3483941" y="313373"/>
                </a:lnTo>
                <a:lnTo>
                  <a:pt x="3483941" y="3312642"/>
                </a:lnTo>
                <a:lnTo>
                  <a:pt x="8121" y="3312642"/>
                </a:lnTo>
                <a:lnTo>
                  <a:pt x="2834" y="3295781"/>
                </a:lnTo>
                <a:cubicBezTo>
                  <a:pt x="-7633" y="3230549"/>
                  <a:pt x="10407" y="3160033"/>
                  <a:pt x="65200" y="3104855"/>
                </a:cubicBezTo>
                <a:lnTo>
                  <a:pt x="65713" y="3104855"/>
                </a:lnTo>
                <a:lnTo>
                  <a:pt x="3170568" y="0"/>
                </a:lnTo>
                <a:close/>
              </a:path>
            </a:pathLst>
          </a:custGeom>
          <a:solidFill>
            <a:srgbClr val="55D2B1"/>
          </a:solidFill>
          <a:ln w="9525" cap="flat">
            <a:noFill/>
            <a:prstDash val="solid"/>
            <a:miter/>
          </a:ln>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592ACEAA-8E75-352E-0C3F-F5E535F3AE58}"/>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04B444B0-C50D-2377-37A9-CCB9D8868117}"/>
              </a:ext>
            </a:extLst>
          </p:cNvPr>
          <p:cNvSpPr txBox="1"/>
          <p:nvPr userDrawn="1"/>
        </p:nvSpPr>
        <p:spPr>
          <a:xfrm>
            <a:off x="11343737" y="6336943"/>
            <a:ext cx="618344" cy="276999"/>
          </a:xfrm>
          <a:prstGeom prst="rect">
            <a:avLst/>
          </a:prstGeom>
          <a:noFill/>
        </p:spPr>
        <p:txBody>
          <a:bodyPr wrap="square" rtlCol="0">
            <a:spAutoFit/>
          </a:bodyPr>
          <a:lstStyle/>
          <a:p>
            <a:pPr algn="r"/>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82569794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ront Cover 2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79767"/>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6CD4417A-638B-8102-FE62-167676AB0168}"/>
              </a:ext>
            </a:extLst>
          </p:cNvPr>
          <p:cNvSpPr/>
          <p:nvPr userDrawn="1"/>
        </p:nvSpPr>
        <p:spPr>
          <a:xfrm>
            <a:off x="7591048" y="-462"/>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 name="connsiteX7" fmla="*/ 0 w 249784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lnTo>
                  <a:pt x="0" y="0"/>
                </a:lnTo>
                <a:close/>
              </a:path>
            </a:pathLst>
          </a:custGeom>
          <a:solidFill>
            <a:srgbClr val="72B0D5"/>
          </a:solidFill>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8103" t="-11006" r="34852" b="-343"/>
          <a:stretch/>
        </p:blipFill>
        <p:spPr>
          <a:xfrm>
            <a:off x="7588381" y="1016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DFB90ADD-12E1-B64A-180F-80249CB9423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38154185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34D8F86C-0EDC-7502-57AE-547023D69728}"/>
              </a:ext>
            </a:extLst>
          </p:cNvPr>
          <p:cNvSpPr>
            <a:spLocks noGrp="1"/>
          </p:cNvSpPr>
          <p:nvPr>
            <p:ph type="pic" sz="quarter" idx="11"/>
          </p:nvPr>
        </p:nvSpPr>
        <p:spPr>
          <a:xfrm>
            <a:off x="4561636" y="0"/>
            <a:ext cx="7630364" cy="6858000"/>
          </a:xfrm>
          <a:custGeom>
            <a:avLst/>
            <a:gdLst>
              <a:gd name="connsiteX0" fmla="*/ 5211554 w 7630364"/>
              <a:gd name="connsiteY0" fmla="*/ 0 h 6858000"/>
              <a:gd name="connsiteX1" fmla="*/ 7630364 w 7630364"/>
              <a:gd name="connsiteY1" fmla="*/ 0 h 6858000"/>
              <a:gd name="connsiteX2" fmla="*/ 7630364 w 7630364"/>
              <a:gd name="connsiteY2" fmla="*/ 6858000 h 6858000"/>
              <a:gd name="connsiteX3" fmla="*/ 1074595 w 7630364"/>
              <a:gd name="connsiteY3" fmla="*/ 6858000 h 6858000"/>
              <a:gd name="connsiteX4" fmla="*/ 206541 w 7630364"/>
              <a:gd name="connsiteY4" fmla="*/ 5989950 h 6858000"/>
              <a:gd name="connsiteX5" fmla="*/ 0 w 7630364"/>
              <a:gd name="connsiteY5" fmla="*/ 5497472 h 6858000"/>
              <a:gd name="connsiteX6" fmla="*/ 206541 w 7630364"/>
              <a:gd name="connsiteY6" fmla="*/ 50049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0364" h="6858000">
                <a:moveTo>
                  <a:pt x="5211554" y="0"/>
                </a:moveTo>
                <a:lnTo>
                  <a:pt x="7630364" y="0"/>
                </a:lnTo>
                <a:lnTo>
                  <a:pt x="7630364" y="6858000"/>
                </a:lnTo>
                <a:lnTo>
                  <a:pt x="1074595" y="6858000"/>
                </a:lnTo>
                <a:lnTo>
                  <a:pt x="206541" y="5989950"/>
                </a:lnTo>
                <a:cubicBezTo>
                  <a:pt x="79436" y="5862845"/>
                  <a:pt x="0" y="5688110"/>
                  <a:pt x="0" y="5497472"/>
                </a:cubicBezTo>
                <a:cubicBezTo>
                  <a:pt x="0" y="5322737"/>
                  <a:pt x="63533" y="5147963"/>
                  <a:pt x="206541" y="5004994"/>
                </a:cubicBezTo>
                <a:close/>
              </a:path>
            </a:pathLst>
          </a:custGeom>
          <a:solidFill>
            <a:schemeClr val="accent1"/>
          </a:solidFill>
        </p:spPr>
        <p:txBody>
          <a:bodyPr wrap="square">
            <a:noAutofit/>
          </a:bodyPr>
          <a:lstStyle/>
          <a:p>
            <a:r>
              <a:rPr lang="en-US"/>
              <a:t>Click icon to add picture</a:t>
            </a:r>
            <a:endParaRPr lang="en-GB"/>
          </a:p>
        </p:txBody>
      </p:sp>
      <p:sp>
        <p:nvSpPr>
          <p:cNvPr id="14" name="Text Placeholder 17">
            <a:extLst>
              <a:ext uri="{FF2B5EF4-FFF2-40B4-BE49-F238E27FC236}">
                <a16:creationId xmlns:a16="http://schemas.microsoft.com/office/drawing/2014/main" id="{B8039770-0FBA-5289-1101-16C99105DDF0}"/>
              </a:ext>
            </a:extLst>
          </p:cNvPr>
          <p:cNvSpPr>
            <a:spLocks noGrp="1"/>
          </p:cNvSpPr>
          <p:nvPr>
            <p:ph type="body" sz="quarter" idx="10" hasCustomPrompt="1"/>
          </p:nvPr>
        </p:nvSpPr>
        <p:spPr>
          <a:xfrm>
            <a:off x="343911" y="1275660"/>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Tree>
    <p:extLst>
      <p:ext uri="{BB962C8B-B14F-4D97-AF65-F5344CB8AC3E}">
        <p14:creationId xmlns:p14="http://schemas.microsoft.com/office/powerpoint/2010/main" val="4283493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912" y="4877840"/>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10" name="Picture Placeholder 9">
            <a:extLst>
              <a:ext uri="{FF2B5EF4-FFF2-40B4-BE49-F238E27FC236}">
                <a16:creationId xmlns:a16="http://schemas.microsoft.com/office/drawing/2014/main" id="{F3F181DD-0BA1-7923-265B-653FF3AAAF15}"/>
              </a:ext>
            </a:extLst>
          </p:cNvPr>
          <p:cNvSpPr>
            <a:spLocks noGrp="1"/>
          </p:cNvSpPr>
          <p:nvPr>
            <p:ph type="pic" sz="quarter" idx="12"/>
          </p:nvPr>
        </p:nvSpPr>
        <p:spPr>
          <a:xfrm>
            <a:off x="5704568" y="-12700"/>
            <a:ext cx="6492875" cy="6870700"/>
          </a:xfrm>
          <a:custGeom>
            <a:avLst/>
            <a:gdLst>
              <a:gd name="connsiteX0" fmla="*/ 0 w 6492875"/>
              <a:gd name="connsiteY0" fmla="*/ 0 h 6870700"/>
              <a:gd name="connsiteX1" fmla="*/ 6492875 w 6492875"/>
              <a:gd name="connsiteY1" fmla="*/ 0 h 6870700"/>
              <a:gd name="connsiteX2" fmla="*/ 6492875 w 6492875"/>
              <a:gd name="connsiteY2" fmla="*/ 6870700 h 6870700"/>
              <a:gd name="connsiteX3" fmla="*/ 0 w 6492875"/>
              <a:gd name="connsiteY3" fmla="*/ 6870700 h 6870700"/>
              <a:gd name="connsiteX4" fmla="*/ 0 w 6492875"/>
              <a:gd name="connsiteY4" fmla="*/ 0 h 6870700"/>
              <a:gd name="connsiteX0" fmla="*/ 16328 w 6492875"/>
              <a:gd name="connsiteY0" fmla="*/ 1567543 h 6870700"/>
              <a:gd name="connsiteX1" fmla="*/ 6492875 w 6492875"/>
              <a:gd name="connsiteY1" fmla="*/ 0 h 6870700"/>
              <a:gd name="connsiteX2" fmla="*/ 6492875 w 6492875"/>
              <a:gd name="connsiteY2" fmla="*/ 6870700 h 6870700"/>
              <a:gd name="connsiteX3" fmla="*/ 0 w 6492875"/>
              <a:gd name="connsiteY3" fmla="*/ 6870700 h 6870700"/>
              <a:gd name="connsiteX4" fmla="*/ 16328 w 6492875"/>
              <a:gd name="connsiteY4" fmla="*/ 1567543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5" h="6870700">
                <a:moveTo>
                  <a:pt x="16328" y="1567543"/>
                </a:moveTo>
                <a:lnTo>
                  <a:pt x="6492875" y="0"/>
                </a:lnTo>
                <a:lnTo>
                  <a:pt x="6492875" y="6870700"/>
                </a:lnTo>
                <a:lnTo>
                  <a:pt x="0" y="6870700"/>
                </a:lnTo>
                <a:cubicBezTo>
                  <a:pt x="5443" y="5102981"/>
                  <a:pt x="10885" y="3335262"/>
                  <a:pt x="16328" y="1567543"/>
                </a:cubicBezTo>
                <a:close/>
              </a:path>
            </a:pathLst>
          </a:custGeom>
          <a:solidFill>
            <a:schemeClr val="accent1"/>
          </a:solidFill>
        </p:spPr>
        <p:txBody>
          <a:bodyPr/>
          <a:lstStyle/>
          <a:p>
            <a:r>
              <a:rPr lang="en-US"/>
              <a:t>Click icon to add picture</a:t>
            </a:r>
            <a:endParaRPr lang="en-GB"/>
          </a:p>
        </p:txBody>
      </p:sp>
    </p:spTree>
    <p:extLst>
      <p:ext uri="{BB962C8B-B14F-4D97-AF65-F5344CB8AC3E}">
        <p14:creationId xmlns:p14="http://schemas.microsoft.com/office/powerpoint/2010/main" val="1333027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722" y="809745"/>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8" name="Picture Placeholder 7">
            <a:extLst>
              <a:ext uri="{FF2B5EF4-FFF2-40B4-BE49-F238E27FC236}">
                <a16:creationId xmlns:a16="http://schemas.microsoft.com/office/drawing/2014/main" id="{7DF8343D-233D-C38E-C6DC-48AB472AD99E}"/>
              </a:ext>
            </a:extLst>
          </p:cNvPr>
          <p:cNvSpPr>
            <a:spLocks noGrp="1"/>
          </p:cNvSpPr>
          <p:nvPr>
            <p:ph type="pic" sz="quarter" idx="11"/>
          </p:nvPr>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solidFill>
            <a:schemeClr val="accent1"/>
          </a:solidFill>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3252315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ire Talent Divider - whit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143221A-3574-AD6A-D251-432E5FF72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93758" y="2260171"/>
            <a:ext cx="1479578" cy="1468284"/>
          </a:xfrm>
          <a:prstGeom prst="rect">
            <a:avLst/>
          </a:prstGeom>
        </p:spPr>
      </p:pic>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Hire Talent</a:t>
            </a:r>
          </a:p>
        </p:txBody>
      </p:sp>
      <p:sp>
        <p:nvSpPr>
          <p:cNvPr id="2" name="Freeform: Shape 1">
            <a:extLst>
              <a:ext uri="{FF2B5EF4-FFF2-40B4-BE49-F238E27FC236}">
                <a16:creationId xmlns:a16="http://schemas.microsoft.com/office/drawing/2014/main" id="{2BD5672B-1157-D6DA-2D99-D4749E3A9C18}"/>
              </a:ext>
            </a:extLst>
          </p:cNvPr>
          <p:cNvSpPr/>
          <p:nvPr userDrawn="1"/>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0590DC5-CA8A-4690-A4EB-360323E32735}"/>
              </a:ext>
            </a:extLst>
          </p:cNvPr>
          <p:cNvSpPr/>
          <p:nvPr userDrawn="1"/>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69BDA78-3C1B-2857-7592-DC39FD13E515}"/>
              </a:ext>
            </a:extLst>
          </p:cNvPr>
          <p:cNvSpPr/>
          <p:nvPr userDrawn="1"/>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endParaRPr lang="en-GB"/>
          </a:p>
        </p:txBody>
      </p:sp>
    </p:spTree>
    <p:extLst>
      <p:ext uri="{BB962C8B-B14F-4D97-AF65-F5344CB8AC3E}">
        <p14:creationId xmlns:p14="http://schemas.microsoft.com/office/powerpoint/2010/main" val="492072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ire Talent Divider - navy">
    <p:bg>
      <p:bgPr>
        <a:solidFill>
          <a:schemeClr val="tx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F2BE814-5E39-6CFB-F084-542E0CF02F17}"/>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bg1">
              <a:alpha val="25000"/>
            </a:schemeClr>
          </a:solidFill>
          <a:ln w="28502"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45532C-7ED9-051F-468C-872DD57897D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accent1">
              <a:alpha val="25000"/>
            </a:schemeClr>
          </a:solidFill>
          <a:ln w="2850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FE21FF-70FC-C949-ED0A-D5491C139442}"/>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bg1">
              <a:alpha val="25000"/>
            </a:schemeClr>
          </a:solidFill>
          <a:ln w="28502"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9637B2C7-045A-85BB-5617-7FAF25EF59ED}"/>
              </a:ext>
            </a:extLst>
          </p:cNvPr>
          <p:cNvGrpSpPr/>
          <p:nvPr/>
        </p:nvGrpSpPr>
        <p:grpSpPr>
          <a:xfrm>
            <a:off x="1509301" y="2260171"/>
            <a:ext cx="3848493" cy="2337658"/>
            <a:chOff x="2017301" y="1960716"/>
            <a:chExt cx="3848493" cy="2337658"/>
          </a:xfrm>
        </p:grpSpPr>
        <p:grpSp>
          <p:nvGrpSpPr>
            <p:cNvPr id="5" name="Graphic 2">
              <a:extLst>
                <a:ext uri="{FF2B5EF4-FFF2-40B4-BE49-F238E27FC236}">
                  <a16:creationId xmlns:a16="http://schemas.microsoft.com/office/drawing/2014/main" id="{E104E099-C76F-EE2B-51B2-028D5F2617E5}"/>
                </a:ext>
              </a:extLst>
            </p:cNvPr>
            <p:cNvGrpSpPr/>
            <p:nvPr/>
          </p:nvGrpSpPr>
          <p:grpSpPr>
            <a:xfrm>
              <a:off x="3201758" y="1960716"/>
              <a:ext cx="1478297" cy="1469902"/>
              <a:chOff x="3201758" y="1960716"/>
              <a:chExt cx="1478297" cy="1469902"/>
            </a:xfrm>
            <a:solidFill>
              <a:schemeClr val="bg1"/>
            </a:solidFill>
          </p:grpSpPr>
          <p:sp>
            <p:nvSpPr>
              <p:cNvPr id="6" name="Freeform: Shape 5">
                <a:extLst>
                  <a:ext uri="{FF2B5EF4-FFF2-40B4-BE49-F238E27FC236}">
                    <a16:creationId xmlns:a16="http://schemas.microsoft.com/office/drawing/2014/main" id="{A649823E-CFCC-E4CB-7874-D61690594472}"/>
                  </a:ext>
                </a:extLst>
              </p:cNvPr>
              <p:cNvSpPr/>
              <p:nvPr/>
            </p:nvSpPr>
            <p:spPr>
              <a:xfrm>
                <a:off x="3201758" y="2003025"/>
                <a:ext cx="664755" cy="622447"/>
              </a:xfrm>
              <a:custGeom>
                <a:avLst/>
                <a:gdLst>
                  <a:gd name="connsiteX0" fmla="*/ 664756 w 664755"/>
                  <a:gd name="connsiteY0" fmla="*/ 463647 h 622447"/>
                  <a:gd name="connsiteX1" fmla="*/ 664756 w 664755"/>
                  <a:gd name="connsiteY1" fmla="*/ 30051 h 622447"/>
                  <a:gd name="connsiteX2" fmla="*/ 644464 w 664755"/>
                  <a:gd name="connsiteY2" fmla="*/ 1664 h 622447"/>
                  <a:gd name="connsiteX3" fmla="*/ 613592 w 664755"/>
                  <a:gd name="connsiteY3" fmla="*/ 8855 h 622447"/>
                  <a:gd name="connsiteX4" fmla="*/ 488863 w 664755"/>
                  <a:gd name="connsiteY4" fmla="*/ 133584 h 622447"/>
                  <a:gd name="connsiteX5" fmla="*/ 488863 w 664755"/>
                  <a:gd name="connsiteY5" fmla="*/ 446554 h 622447"/>
                  <a:gd name="connsiteX6" fmla="*/ 175893 w 664755"/>
                  <a:gd name="connsiteY6" fmla="*/ 446554 h 622447"/>
                  <a:gd name="connsiteX7" fmla="*/ 0 w 664755"/>
                  <a:gd name="connsiteY7" fmla="*/ 622447 h 622447"/>
                  <a:gd name="connsiteX8" fmla="*/ 507160 w 664755"/>
                  <a:gd name="connsiteY8" fmla="*/ 622447 h 622447"/>
                  <a:gd name="connsiteX9" fmla="*/ 664756 w 664755"/>
                  <a:gd name="connsiteY9" fmla="*/ 463647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664756" y="463647"/>
                    </a:moveTo>
                    <a:lnTo>
                      <a:pt x="664756" y="30051"/>
                    </a:lnTo>
                    <a:cubicBezTo>
                      <a:pt x="664756" y="15933"/>
                      <a:pt x="655758" y="5542"/>
                      <a:pt x="644464" y="1664"/>
                    </a:cubicBezTo>
                    <a:cubicBezTo>
                      <a:pt x="634374" y="-1799"/>
                      <a:pt x="622515" y="-68"/>
                      <a:pt x="613592" y="8855"/>
                    </a:cubicBezTo>
                    <a:lnTo>
                      <a:pt x="488863" y="133584"/>
                    </a:lnTo>
                    <a:lnTo>
                      <a:pt x="488863" y="446554"/>
                    </a:lnTo>
                    <a:lnTo>
                      <a:pt x="175893" y="446554"/>
                    </a:lnTo>
                    <a:lnTo>
                      <a:pt x="0" y="622447"/>
                    </a:lnTo>
                    <a:lnTo>
                      <a:pt x="507160" y="622447"/>
                    </a:lnTo>
                    <a:cubicBezTo>
                      <a:pt x="530239" y="546962"/>
                      <a:pt x="589497" y="487252"/>
                      <a:pt x="664756" y="463647"/>
                    </a:cubicBezTo>
                    <a:close/>
                  </a:path>
                </a:pathLst>
              </a:custGeom>
              <a:solidFill>
                <a:schemeClr val="bg1"/>
              </a:solidFill>
              <a:ln w="375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E4FFDA1-EB48-EC53-AFEF-7533B7D4A235}"/>
                  </a:ext>
                </a:extLst>
              </p:cNvPr>
              <p:cNvSpPr/>
              <p:nvPr/>
            </p:nvSpPr>
            <p:spPr>
              <a:xfrm>
                <a:off x="3244066" y="2765862"/>
                <a:ext cx="622446" cy="664756"/>
              </a:xfrm>
              <a:custGeom>
                <a:avLst/>
                <a:gdLst>
                  <a:gd name="connsiteX0" fmla="*/ 464851 w 622446"/>
                  <a:gd name="connsiteY0" fmla="*/ 0 h 664756"/>
                  <a:gd name="connsiteX1" fmla="*/ 30051 w 622446"/>
                  <a:gd name="connsiteY1" fmla="*/ 0 h 664756"/>
                  <a:gd name="connsiteX2" fmla="*/ 1664 w 622446"/>
                  <a:gd name="connsiteY2" fmla="*/ 20292 h 664756"/>
                  <a:gd name="connsiteX3" fmla="*/ 8855 w 622446"/>
                  <a:gd name="connsiteY3" fmla="*/ 51164 h 664756"/>
                  <a:gd name="connsiteX4" fmla="*/ 133584 w 622446"/>
                  <a:gd name="connsiteY4" fmla="*/ 175893 h 664756"/>
                  <a:gd name="connsiteX5" fmla="*/ 446554 w 622446"/>
                  <a:gd name="connsiteY5" fmla="*/ 175893 h 664756"/>
                  <a:gd name="connsiteX6" fmla="*/ 446554 w 622446"/>
                  <a:gd name="connsiteY6" fmla="*/ 488863 h 664756"/>
                  <a:gd name="connsiteX7" fmla="*/ 622447 w 622446"/>
                  <a:gd name="connsiteY7" fmla="*/ 664756 h 664756"/>
                  <a:gd name="connsiteX8" fmla="*/ 622447 w 622446"/>
                  <a:gd name="connsiteY8" fmla="*/ 158801 h 664756"/>
                  <a:gd name="connsiteX9" fmla="*/ 464851 w 622446"/>
                  <a:gd name="connsiteY9" fmla="*/ 0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464851" y="0"/>
                    </a:moveTo>
                    <a:lnTo>
                      <a:pt x="30051" y="0"/>
                    </a:lnTo>
                    <a:cubicBezTo>
                      <a:pt x="15933" y="0"/>
                      <a:pt x="5542" y="8998"/>
                      <a:pt x="1664" y="20292"/>
                    </a:cubicBezTo>
                    <a:cubicBezTo>
                      <a:pt x="-1799" y="30382"/>
                      <a:pt x="-68" y="42241"/>
                      <a:pt x="8855" y="51164"/>
                    </a:cubicBezTo>
                    <a:lnTo>
                      <a:pt x="133584" y="175893"/>
                    </a:lnTo>
                    <a:lnTo>
                      <a:pt x="446554" y="175893"/>
                    </a:lnTo>
                    <a:lnTo>
                      <a:pt x="446554" y="488863"/>
                    </a:lnTo>
                    <a:lnTo>
                      <a:pt x="622447" y="664756"/>
                    </a:lnTo>
                    <a:lnTo>
                      <a:pt x="622447" y="158801"/>
                    </a:lnTo>
                    <a:cubicBezTo>
                      <a:pt x="547188" y="135195"/>
                      <a:pt x="487930" y="75522"/>
                      <a:pt x="464851" y="0"/>
                    </a:cubicBezTo>
                    <a:close/>
                  </a:path>
                </a:pathLst>
              </a:custGeom>
              <a:solidFill>
                <a:schemeClr val="bg1"/>
              </a:solidFill>
              <a:ln w="375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A94F1B3-B6C4-E8FE-7BD1-B71C1C01D993}"/>
                  </a:ext>
                </a:extLst>
              </p:cNvPr>
              <p:cNvSpPr/>
              <p:nvPr/>
            </p:nvSpPr>
            <p:spPr>
              <a:xfrm>
                <a:off x="4015299" y="2765862"/>
                <a:ext cx="664755" cy="622447"/>
              </a:xfrm>
              <a:custGeom>
                <a:avLst/>
                <a:gdLst>
                  <a:gd name="connsiteX0" fmla="*/ 152626 w 664755"/>
                  <a:gd name="connsiteY0" fmla="*/ 0 h 622447"/>
                  <a:gd name="connsiteX1" fmla="*/ 0 w 664755"/>
                  <a:gd name="connsiteY1" fmla="*/ 157106 h 622447"/>
                  <a:gd name="connsiteX2" fmla="*/ 0 w 664755"/>
                  <a:gd name="connsiteY2" fmla="*/ 592396 h 622447"/>
                  <a:gd name="connsiteX3" fmla="*/ 20292 w 664755"/>
                  <a:gd name="connsiteY3" fmla="*/ 620783 h 622447"/>
                  <a:gd name="connsiteX4" fmla="*/ 51164 w 664755"/>
                  <a:gd name="connsiteY4" fmla="*/ 613592 h 622447"/>
                  <a:gd name="connsiteX5" fmla="*/ 175893 w 664755"/>
                  <a:gd name="connsiteY5" fmla="*/ 488863 h 622447"/>
                  <a:gd name="connsiteX6" fmla="*/ 175893 w 664755"/>
                  <a:gd name="connsiteY6" fmla="*/ 175893 h 622447"/>
                  <a:gd name="connsiteX7" fmla="*/ 488863 w 664755"/>
                  <a:gd name="connsiteY7" fmla="*/ 175893 h 622447"/>
                  <a:gd name="connsiteX8" fmla="*/ 664756 w 664755"/>
                  <a:gd name="connsiteY8" fmla="*/ 0 h 622447"/>
                  <a:gd name="connsiteX9" fmla="*/ 152626 w 664755"/>
                  <a:gd name="connsiteY9" fmla="*/ 0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152626" y="0"/>
                    </a:moveTo>
                    <a:cubicBezTo>
                      <a:pt x="130075" y="73828"/>
                      <a:pt x="72887" y="132484"/>
                      <a:pt x="0" y="157106"/>
                    </a:cubicBezTo>
                    <a:lnTo>
                      <a:pt x="0" y="592396"/>
                    </a:lnTo>
                    <a:cubicBezTo>
                      <a:pt x="0" y="606514"/>
                      <a:pt x="8998" y="616905"/>
                      <a:pt x="20292" y="620783"/>
                    </a:cubicBezTo>
                    <a:cubicBezTo>
                      <a:pt x="30382" y="624247"/>
                      <a:pt x="42241" y="622515"/>
                      <a:pt x="51164" y="613592"/>
                    </a:cubicBezTo>
                    <a:lnTo>
                      <a:pt x="175893" y="488863"/>
                    </a:lnTo>
                    <a:lnTo>
                      <a:pt x="175893" y="175893"/>
                    </a:lnTo>
                    <a:lnTo>
                      <a:pt x="488863" y="175893"/>
                    </a:lnTo>
                    <a:lnTo>
                      <a:pt x="664756" y="0"/>
                    </a:lnTo>
                    <a:lnTo>
                      <a:pt x="152626" y="0"/>
                    </a:lnTo>
                    <a:close/>
                  </a:path>
                </a:pathLst>
              </a:custGeom>
              <a:solidFill>
                <a:schemeClr val="bg1"/>
              </a:solidFill>
              <a:ln w="375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A4A57DB-CCFD-943E-C3C3-4B928070570C}"/>
                  </a:ext>
                </a:extLst>
              </p:cNvPr>
              <p:cNvSpPr/>
              <p:nvPr/>
            </p:nvSpPr>
            <p:spPr>
              <a:xfrm>
                <a:off x="4015299" y="1960716"/>
                <a:ext cx="622446" cy="664756"/>
              </a:xfrm>
              <a:custGeom>
                <a:avLst/>
                <a:gdLst>
                  <a:gd name="connsiteX0" fmla="*/ 152626 w 622446"/>
                  <a:gd name="connsiteY0" fmla="*/ 664756 h 664756"/>
                  <a:gd name="connsiteX1" fmla="*/ 592396 w 622446"/>
                  <a:gd name="connsiteY1" fmla="*/ 664756 h 664756"/>
                  <a:gd name="connsiteX2" fmla="*/ 620783 w 622446"/>
                  <a:gd name="connsiteY2" fmla="*/ 644464 h 664756"/>
                  <a:gd name="connsiteX3" fmla="*/ 613592 w 622446"/>
                  <a:gd name="connsiteY3" fmla="*/ 613592 h 664756"/>
                  <a:gd name="connsiteX4" fmla="*/ 488863 w 622446"/>
                  <a:gd name="connsiteY4" fmla="*/ 488863 h 664756"/>
                  <a:gd name="connsiteX5" fmla="*/ 175893 w 622446"/>
                  <a:gd name="connsiteY5" fmla="*/ 488863 h 664756"/>
                  <a:gd name="connsiteX6" fmla="*/ 175893 w 622446"/>
                  <a:gd name="connsiteY6" fmla="*/ 175893 h 664756"/>
                  <a:gd name="connsiteX7" fmla="*/ 0 w 622446"/>
                  <a:gd name="connsiteY7" fmla="*/ 0 h 664756"/>
                  <a:gd name="connsiteX8" fmla="*/ 0 w 622446"/>
                  <a:gd name="connsiteY8" fmla="*/ 507650 h 664756"/>
                  <a:gd name="connsiteX9" fmla="*/ 152626 w 622446"/>
                  <a:gd name="connsiteY9" fmla="*/ 664756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152626" y="664756"/>
                    </a:moveTo>
                    <a:lnTo>
                      <a:pt x="592396" y="664756"/>
                    </a:lnTo>
                    <a:cubicBezTo>
                      <a:pt x="606514" y="664756"/>
                      <a:pt x="616905" y="655758"/>
                      <a:pt x="620783" y="644464"/>
                    </a:cubicBezTo>
                    <a:cubicBezTo>
                      <a:pt x="624246" y="634374"/>
                      <a:pt x="622515" y="622515"/>
                      <a:pt x="613592" y="613592"/>
                    </a:cubicBezTo>
                    <a:lnTo>
                      <a:pt x="488863" y="488863"/>
                    </a:lnTo>
                    <a:lnTo>
                      <a:pt x="175893" y="488863"/>
                    </a:lnTo>
                    <a:lnTo>
                      <a:pt x="175893" y="175893"/>
                    </a:lnTo>
                    <a:lnTo>
                      <a:pt x="0" y="0"/>
                    </a:lnTo>
                    <a:lnTo>
                      <a:pt x="0" y="507650"/>
                    </a:lnTo>
                    <a:cubicBezTo>
                      <a:pt x="72887" y="532309"/>
                      <a:pt x="130075" y="590928"/>
                      <a:pt x="152626" y="664756"/>
                    </a:cubicBezTo>
                    <a:close/>
                  </a:path>
                </a:pathLst>
              </a:custGeom>
              <a:solidFill>
                <a:schemeClr val="bg1"/>
              </a:solidFill>
              <a:ln w="3757"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9E99A25F-38EB-7165-2399-271B86C74DDF}"/>
                </a:ext>
              </a:extLst>
            </p:cNvPr>
            <p:cNvSpPr/>
            <p:nvPr/>
          </p:nvSpPr>
          <p:spPr>
            <a:xfrm>
              <a:off x="3799650" y="2554429"/>
              <a:ext cx="282512" cy="282512"/>
            </a:xfrm>
            <a:custGeom>
              <a:avLst/>
              <a:gdLst>
                <a:gd name="connsiteX0" fmla="*/ 282513 w 282512"/>
                <a:gd name="connsiteY0" fmla="*/ 141256 h 282512"/>
                <a:gd name="connsiteX1" fmla="*/ 141256 w 282512"/>
                <a:gd name="connsiteY1" fmla="*/ 282513 h 282512"/>
                <a:gd name="connsiteX2" fmla="*/ 0 w 282512"/>
                <a:gd name="connsiteY2" fmla="*/ 141256 h 282512"/>
                <a:gd name="connsiteX3" fmla="*/ 141256 w 282512"/>
                <a:gd name="connsiteY3" fmla="*/ 0 h 282512"/>
                <a:gd name="connsiteX4" fmla="*/ 282513 w 282512"/>
                <a:gd name="connsiteY4" fmla="*/ 141256 h 282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2" h="282512">
                  <a:moveTo>
                    <a:pt x="282513" y="141256"/>
                  </a:moveTo>
                  <a:cubicBezTo>
                    <a:pt x="282513" y="219270"/>
                    <a:pt x="219270" y="282513"/>
                    <a:pt x="141256" y="282513"/>
                  </a:cubicBezTo>
                  <a:cubicBezTo>
                    <a:pt x="63243" y="282513"/>
                    <a:pt x="0" y="219270"/>
                    <a:pt x="0" y="141256"/>
                  </a:cubicBezTo>
                  <a:cubicBezTo>
                    <a:pt x="0" y="63243"/>
                    <a:pt x="63243" y="0"/>
                    <a:pt x="141256" y="0"/>
                  </a:cubicBezTo>
                  <a:cubicBezTo>
                    <a:pt x="219270" y="0"/>
                    <a:pt x="282513" y="63243"/>
                    <a:pt x="282513" y="141256"/>
                  </a:cubicBezTo>
                  <a:close/>
                </a:path>
              </a:pathLst>
            </a:custGeom>
            <a:solidFill>
              <a:schemeClr val="accent1"/>
            </a:solidFill>
            <a:ln w="3757"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EBF1A715-142F-A4A1-1D9B-AA1F2645900B}"/>
                </a:ext>
              </a:extLst>
            </p:cNvPr>
            <p:cNvSpPr txBox="1"/>
            <p:nvPr userDrawn="1"/>
          </p:nvSpPr>
          <p:spPr>
            <a:xfrm>
              <a:off x="2017301" y="3652043"/>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Hire Talent</a:t>
              </a:r>
            </a:p>
          </p:txBody>
        </p:sp>
      </p:grpSp>
    </p:spTree>
    <p:extLst>
      <p:ext uri="{BB962C8B-B14F-4D97-AF65-F5344CB8AC3E}">
        <p14:creationId xmlns:p14="http://schemas.microsoft.com/office/powerpoint/2010/main" val="16386915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il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476384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il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a:solidFill>
            <a:schemeClr val="bg1"/>
          </a:solidFill>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grp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grp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grp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grp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chemeClr val="accent1"/>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chemeClr val="accent1"/>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4108628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ea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55898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ea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a:solidFill>
            <a:schemeClr val="bg1"/>
          </a:solidFill>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grp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94940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0D69AA-C1E3-E47E-0561-6DCCFE1344A5}"/>
              </a:ext>
            </a:extLst>
          </p:cNvPr>
          <p:cNvGrpSpPr>
            <a:grpSpLocks/>
          </p:cNvGrpSpPr>
          <p:nvPr userDrawn="1"/>
        </p:nvGrpSpPr>
        <p:grpSpPr>
          <a:xfrm>
            <a:off x="1" y="0"/>
            <a:ext cx="12192000" cy="6857999"/>
            <a:chOff x="1" y="0"/>
            <a:chExt cx="12192000" cy="6857999"/>
          </a:xfrm>
        </p:grpSpPr>
        <p:sp>
          <p:nvSpPr>
            <p:cNvPr id="5" name="Freeform: Shape 4">
              <a:extLst>
                <a:ext uri="{FF2B5EF4-FFF2-40B4-BE49-F238E27FC236}">
                  <a16:creationId xmlns:a16="http://schemas.microsoft.com/office/drawing/2014/main" id="{A4753432-7367-C8DD-C560-E9091D3ECDEF}"/>
                </a:ext>
              </a:extLst>
            </p:cNvPr>
            <p:cNvSpPr>
              <a:spLocks/>
            </p:cNvSpPr>
            <p:nvPr/>
          </p:nvSpPr>
          <p:spPr>
            <a:xfrm>
              <a:off x="1" y="0"/>
              <a:ext cx="3867601" cy="5965633"/>
            </a:xfrm>
            <a:custGeom>
              <a:avLst/>
              <a:gdLst>
                <a:gd name="connsiteX0" fmla="*/ 0 w 3867601"/>
                <a:gd name="connsiteY0" fmla="*/ 0 h 5965633"/>
                <a:gd name="connsiteX1" fmla="*/ 3867601 w 3867601"/>
                <a:gd name="connsiteY1" fmla="*/ 0 h 5965633"/>
                <a:gd name="connsiteX2" fmla="*/ 3867601 w 3867601"/>
                <a:gd name="connsiteY2" fmla="*/ 5965633 h 5965633"/>
                <a:gd name="connsiteX3" fmla="*/ 0 w 3867601"/>
                <a:gd name="connsiteY3" fmla="*/ 2098629 h 5965633"/>
                <a:gd name="connsiteX4" fmla="*/ 0 w 3867601"/>
                <a:gd name="connsiteY4" fmla="*/ 0 h 5965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601" h="5965633">
                  <a:moveTo>
                    <a:pt x="0" y="0"/>
                  </a:moveTo>
                  <a:lnTo>
                    <a:pt x="3867601" y="0"/>
                  </a:lnTo>
                  <a:lnTo>
                    <a:pt x="3867601" y="5965633"/>
                  </a:lnTo>
                  <a:lnTo>
                    <a:pt x="0" y="209862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E7B72DCB-3D63-C6E7-CA7D-913BE8291385}"/>
                </a:ext>
              </a:extLst>
            </p:cNvPr>
            <p:cNvSpPr>
              <a:spLocks/>
            </p:cNvSpPr>
            <p:nvPr/>
          </p:nvSpPr>
          <p:spPr>
            <a:xfrm>
              <a:off x="8050611" y="0"/>
              <a:ext cx="1783371" cy="891620"/>
            </a:xfrm>
            <a:custGeom>
              <a:avLst/>
              <a:gdLst>
                <a:gd name="connsiteX0" fmla="*/ 0 w 1783371"/>
                <a:gd name="connsiteY0" fmla="*/ 0 h 891620"/>
                <a:gd name="connsiteX1" fmla="*/ 1783371 w 1783371"/>
                <a:gd name="connsiteY1" fmla="*/ 0 h 891620"/>
                <a:gd name="connsiteX2" fmla="*/ 891751 w 1783371"/>
                <a:gd name="connsiteY2" fmla="*/ 891620 h 891620"/>
                <a:gd name="connsiteX3" fmla="*/ 0 w 1783371"/>
                <a:gd name="connsiteY3" fmla="*/ 0 h 891620"/>
              </a:gdLst>
              <a:ahLst/>
              <a:cxnLst>
                <a:cxn ang="0">
                  <a:pos x="connsiteX0" y="connsiteY0"/>
                </a:cxn>
                <a:cxn ang="0">
                  <a:pos x="connsiteX1" y="connsiteY1"/>
                </a:cxn>
                <a:cxn ang="0">
                  <a:pos x="connsiteX2" y="connsiteY2"/>
                </a:cxn>
                <a:cxn ang="0">
                  <a:pos x="connsiteX3" y="connsiteY3"/>
                </a:cxn>
              </a:cxnLst>
              <a:rect l="l" t="t" r="r" b="b"/>
              <a:pathLst>
                <a:path w="1783371" h="891620">
                  <a:moveTo>
                    <a:pt x="0" y="0"/>
                  </a:moveTo>
                  <a:lnTo>
                    <a:pt x="1783371" y="0"/>
                  </a:lnTo>
                  <a:lnTo>
                    <a:pt x="891751" y="891620"/>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24B48FFE-6F57-391B-F497-AFE50F4041A4}"/>
                </a:ext>
              </a:extLst>
            </p:cNvPr>
            <p:cNvSpPr>
              <a:spLocks/>
            </p:cNvSpPr>
            <p:nvPr/>
          </p:nvSpPr>
          <p:spPr>
            <a:xfrm>
              <a:off x="8942362" y="891620"/>
              <a:ext cx="3249639" cy="5966379"/>
            </a:xfrm>
            <a:custGeom>
              <a:avLst/>
              <a:gdLst>
                <a:gd name="connsiteX0" fmla="*/ 0 w 3249639"/>
                <a:gd name="connsiteY0" fmla="*/ 0 h 5966379"/>
                <a:gd name="connsiteX1" fmla="*/ 3249639 w 3249639"/>
                <a:gd name="connsiteY1" fmla="*/ 3249638 h 5966379"/>
                <a:gd name="connsiteX2" fmla="*/ 3249639 w 3249639"/>
                <a:gd name="connsiteY2" fmla="*/ 5966379 h 5966379"/>
                <a:gd name="connsiteX3" fmla="*/ 0 w 3249639"/>
                <a:gd name="connsiteY3" fmla="*/ 5966379 h 5966379"/>
                <a:gd name="connsiteX4" fmla="*/ 0 w 3249639"/>
                <a:gd name="connsiteY4" fmla="*/ 0 h 596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639" h="5966379">
                  <a:moveTo>
                    <a:pt x="0" y="0"/>
                  </a:moveTo>
                  <a:lnTo>
                    <a:pt x="3249639" y="3249638"/>
                  </a:lnTo>
                  <a:lnTo>
                    <a:pt x="3249639" y="5966379"/>
                  </a:lnTo>
                  <a:lnTo>
                    <a:pt x="0" y="596637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B324E9E-25F7-CA04-8717-01B5EFF1A26F}"/>
                </a:ext>
              </a:extLst>
            </p:cNvPr>
            <p:cNvSpPr>
              <a:spLocks/>
            </p:cNvSpPr>
            <p:nvPr/>
          </p:nvSpPr>
          <p:spPr>
            <a:xfrm>
              <a:off x="2975982" y="5966380"/>
              <a:ext cx="1783238" cy="891619"/>
            </a:xfrm>
            <a:custGeom>
              <a:avLst/>
              <a:gdLst>
                <a:gd name="connsiteX0" fmla="*/ 891619 w 1783238"/>
                <a:gd name="connsiteY0" fmla="*/ 0 h 891619"/>
                <a:gd name="connsiteX1" fmla="*/ 1783238 w 1783238"/>
                <a:gd name="connsiteY1" fmla="*/ 891619 h 891619"/>
                <a:gd name="connsiteX2" fmla="*/ 0 w 1783238"/>
                <a:gd name="connsiteY2" fmla="*/ 891619 h 891619"/>
                <a:gd name="connsiteX3" fmla="*/ 891619 w 1783238"/>
                <a:gd name="connsiteY3" fmla="*/ 0 h 891619"/>
              </a:gdLst>
              <a:ahLst/>
              <a:cxnLst>
                <a:cxn ang="0">
                  <a:pos x="connsiteX0" y="connsiteY0"/>
                </a:cxn>
                <a:cxn ang="0">
                  <a:pos x="connsiteX1" y="connsiteY1"/>
                </a:cxn>
                <a:cxn ang="0">
                  <a:pos x="connsiteX2" y="connsiteY2"/>
                </a:cxn>
                <a:cxn ang="0">
                  <a:pos x="connsiteX3" y="connsiteY3"/>
                </a:cxn>
              </a:cxnLst>
              <a:rect l="l" t="t" r="r" b="b"/>
              <a:pathLst>
                <a:path w="1783238" h="891619">
                  <a:moveTo>
                    <a:pt x="891619" y="0"/>
                  </a:moveTo>
                  <a:lnTo>
                    <a:pt x="1783238" y="891619"/>
                  </a:lnTo>
                  <a:lnTo>
                    <a:pt x="0" y="891619"/>
                  </a:lnTo>
                  <a:lnTo>
                    <a:pt x="891619"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lnSpc>
                <a:spcPct val="100000"/>
              </a:lnSpc>
              <a:buClr>
                <a:schemeClr val="accent2"/>
              </a:buClr>
              <a:buFont typeface="Arial" panose="020B0604020202020204" pitchFamily="34" charset="0"/>
              <a:buChar char="•"/>
              <a:defRPr sz="1400">
                <a:solidFill>
                  <a:schemeClr val="tx1"/>
                </a:solidFill>
              </a:defRPr>
            </a:lvl1pPr>
            <a:lvl2pPr>
              <a:lnSpc>
                <a:spcPct val="100000"/>
              </a:lnSpc>
              <a:buClr>
                <a:schemeClr val="accent2"/>
              </a:buClr>
              <a:defRPr sz="1400">
                <a:solidFill>
                  <a:schemeClr val="tx1"/>
                </a:solidFill>
              </a:defRPr>
            </a:lvl2pPr>
            <a:lvl3pPr>
              <a:lnSpc>
                <a:spcPct val="100000"/>
              </a:lnSpc>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335110" y="6336943"/>
            <a:ext cx="626970"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2386557"/>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ave Divider - navy">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E19192-60DF-3898-E057-FB24DD18C36B}"/>
              </a:ext>
            </a:extLst>
          </p:cNvPr>
          <p:cNvGrpSpPr/>
          <p:nvPr userDrawn="1"/>
        </p:nvGrpSpPr>
        <p:grpSpPr>
          <a:xfrm>
            <a:off x="2941320" y="-1203341"/>
            <a:ext cx="10149840" cy="9264682"/>
            <a:chOff x="4657813" y="2052649"/>
            <a:chExt cx="2873932" cy="2755705"/>
          </a:xfrm>
          <a:solidFill>
            <a:schemeClr val="bg1">
              <a:alpha val="2000"/>
            </a:schemeClr>
          </a:solidFill>
        </p:grpSpPr>
        <p:sp>
          <p:nvSpPr>
            <p:cNvPr id="5" name="Freeform: Shape 4">
              <a:extLst>
                <a:ext uri="{FF2B5EF4-FFF2-40B4-BE49-F238E27FC236}">
                  <a16:creationId xmlns:a16="http://schemas.microsoft.com/office/drawing/2014/main" id="{9CB270E8-E629-7F9D-ADA8-646229351187}"/>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B2B65B2-ACCB-A2F1-3F2E-2BCF536458F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7" name="Graphic 6">
            <a:extLst>
              <a:ext uri="{FF2B5EF4-FFF2-40B4-BE49-F238E27FC236}">
                <a16:creationId xmlns:a16="http://schemas.microsoft.com/office/drawing/2014/main" id="{98EBC293-E020-3652-4B48-3113702F13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900674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ave Divider - light">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267B8D9-655F-BC1A-3796-45081E8AF61D}"/>
              </a:ext>
            </a:extLst>
          </p:cNvPr>
          <p:cNvGrpSpPr/>
          <p:nvPr userDrawn="1"/>
        </p:nvGrpSpPr>
        <p:grpSpPr>
          <a:xfrm>
            <a:off x="2971800" y="-1203341"/>
            <a:ext cx="10149840" cy="9264682"/>
            <a:chOff x="4657813" y="2052649"/>
            <a:chExt cx="2873932" cy="2755705"/>
          </a:xfrm>
          <a:solidFill>
            <a:schemeClr val="bg1">
              <a:alpha val="15000"/>
            </a:schemeClr>
          </a:solidFill>
        </p:grpSpPr>
        <p:sp>
          <p:nvSpPr>
            <p:cNvPr id="9" name="Freeform: Shape 8">
              <a:extLst>
                <a:ext uri="{FF2B5EF4-FFF2-40B4-BE49-F238E27FC236}">
                  <a16:creationId xmlns:a16="http://schemas.microsoft.com/office/drawing/2014/main" id="{E8FC5C7B-68BA-8F20-318E-634AB343810B}"/>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9E91631-3428-3CE7-BEC7-4DA11905398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5" name="Graphic 4">
            <a:extLst>
              <a:ext uri="{FF2B5EF4-FFF2-40B4-BE49-F238E27FC236}">
                <a16:creationId xmlns:a16="http://schemas.microsoft.com/office/drawing/2014/main" id="{B9A48068-2E78-F587-4878-D8619869BA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32318906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ptitude Divider - navy">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A01401-2E47-2372-F0EF-AFEFCF07906A}"/>
              </a:ext>
            </a:extLst>
          </p:cNvPr>
          <p:cNvGrpSpPr/>
          <p:nvPr userDrawn="1"/>
        </p:nvGrpSpPr>
        <p:grpSpPr>
          <a:xfrm>
            <a:off x="3246120" y="-1996338"/>
            <a:ext cx="11003279" cy="10249080"/>
            <a:chOff x="4676811" y="2105025"/>
            <a:chExt cx="2838100" cy="2643568"/>
          </a:xfrm>
          <a:solidFill>
            <a:schemeClr val="bg1">
              <a:alpha val="2000"/>
            </a:schemeClr>
          </a:solidFill>
        </p:grpSpPr>
        <p:sp>
          <p:nvSpPr>
            <p:cNvPr id="3" name="Freeform: Shape 2">
              <a:extLst>
                <a:ext uri="{FF2B5EF4-FFF2-40B4-BE49-F238E27FC236}">
                  <a16:creationId xmlns:a16="http://schemas.microsoft.com/office/drawing/2014/main" id="{DA71CF46-FFD2-9195-1026-1F421528C606}"/>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116DA128-83B2-7F15-62A7-27FA3213E32B}"/>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3DCFE39-D7CC-D5AD-9A57-2B1BC87B8A45}"/>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3FBB447-3D61-F2AC-59DE-0068E4CC2FAB}"/>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F67164F-8668-8F51-6138-5EED500189BA}"/>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3648FA3-D08C-0E10-CD98-F5D5D84EF328}"/>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CD1CFAE-0B5D-F717-24A8-6EB7CE71F46C}"/>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ECCBD49E-0F99-CB0A-3392-DF90BE351C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5107581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ptitude Divider - light">
    <p:bg>
      <p:bgPr>
        <a:solidFill>
          <a:schemeClr val="bg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33BDC6E-1C92-FC4D-1AB0-CB54E07F8BC2}"/>
              </a:ext>
            </a:extLst>
          </p:cNvPr>
          <p:cNvGrpSpPr/>
          <p:nvPr userDrawn="1"/>
        </p:nvGrpSpPr>
        <p:grpSpPr>
          <a:xfrm>
            <a:off x="3246120" y="-1996338"/>
            <a:ext cx="11003279" cy="10249080"/>
            <a:chOff x="4676811" y="2105025"/>
            <a:chExt cx="2838100" cy="2643568"/>
          </a:xfrm>
          <a:solidFill>
            <a:schemeClr val="bg1">
              <a:alpha val="15000"/>
            </a:schemeClr>
          </a:solidFill>
        </p:grpSpPr>
        <p:sp>
          <p:nvSpPr>
            <p:cNvPr id="9" name="Freeform: Shape 8">
              <a:extLst>
                <a:ext uri="{FF2B5EF4-FFF2-40B4-BE49-F238E27FC236}">
                  <a16:creationId xmlns:a16="http://schemas.microsoft.com/office/drawing/2014/main" id="{4F4ED0A6-3607-8FFF-F7FA-87A180A5F93B}"/>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DDB9510-83CE-8B24-4757-7451C4047F15}"/>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6790D94-2F03-9F01-99A0-9352F73AB5D0}"/>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08EDD86-973C-6EBE-4FB1-95EB5130F35F}"/>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320B825-DEC5-2DCC-2D5A-B59072AB3B43}"/>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52291F8-C460-B4B0-8E29-FF3C1421896C}"/>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AA43AED-65D6-30CD-627C-723C0CB27373}"/>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3" name="Graphic 2">
            <a:extLst>
              <a:ext uri="{FF2B5EF4-FFF2-40B4-BE49-F238E27FC236}">
                <a16:creationId xmlns:a16="http://schemas.microsoft.com/office/drawing/2014/main" id="{986A4BD9-F5CB-E9CE-2100-3722DAD722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31094288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1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7000" sy="6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Graphic 17">
            <a:extLst>
              <a:ext uri="{FF2B5EF4-FFF2-40B4-BE49-F238E27FC236}">
                <a16:creationId xmlns:a16="http://schemas.microsoft.com/office/drawing/2014/main" id="{FFDF924D-CEB3-76AB-6279-36B596411CCD}"/>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
        <p:nvSpPr>
          <p:cNvPr id="5" name="Text Placeholder 14">
            <a:extLst>
              <a:ext uri="{FF2B5EF4-FFF2-40B4-BE49-F238E27FC236}">
                <a16:creationId xmlns:a16="http://schemas.microsoft.com/office/drawing/2014/main" id="{42D22A88-613A-AEA7-1453-4AB25488EB5C}"/>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A7C8A4D0-F0BF-82E2-E78C-DE13055E6A6A}"/>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8" name="Text Placeholder 18">
            <a:extLst>
              <a:ext uri="{FF2B5EF4-FFF2-40B4-BE49-F238E27FC236}">
                <a16:creationId xmlns:a16="http://schemas.microsoft.com/office/drawing/2014/main" id="{5CF42F7B-D2D8-3BA7-84B6-E1F6636F1DCF}"/>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33108748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1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Graphic 17">
            <a:extLst>
              <a:ext uri="{FF2B5EF4-FFF2-40B4-BE49-F238E27FC236}">
                <a16:creationId xmlns:a16="http://schemas.microsoft.com/office/drawing/2014/main" id="{C3F18FDB-1209-1CE9-F6A1-EAA68C1ECE82}"/>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
        <p:nvSpPr>
          <p:cNvPr id="6" name="Text Placeholder 14">
            <a:extLst>
              <a:ext uri="{FF2B5EF4-FFF2-40B4-BE49-F238E27FC236}">
                <a16:creationId xmlns:a16="http://schemas.microsoft.com/office/drawing/2014/main" id="{BA8A42A4-7535-0C04-9ED5-C9314EED39C0}"/>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9" name="Text Placeholder 16">
            <a:extLst>
              <a:ext uri="{FF2B5EF4-FFF2-40B4-BE49-F238E27FC236}">
                <a16:creationId xmlns:a16="http://schemas.microsoft.com/office/drawing/2014/main" id="{02102A52-C1E2-328A-8E8B-90CA2C86A0ED}"/>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0" name="Text Placeholder 18">
            <a:extLst>
              <a:ext uri="{FF2B5EF4-FFF2-40B4-BE49-F238E27FC236}">
                <a16:creationId xmlns:a16="http://schemas.microsoft.com/office/drawing/2014/main" id="{D0EBC177-52AB-C9DD-201D-AC73844FA5EE}"/>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1237767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2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6" y="1690254"/>
            <a:ext cx="9258803" cy="5167745"/>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CCC8BF0D-6326-8343-65A5-FF875D47CBD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17429811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2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4" y="1690254"/>
            <a:ext cx="9258805" cy="5167746"/>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8" name="Text Placeholder 14">
            <a:extLst>
              <a:ext uri="{FF2B5EF4-FFF2-40B4-BE49-F238E27FC236}">
                <a16:creationId xmlns:a16="http://schemas.microsoft.com/office/drawing/2014/main" id="{A5B1266E-982E-C40B-87DC-374C053A40EF}"/>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10" name="Text Placeholder 16">
            <a:extLst>
              <a:ext uri="{FF2B5EF4-FFF2-40B4-BE49-F238E27FC236}">
                <a16:creationId xmlns:a16="http://schemas.microsoft.com/office/drawing/2014/main" id="{C57C47A7-088C-E0B6-8959-2F60F68CBCEB}"/>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1" name="Text Placeholder 18">
            <a:extLst>
              <a:ext uri="{FF2B5EF4-FFF2-40B4-BE49-F238E27FC236}">
                <a16:creationId xmlns:a16="http://schemas.microsoft.com/office/drawing/2014/main" id="{CB816E8C-6515-E580-D602-8CCAE3DD8537}"/>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2" name="Graphic 17">
            <a:extLst>
              <a:ext uri="{FF2B5EF4-FFF2-40B4-BE49-F238E27FC236}">
                <a16:creationId xmlns:a16="http://schemas.microsoft.com/office/drawing/2014/main" id="{28C8304A-AA79-53D8-0F9B-BA1CC2F26559}"/>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60000"/>
              </a:schemeClr>
            </a:solidFill>
            <a:prstDash val="solid"/>
            <a:miter/>
          </a:ln>
        </p:spPr>
        <p:txBody>
          <a:bodyPr rtlCol="0" anchor="ctr"/>
          <a:lstStyle/>
          <a:p>
            <a:endParaRPr lang="en-GB"/>
          </a:p>
        </p:txBody>
      </p:sp>
    </p:spTree>
    <p:extLst>
      <p:ext uri="{BB962C8B-B14F-4D97-AF65-F5344CB8AC3E}">
        <p14:creationId xmlns:p14="http://schemas.microsoft.com/office/powerpoint/2010/main" val="1939249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3 - navy">
    <p:bg>
      <p:bgPr>
        <a:blipFill dpi="0" rotWithShape="1">
          <a:blip r:embed="rId2">
            <a:lum/>
          </a:blip>
          <a:srcRect/>
          <a:tile tx="0" ty="0" sx="67000" sy="67000" flip="none" algn="ctr"/>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6BBAAD53-7351-6BC6-4DC9-9FF3FA0E790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2237836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3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4">
            <a:extLst>
              <a:ext uri="{FF2B5EF4-FFF2-40B4-BE49-F238E27FC236}">
                <a16:creationId xmlns:a16="http://schemas.microsoft.com/office/drawing/2014/main" id="{6DC192A6-1138-34F1-2109-7785DA567F2A}"/>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3" name="Text Placeholder 16">
            <a:extLst>
              <a:ext uri="{FF2B5EF4-FFF2-40B4-BE49-F238E27FC236}">
                <a16:creationId xmlns:a16="http://schemas.microsoft.com/office/drawing/2014/main" id="{101916FB-FC04-BF5D-90A5-78D07E3B3E81}"/>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6" name="Text Placeholder 18">
            <a:extLst>
              <a:ext uri="{FF2B5EF4-FFF2-40B4-BE49-F238E27FC236}">
                <a16:creationId xmlns:a16="http://schemas.microsoft.com/office/drawing/2014/main" id="{27DF3881-1D80-EFF6-723F-61DA0AD97315}"/>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0" name="Graphic 17">
            <a:extLst>
              <a:ext uri="{FF2B5EF4-FFF2-40B4-BE49-F238E27FC236}">
                <a16:creationId xmlns:a16="http://schemas.microsoft.com/office/drawing/2014/main" id="{2782A67A-1E98-98E0-0186-865007F4B77E}"/>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3653927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950856" y="434253"/>
            <a:ext cx="7197435"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950856" y="1995055"/>
            <a:ext cx="71971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951144" y="1154544"/>
            <a:ext cx="7197181"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21" name="Freeform: Shape 20">
            <a:extLst>
              <a:ext uri="{FF2B5EF4-FFF2-40B4-BE49-F238E27FC236}">
                <a16:creationId xmlns:a16="http://schemas.microsoft.com/office/drawing/2014/main" id="{7778D19D-1B39-F626-DC9F-E0E51238D26F}"/>
              </a:ext>
            </a:extLst>
          </p:cNvPr>
          <p:cNvSpPr/>
          <p:nvPr userDrawn="1"/>
        </p:nvSpPr>
        <p:spPr>
          <a:xfrm>
            <a:off x="374609" y="3565872"/>
            <a:ext cx="3284821" cy="3292128"/>
          </a:xfrm>
          <a:custGeom>
            <a:avLst/>
            <a:gdLst>
              <a:gd name="connsiteX0" fmla="*/ 0 w 3284821"/>
              <a:gd name="connsiteY0" fmla="*/ 0 h 3292128"/>
              <a:gd name="connsiteX1" fmla="*/ 3255435 w 3284821"/>
              <a:gd name="connsiteY1" fmla="*/ 3255421 h 3292128"/>
              <a:gd name="connsiteX2" fmla="*/ 3282639 w 3284821"/>
              <a:gd name="connsiteY2" fmla="*/ 3288206 h 3292128"/>
              <a:gd name="connsiteX3" fmla="*/ 3284821 w 3284821"/>
              <a:gd name="connsiteY3" fmla="*/ 3292128 h 3292128"/>
              <a:gd name="connsiteX4" fmla="*/ 0 w 3284821"/>
              <a:gd name="connsiteY4" fmla="*/ 3292128 h 329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821" h="3292128">
                <a:moveTo>
                  <a:pt x="0" y="0"/>
                </a:moveTo>
                <a:lnTo>
                  <a:pt x="3255435" y="3255421"/>
                </a:lnTo>
                <a:cubicBezTo>
                  <a:pt x="3265499" y="3265485"/>
                  <a:pt x="3274620" y="3276492"/>
                  <a:pt x="3282639" y="3288206"/>
                </a:cubicBezTo>
                <a:lnTo>
                  <a:pt x="3284821" y="3292128"/>
                </a:lnTo>
                <a:lnTo>
                  <a:pt x="0" y="32921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Freeform: Shape 22">
            <a:extLst>
              <a:ext uri="{FF2B5EF4-FFF2-40B4-BE49-F238E27FC236}">
                <a16:creationId xmlns:a16="http://schemas.microsoft.com/office/drawing/2014/main" id="{9CF377C3-E8C5-0C1E-A5E4-A32816B132ED}"/>
              </a:ext>
            </a:extLst>
          </p:cNvPr>
          <p:cNvSpPr/>
          <p:nvPr userDrawn="1"/>
        </p:nvSpPr>
        <p:spPr>
          <a:xfrm>
            <a:off x="0" y="1"/>
            <a:ext cx="3634180" cy="3565583"/>
          </a:xfrm>
          <a:custGeom>
            <a:avLst/>
            <a:gdLst>
              <a:gd name="connsiteX0" fmla="*/ 0 w 3634180"/>
              <a:gd name="connsiteY0" fmla="*/ 0 h 3565583"/>
              <a:gd name="connsiteX1" fmla="*/ 3402662 w 3634180"/>
              <a:gd name="connsiteY1" fmla="*/ 0 h 3565583"/>
              <a:gd name="connsiteX2" fmla="*/ 3608055 w 3634180"/>
              <a:gd name="connsiteY2" fmla="*/ 126402 h 3565583"/>
              <a:gd name="connsiteX3" fmla="*/ 3565930 w 3634180"/>
              <a:gd name="connsiteY3" fmla="*/ 384466 h 3565583"/>
              <a:gd name="connsiteX4" fmla="*/ 384792 w 3634180"/>
              <a:gd name="connsiteY4" fmla="*/ 3565583 h 3565583"/>
              <a:gd name="connsiteX5" fmla="*/ 0 w 3634180"/>
              <a:gd name="connsiteY5" fmla="*/ 3180792 h 3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4180" h="3565583">
                <a:moveTo>
                  <a:pt x="0" y="0"/>
                </a:moveTo>
                <a:lnTo>
                  <a:pt x="3402662" y="0"/>
                </a:lnTo>
                <a:cubicBezTo>
                  <a:pt x="3497457" y="0"/>
                  <a:pt x="3571189" y="52657"/>
                  <a:pt x="3608055" y="126402"/>
                </a:cubicBezTo>
                <a:cubicBezTo>
                  <a:pt x="3650193" y="205394"/>
                  <a:pt x="3644921" y="310733"/>
                  <a:pt x="3565930" y="384466"/>
                </a:cubicBezTo>
                <a:lnTo>
                  <a:pt x="384792" y="3565583"/>
                </a:lnTo>
                <a:lnTo>
                  <a:pt x="0" y="31807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Freeform: Shape 3">
            <a:extLst>
              <a:ext uri="{FF2B5EF4-FFF2-40B4-BE49-F238E27FC236}">
                <a16:creationId xmlns:a16="http://schemas.microsoft.com/office/drawing/2014/main" id="{32F05FA2-E5E5-78D0-5C16-2FCDCDBAE4AA}"/>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257D4DC4-C8DB-2F24-9CD3-300D9B507D2E}"/>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4113452886"/>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8D9EF-25D3-C0E9-FCA9-CC474B9F8B62}"/>
              </a:ext>
            </a:extLst>
          </p:cNvPr>
          <p:cNvSpPr txBox="1"/>
          <p:nvPr userDrawn="1"/>
        </p:nvSpPr>
        <p:spPr>
          <a:xfrm>
            <a:off x="3897630" y="5152469"/>
            <a:ext cx="43967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grpSp>
        <p:nvGrpSpPr>
          <p:cNvPr id="7" name="Group 6">
            <a:extLst>
              <a:ext uri="{FF2B5EF4-FFF2-40B4-BE49-F238E27FC236}">
                <a16:creationId xmlns:a16="http://schemas.microsoft.com/office/drawing/2014/main" id="{81E90B03-1C71-8CF7-3A9D-9AFCFD7BBE6C}"/>
              </a:ext>
            </a:extLst>
          </p:cNvPr>
          <p:cNvGrpSpPr/>
          <p:nvPr userDrawn="1"/>
        </p:nvGrpSpPr>
        <p:grpSpPr>
          <a:xfrm>
            <a:off x="1" y="0"/>
            <a:ext cx="12192000" cy="6857999"/>
            <a:chOff x="1" y="0"/>
            <a:chExt cx="12192000" cy="6857999"/>
          </a:xfrm>
        </p:grpSpPr>
        <p:sp>
          <p:nvSpPr>
            <p:cNvPr id="8" name="Freeform: Shape 7">
              <a:extLst>
                <a:ext uri="{FF2B5EF4-FFF2-40B4-BE49-F238E27FC236}">
                  <a16:creationId xmlns:a16="http://schemas.microsoft.com/office/drawing/2014/main" id="{B01C417F-AAE6-95BB-EB59-8082B999101F}"/>
                </a:ext>
              </a:extLst>
            </p:cNvPr>
            <p:cNvSpPr/>
            <p:nvPr/>
          </p:nvSpPr>
          <p:spPr>
            <a:xfrm>
              <a:off x="1" y="0"/>
              <a:ext cx="3219345" cy="6415835"/>
            </a:xfrm>
            <a:custGeom>
              <a:avLst/>
              <a:gdLst>
                <a:gd name="connsiteX0" fmla="*/ 0 w 3219345"/>
                <a:gd name="connsiteY0" fmla="*/ 0 h 6415835"/>
                <a:gd name="connsiteX1" fmla="*/ 3219345 w 3219345"/>
                <a:gd name="connsiteY1" fmla="*/ 0 h 6415835"/>
                <a:gd name="connsiteX2" fmla="*/ 3219345 w 3219345"/>
                <a:gd name="connsiteY2" fmla="*/ 6415835 h 6415835"/>
                <a:gd name="connsiteX3" fmla="*/ 0 w 3219345"/>
                <a:gd name="connsiteY3" fmla="*/ 3196987 h 6415835"/>
                <a:gd name="connsiteX4" fmla="*/ 0 w 3219345"/>
                <a:gd name="connsiteY4" fmla="*/ 0 h 641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345" h="6415835">
                  <a:moveTo>
                    <a:pt x="0" y="0"/>
                  </a:moveTo>
                  <a:lnTo>
                    <a:pt x="3219345" y="0"/>
                  </a:lnTo>
                  <a:lnTo>
                    <a:pt x="3219345" y="6415835"/>
                  </a:lnTo>
                  <a:lnTo>
                    <a:pt x="0" y="3196987"/>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02A35EBA-6E2B-04EC-83E9-A43889D7C716}"/>
                </a:ext>
              </a:extLst>
            </p:cNvPr>
            <p:cNvSpPr/>
            <p:nvPr/>
          </p:nvSpPr>
          <p:spPr>
            <a:xfrm>
              <a:off x="8753425" y="0"/>
              <a:ext cx="882635" cy="441285"/>
            </a:xfrm>
            <a:custGeom>
              <a:avLst/>
              <a:gdLst>
                <a:gd name="connsiteX0" fmla="*/ 0 w 882635"/>
                <a:gd name="connsiteY0" fmla="*/ 0 h 441285"/>
                <a:gd name="connsiteX1" fmla="*/ 882635 w 882635"/>
                <a:gd name="connsiteY1" fmla="*/ 0 h 441285"/>
                <a:gd name="connsiteX2" fmla="*/ 441350 w 882635"/>
                <a:gd name="connsiteY2" fmla="*/ 441285 h 441285"/>
                <a:gd name="connsiteX3" fmla="*/ 0 w 882635"/>
                <a:gd name="connsiteY3" fmla="*/ 0 h 441285"/>
              </a:gdLst>
              <a:ahLst/>
              <a:cxnLst>
                <a:cxn ang="0">
                  <a:pos x="connsiteX0" y="connsiteY0"/>
                </a:cxn>
                <a:cxn ang="0">
                  <a:pos x="connsiteX1" y="connsiteY1"/>
                </a:cxn>
                <a:cxn ang="0">
                  <a:pos x="connsiteX2" y="connsiteY2"/>
                </a:cxn>
                <a:cxn ang="0">
                  <a:pos x="connsiteX3" y="connsiteY3"/>
                </a:cxn>
              </a:cxnLst>
              <a:rect l="l" t="t" r="r" b="b"/>
              <a:pathLst>
                <a:path w="882635" h="441285">
                  <a:moveTo>
                    <a:pt x="0" y="0"/>
                  </a:moveTo>
                  <a:lnTo>
                    <a:pt x="882635" y="0"/>
                  </a:lnTo>
                  <a:lnTo>
                    <a:pt x="441350" y="441285"/>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373009C6-8571-BC57-3A51-58AA5689A5BE}"/>
                </a:ext>
              </a:extLst>
            </p:cNvPr>
            <p:cNvSpPr/>
            <p:nvPr/>
          </p:nvSpPr>
          <p:spPr>
            <a:xfrm>
              <a:off x="9194776" y="441285"/>
              <a:ext cx="2997225" cy="6416714"/>
            </a:xfrm>
            <a:custGeom>
              <a:avLst/>
              <a:gdLst>
                <a:gd name="connsiteX0" fmla="*/ 0 w 2997225"/>
                <a:gd name="connsiteY0" fmla="*/ 0 h 6416714"/>
                <a:gd name="connsiteX1" fmla="*/ 2997225 w 2997225"/>
                <a:gd name="connsiteY1" fmla="*/ 2997226 h 6416714"/>
                <a:gd name="connsiteX2" fmla="*/ 2997225 w 2997225"/>
                <a:gd name="connsiteY2" fmla="*/ 6416714 h 6416714"/>
                <a:gd name="connsiteX3" fmla="*/ 0 w 2997225"/>
                <a:gd name="connsiteY3" fmla="*/ 6416714 h 6416714"/>
                <a:gd name="connsiteX4" fmla="*/ 0 w 2997225"/>
                <a:gd name="connsiteY4" fmla="*/ 0 h 641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25" h="6416714">
                  <a:moveTo>
                    <a:pt x="0" y="0"/>
                  </a:moveTo>
                  <a:lnTo>
                    <a:pt x="2997225" y="2997226"/>
                  </a:lnTo>
                  <a:lnTo>
                    <a:pt x="2997225" y="6416714"/>
                  </a:lnTo>
                  <a:lnTo>
                    <a:pt x="0" y="6416714"/>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0877FCA1-069D-B533-2333-7E24A9699B98}"/>
                </a:ext>
              </a:extLst>
            </p:cNvPr>
            <p:cNvSpPr/>
            <p:nvPr/>
          </p:nvSpPr>
          <p:spPr>
            <a:xfrm>
              <a:off x="2778062" y="6416715"/>
              <a:ext cx="882568" cy="441284"/>
            </a:xfrm>
            <a:custGeom>
              <a:avLst/>
              <a:gdLst>
                <a:gd name="connsiteX0" fmla="*/ 441284 w 882568"/>
                <a:gd name="connsiteY0" fmla="*/ 0 h 441284"/>
                <a:gd name="connsiteX1" fmla="*/ 882568 w 882568"/>
                <a:gd name="connsiteY1" fmla="*/ 441284 h 441284"/>
                <a:gd name="connsiteX2" fmla="*/ 0 w 882568"/>
                <a:gd name="connsiteY2" fmla="*/ 441284 h 441284"/>
                <a:gd name="connsiteX3" fmla="*/ 441284 w 882568"/>
                <a:gd name="connsiteY3" fmla="*/ 0 h 441284"/>
              </a:gdLst>
              <a:ahLst/>
              <a:cxnLst>
                <a:cxn ang="0">
                  <a:pos x="connsiteX0" y="connsiteY0"/>
                </a:cxn>
                <a:cxn ang="0">
                  <a:pos x="connsiteX1" y="connsiteY1"/>
                </a:cxn>
                <a:cxn ang="0">
                  <a:pos x="connsiteX2" y="connsiteY2"/>
                </a:cxn>
                <a:cxn ang="0">
                  <a:pos x="connsiteX3" y="connsiteY3"/>
                </a:cxn>
              </a:cxnLst>
              <a:rect l="l" t="t" r="r" b="b"/>
              <a:pathLst>
                <a:path w="882568" h="441284">
                  <a:moveTo>
                    <a:pt x="441284" y="0"/>
                  </a:moveTo>
                  <a:lnTo>
                    <a:pt x="882568" y="441284"/>
                  </a:lnTo>
                  <a:lnTo>
                    <a:pt x="0" y="441284"/>
                  </a:lnTo>
                  <a:lnTo>
                    <a:pt x="441284"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8110" y="1018776"/>
            <a:ext cx="2772618" cy="3026049"/>
          </a:xfrm>
          <a:prstGeom prst="rect">
            <a:avLst/>
          </a:prstGeom>
        </p:spPr>
      </p:pic>
    </p:spTree>
    <p:extLst>
      <p:ext uri="{BB962C8B-B14F-4D97-AF65-F5344CB8AC3E}">
        <p14:creationId xmlns:p14="http://schemas.microsoft.com/office/powerpoint/2010/main" val="1307197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st Slide 2">
    <p:bg>
      <p:bgPr>
        <a:solidFill>
          <a:schemeClr val="tx2"/>
        </a:solidFill>
        <a:effectLst/>
      </p:bgPr>
    </p:bg>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A56D859B-9AEB-75B4-4DDC-7530D9C05978}"/>
              </a:ext>
            </a:extLst>
          </p:cNvPr>
          <p:cNvSpPr/>
          <p:nvPr userDrawn="1"/>
        </p:nvSpPr>
        <p:spPr>
          <a:xfrm>
            <a:off x="8287651" y="1215171"/>
            <a:ext cx="3904349" cy="5642828"/>
          </a:xfrm>
          <a:custGeom>
            <a:avLst/>
            <a:gdLst>
              <a:gd name="connsiteX0" fmla="*/ 5 w 3904349"/>
              <a:gd name="connsiteY0" fmla="*/ 0 h 5642828"/>
              <a:gd name="connsiteX1" fmla="*/ 3904349 w 3904349"/>
              <a:gd name="connsiteY1" fmla="*/ 3901136 h 5642828"/>
              <a:gd name="connsiteX2" fmla="*/ 3904349 w 3904349"/>
              <a:gd name="connsiteY2" fmla="*/ 4859019 h 5642828"/>
              <a:gd name="connsiteX3" fmla="*/ 3121185 w 3904349"/>
              <a:gd name="connsiteY3" fmla="*/ 5642828 h 5642828"/>
              <a:gd name="connsiteX4" fmla="*/ 0 w 3904349"/>
              <a:gd name="connsiteY4" fmla="*/ 5642828 h 5642828"/>
              <a:gd name="connsiteX5" fmla="*/ 0 w 3904349"/>
              <a:gd name="connsiteY5" fmla="*/ 3 h 5642828"/>
              <a:gd name="connsiteX6" fmla="*/ 1 w 3904349"/>
              <a:gd name="connsiteY6" fmla="*/ 4 h 5642828"/>
              <a:gd name="connsiteX7" fmla="*/ 5 w 3904349"/>
              <a:gd name="connsiteY7" fmla="*/ 0 h 56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4349" h="5642828">
                <a:moveTo>
                  <a:pt x="5" y="0"/>
                </a:moveTo>
                <a:lnTo>
                  <a:pt x="3904349" y="3901136"/>
                </a:lnTo>
                <a:lnTo>
                  <a:pt x="3904349" y="4859019"/>
                </a:lnTo>
                <a:lnTo>
                  <a:pt x="3121185" y="5642828"/>
                </a:lnTo>
                <a:lnTo>
                  <a:pt x="0" y="5642828"/>
                </a:lnTo>
                <a:lnTo>
                  <a:pt x="0" y="3"/>
                </a:lnTo>
                <a:lnTo>
                  <a:pt x="1" y="4"/>
                </a:lnTo>
                <a:lnTo>
                  <a:pt x="5" y="0"/>
                </a:lnTo>
                <a:close/>
              </a:path>
            </a:pathLst>
          </a:custGeom>
          <a:solidFill>
            <a:srgbClr val="55D2B1">
              <a:alpha val="3000"/>
            </a:srgbClr>
          </a:solidFill>
          <a:ln w="375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grpSp>
        <p:nvGrpSpPr>
          <p:cNvPr id="118" name="Group 117">
            <a:extLst>
              <a:ext uri="{FF2B5EF4-FFF2-40B4-BE49-F238E27FC236}">
                <a16:creationId xmlns:a16="http://schemas.microsoft.com/office/drawing/2014/main" id="{2FA7E0BF-4D7F-3D16-A78B-4AEA2951B154}"/>
              </a:ext>
            </a:extLst>
          </p:cNvPr>
          <p:cNvGrpSpPr/>
          <p:nvPr userDrawn="1"/>
        </p:nvGrpSpPr>
        <p:grpSpPr>
          <a:xfrm>
            <a:off x="2037138" y="2014150"/>
            <a:ext cx="8117724" cy="2842055"/>
            <a:chOff x="2160931" y="2014150"/>
            <a:chExt cx="8117724" cy="2842055"/>
          </a:xfrm>
        </p:grpSpPr>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0931" y="2116321"/>
              <a:ext cx="2419314" cy="2640450"/>
            </a:xfrm>
            <a:prstGeom prst="rect">
              <a:avLst/>
            </a:prstGeom>
          </p:spPr>
        </p:pic>
        <p:cxnSp>
          <p:nvCxnSpPr>
            <p:cNvPr id="3" name="Straight Connector 2">
              <a:extLst>
                <a:ext uri="{FF2B5EF4-FFF2-40B4-BE49-F238E27FC236}">
                  <a16:creationId xmlns:a16="http://schemas.microsoft.com/office/drawing/2014/main" id="{585EF3F2-C4AE-E178-4AE0-78CB6B931D09}"/>
                </a:ext>
              </a:extLst>
            </p:cNvPr>
            <p:cNvCxnSpPr>
              <a:cxnSpLocks/>
            </p:cNvCxnSpPr>
            <p:nvPr userDrawn="1"/>
          </p:nvCxnSpPr>
          <p:spPr>
            <a:xfrm>
              <a:off x="5650056" y="2014150"/>
              <a:ext cx="0" cy="28420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98D9EF-25D3-C0E9-FCA9-CC474B9F8B62}"/>
                </a:ext>
              </a:extLst>
            </p:cNvPr>
            <p:cNvSpPr txBox="1"/>
            <p:nvPr userDrawn="1"/>
          </p:nvSpPr>
          <p:spPr>
            <a:xfrm>
              <a:off x="7193569" y="2122929"/>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4" name="Freeform: Shape 3">
              <a:extLst>
                <a:ext uri="{FF2B5EF4-FFF2-40B4-BE49-F238E27FC236}">
                  <a16:creationId xmlns:a16="http://schemas.microsoft.com/office/drawing/2014/main" id="{24B7E8A9-3E72-63B0-AA04-19072D4973FF}"/>
                </a:ext>
              </a:extLst>
            </p:cNvPr>
            <p:cNvSpPr/>
            <p:nvPr userDrawn="1"/>
          </p:nvSpPr>
          <p:spPr>
            <a:xfrm rot="5400000">
              <a:off x="6696078" y="2268881"/>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549D2551-03D3-20F8-E006-48D9BE5BFE4B}"/>
                </a:ext>
              </a:extLst>
            </p:cNvPr>
            <p:cNvSpPr txBox="1"/>
            <p:nvPr userDrawn="1"/>
          </p:nvSpPr>
          <p:spPr>
            <a:xfrm>
              <a:off x="7193569" y="3205044"/>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+44(0)20 8619 9000</a:t>
              </a:r>
            </a:p>
          </p:txBody>
        </p:sp>
        <p:sp>
          <p:nvSpPr>
            <p:cNvPr id="13" name="Freeform: Shape 12">
              <a:extLst>
                <a:ext uri="{FF2B5EF4-FFF2-40B4-BE49-F238E27FC236}">
                  <a16:creationId xmlns:a16="http://schemas.microsoft.com/office/drawing/2014/main" id="{8763D0CC-5CF0-5E4D-3888-E5059EC19A0B}"/>
                </a:ext>
              </a:extLst>
            </p:cNvPr>
            <p:cNvSpPr/>
            <p:nvPr userDrawn="1"/>
          </p:nvSpPr>
          <p:spPr>
            <a:xfrm rot="5400000">
              <a:off x="6696078" y="3336763"/>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id="{1C489FC4-16FF-CB68-EA66-472ABBF90130}"/>
                </a:ext>
              </a:extLst>
            </p:cNvPr>
            <p:cNvSpPr txBox="1"/>
            <p:nvPr userDrawn="1"/>
          </p:nvSpPr>
          <p:spPr>
            <a:xfrm>
              <a:off x="7193568" y="4261496"/>
              <a:ext cx="308508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info@</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16" name="Freeform: Shape 15">
              <a:extLst>
                <a:ext uri="{FF2B5EF4-FFF2-40B4-BE49-F238E27FC236}">
                  <a16:creationId xmlns:a16="http://schemas.microsoft.com/office/drawing/2014/main" id="{37436DDF-9415-000D-7EC1-7FA4B646F6AA}"/>
                </a:ext>
              </a:extLst>
            </p:cNvPr>
            <p:cNvSpPr/>
            <p:nvPr userDrawn="1"/>
          </p:nvSpPr>
          <p:spPr>
            <a:xfrm rot="5400000">
              <a:off x="6696078" y="4389405"/>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grpSp>
      <p:sp>
        <p:nvSpPr>
          <p:cNvPr id="115" name="Freeform: Shape 114">
            <a:extLst>
              <a:ext uri="{FF2B5EF4-FFF2-40B4-BE49-F238E27FC236}">
                <a16:creationId xmlns:a16="http://schemas.microsoft.com/office/drawing/2014/main" id="{BAF5DDB7-E40A-CE16-606A-A02D62D43D62}"/>
              </a:ext>
            </a:extLst>
          </p:cNvPr>
          <p:cNvSpPr/>
          <p:nvPr userDrawn="1"/>
        </p:nvSpPr>
        <p:spPr>
          <a:xfrm>
            <a:off x="-1" y="0"/>
            <a:ext cx="3900917" cy="5598471"/>
          </a:xfrm>
          <a:custGeom>
            <a:avLst/>
            <a:gdLst>
              <a:gd name="connsiteX0" fmla="*/ 734567 w 3900917"/>
              <a:gd name="connsiteY0" fmla="*/ 0 h 5598471"/>
              <a:gd name="connsiteX1" fmla="*/ 3900917 w 3900917"/>
              <a:gd name="connsiteY1" fmla="*/ 0 h 5598471"/>
              <a:gd name="connsiteX2" fmla="*/ 3900917 w 3900917"/>
              <a:gd name="connsiteY2" fmla="*/ 5598471 h 5598471"/>
              <a:gd name="connsiteX3" fmla="*/ 0 w 3900917"/>
              <a:gd name="connsiteY3" fmla="*/ 1694346 h 5598471"/>
              <a:gd name="connsiteX4" fmla="*/ 0 w 3900917"/>
              <a:gd name="connsiteY4" fmla="*/ 735776 h 5598471"/>
              <a:gd name="connsiteX5" fmla="*/ 734567 w 3900917"/>
              <a:gd name="connsiteY5" fmla="*/ 0 h 559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0917" h="5598471">
                <a:moveTo>
                  <a:pt x="734567" y="0"/>
                </a:moveTo>
                <a:lnTo>
                  <a:pt x="3900917" y="0"/>
                </a:lnTo>
                <a:lnTo>
                  <a:pt x="3900917" y="5598471"/>
                </a:lnTo>
                <a:lnTo>
                  <a:pt x="0" y="1694346"/>
                </a:lnTo>
                <a:lnTo>
                  <a:pt x="0" y="735776"/>
                </a:lnTo>
                <a:lnTo>
                  <a:pt x="734567" y="0"/>
                </a:lnTo>
                <a:close/>
              </a:path>
            </a:pathLst>
          </a:custGeom>
          <a:solidFill>
            <a:srgbClr val="55D2B1">
              <a:alpha val="3000"/>
            </a:srgbClr>
          </a:solidFill>
          <a:ln w="37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14" name="Freeform: Shape 113">
            <a:extLst>
              <a:ext uri="{FF2B5EF4-FFF2-40B4-BE49-F238E27FC236}">
                <a16:creationId xmlns:a16="http://schemas.microsoft.com/office/drawing/2014/main" id="{03FAFC63-C994-1E64-EAB7-D64CCC4FB498}"/>
              </a:ext>
            </a:extLst>
          </p:cNvPr>
          <p:cNvSpPr/>
          <p:nvPr userDrawn="1"/>
        </p:nvSpPr>
        <p:spPr>
          <a:xfrm>
            <a:off x="7072476" y="0"/>
            <a:ext cx="2429279" cy="1215175"/>
          </a:xfrm>
          <a:custGeom>
            <a:avLst/>
            <a:gdLst>
              <a:gd name="connsiteX0" fmla="*/ 0 w 2429279"/>
              <a:gd name="connsiteY0" fmla="*/ 0 h 1215175"/>
              <a:gd name="connsiteX1" fmla="*/ 2429279 w 2429279"/>
              <a:gd name="connsiteY1" fmla="*/ 0 h 1215175"/>
              <a:gd name="connsiteX2" fmla="*/ 1215180 w 2429279"/>
              <a:gd name="connsiteY2" fmla="*/ 1215172 h 1215175"/>
              <a:gd name="connsiteX3" fmla="*/ 1215175 w 2429279"/>
              <a:gd name="connsiteY3" fmla="*/ 1215167 h 1215175"/>
              <a:gd name="connsiteX4" fmla="*/ 1215175 w 2429279"/>
              <a:gd name="connsiteY4" fmla="*/ 1215175 h 1215175"/>
              <a:gd name="connsiteX5" fmla="*/ 0 w 2429279"/>
              <a:gd name="connsiteY5" fmla="*/ 0 h 12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279" h="1215175">
                <a:moveTo>
                  <a:pt x="0" y="0"/>
                </a:moveTo>
                <a:lnTo>
                  <a:pt x="2429279" y="0"/>
                </a:lnTo>
                <a:lnTo>
                  <a:pt x="1215180" y="1215172"/>
                </a:lnTo>
                <a:lnTo>
                  <a:pt x="1215175" y="1215167"/>
                </a:lnTo>
                <a:lnTo>
                  <a:pt x="1215175" y="1215175"/>
                </a:lnTo>
                <a:lnTo>
                  <a:pt x="0" y="0"/>
                </a:lnTo>
                <a:close/>
              </a:path>
            </a:pathLst>
          </a:custGeom>
          <a:solidFill>
            <a:srgbClr val="55D2B1">
              <a:alpha val="3000"/>
            </a:srgbClr>
          </a:solidFill>
          <a:ln w="375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EC0650C7-A129-27BB-F8D6-5E1F3727AD49}"/>
              </a:ext>
            </a:extLst>
          </p:cNvPr>
          <p:cNvSpPr/>
          <p:nvPr userDrawn="1"/>
        </p:nvSpPr>
        <p:spPr>
          <a:xfrm>
            <a:off x="2644819" y="5598462"/>
            <a:ext cx="2519076" cy="1259538"/>
          </a:xfrm>
          <a:custGeom>
            <a:avLst/>
            <a:gdLst>
              <a:gd name="connsiteX0" fmla="*/ 1259538 w 2519076"/>
              <a:gd name="connsiteY0" fmla="*/ 0 h 1259538"/>
              <a:gd name="connsiteX1" fmla="*/ 2519076 w 2519076"/>
              <a:gd name="connsiteY1" fmla="*/ 1259538 h 1259538"/>
              <a:gd name="connsiteX2" fmla="*/ 0 w 2519076"/>
              <a:gd name="connsiteY2" fmla="*/ 1259538 h 1259538"/>
              <a:gd name="connsiteX3" fmla="*/ 1259538 w 2519076"/>
              <a:gd name="connsiteY3" fmla="*/ 0 h 1259538"/>
            </a:gdLst>
            <a:ahLst/>
            <a:cxnLst>
              <a:cxn ang="0">
                <a:pos x="connsiteX0" y="connsiteY0"/>
              </a:cxn>
              <a:cxn ang="0">
                <a:pos x="connsiteX1" y="connsiteY1"/>
              </a:cxn>
              <a:cxn ang="0">
                <a:pos x="connsiteX2" y="connsiteY2"/>
              </a:cxn>
              <a:cxn ang="0">
                <a:pos x="connsiteX3" y="connsiteY3"/>
              </a:cxn>
            </a:cxnLst>
            <a:rect l="l" t="t" r="r" b="b"/>
            <a:pathLst>
              <a:path w="2519076" h="1259538">
                <a:moveTo>
                  <a:pt x="1259538" y="0"/>
                </a:moveTo>
                <a:lnTo>
                  <a:pt x="2519076" y="1259538"/>
                </a:lnTo>
                <a:lnTo>
                  <a:pt x="0" y="1259538"/>
                </a:lnTo>
                <a:lnTo>
                  <a:pt x="1259538" y="0"/>
                </a:lnTo>
                <a:close/>
              </a:path>
            </a:pathLst>
          </a:custGeom>
          <a:solidFill>
            <a:srgbClr val="55D2B1">
              <a:alpha val="3000"/>
            </a:srgbClr>
          </a:solidFill>
          <a:ln w="375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0B2FD51C-8E76-314B-D74B-4BA5523D4A65}"/>
              </a:ext>
            </a:extLst>
          </p:cNvPr>
          <p:cNvSpPr/>
          <p:nvPr userDrawn="1"/>
        </p:nvSpPr>
        <p:spPr>
          <a:xfrm>
            <a:off x="11408836" y="6074191"/>
            <a:ext cx="783164" cy="783809"/>
          </a:xfrm>
          <a:custGeom>
            <a:avLst/>
            <a:gdLst>
              <a:gd name="connsiteX0" fmla="*/ 783164 w 783164"/>
              <a:gd name="connsiteY0" fmla="*/ 0 h 783809"/>
              <a:gd name="connsiteX1" fmla="*/ 783164 w 783164"/>
              <a:gd name="connsiteY1" fmla="*/ 783809 h 783809"/>
              <a:gd name="connsiteX2" fmla="*/ 0 w 783164"/>
              <a:gd name="connsiteY2" fmla="*/ 783809 h 783809"/>
              <a:gd name="connsiteX3" fmla="*/ 783164 w 783164"/>
              <a:gd name="connsiteY3" fmla="*/ 0 h 783809"/>
            </a:gdLst>
            <a:ahLst/>
            <a:cxnLst>
              <a:cxn ang="0">
                <a:pos x="connsiteX0" y="connsiteY0"/>
              </a:cxn>
              <a:cxn ang="0">
                <a:pos x="connsiteX1" y="connsiteY1"/>
              </a:cxn>
              <a:cxn ang="0">
                <a:pos x="connsiteX2" y="connsiteY2"/>
              </a:cxn>
              <a:cxn ang="0">
                <a:pos x="connsiteX3" y="connsiteY3"/>
              </a:cxn>
            </a:cxnLst>
            <a:rect l="l" t="t" r="r" b="b"/>
            <a:pathLst>
              <a:path w="783164" h="783809">
                <a:moveTo>
                  <a:pt x="783164" y="0"/>
                </a:moveTo>
                <a:lnTo>
                  <a:pt x="783164" y="783809"/>
                </a:lnTo>
                <a:lnTo>
                  <a:pt x="0" y="783809"/>
                </a:lnTo>
                <a:lnTo>
                  <a:pt x="783164" y="0"/>
                </a:lnTo>
                <a:close/>
              </a:path>
            </a:pathLst>
          </a:custGeom>
          <a:solidFill>
            <a:srgbClr val="55D2B1">
              <a:alpha val="5000"/>
            </a:srgbClr>
          </a:solidFill>
          <a:ln w="3755" cap="flat">
            <a:noFill/>
            <a:prstDash val="solid"/>
            <a:miter/>
          </a:ln>
        </p:spPr>
        <p:txBody>
          <a:bodyPr rtlCol="0" anchor="ctr"/>
          <a:lstStyle/>
          <a:p>
            <a:endParaRPr lang="en-GB"/>
          </a:p>
        </p:txBody>
      </p:sp>
    </p:spTree>
    <p:extLst>
      <p:ext uri="{BB962C8B-B14F-4D97-AF65-F5344CB8AC3E}">
        <p14:creationId xmlns:p14="http://schemas.microsoft.com/office/powerpoint/2010/main" val="309243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043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31" name="Freeform: Shape 30">
            <a:extLst>
              <a:ext uri="{FF2B5EF4-FFF2-40B4-BE49-F238E27FC236}">
                <a16:creationId xmlns:a16="http://schemas.microsoft.com/office/drawing/2014/main" id="{2DABC660-8022-FC13-ED94-2A6591A92F75}"/>
              </a:ext>
            </a:extLst>
          </p:cNvPr>
          <p:cNvSpPr/>
          <p:nvPr userDrawn="1"/>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userDrawn="1"/>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userDrawn="1"/>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userDrawn="1"/>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752CD043-699B-D98F-1A58-657BD3529583}"/>
              </a:ext>
            </a:extLst>
          </p:cNvPr>
          <p:cNvSpPr>
            <a:spLocks noGrp="1"/>
          </p:cNvSpPr>
          <p:nvPr>
            <p:ph type="title" hasCustomPrompt="1"/>
          </p:nvPr>
        </p:nvSpPr>
        <p:spPr>
          <a:xfrm>
            <a:off x="340496" y="434253"/>
            <a:ext cx="5755504"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BD0BC3E9-B633-B097-82B0-35B9223A89CC}"/>
              </a:ext>
            </a:extLst>
          </p:cNvPr>
          <p:cNvSpPr>
            <a:spLocks noGrp="1"/>
          </p:cNvSpPr>
          <p:nvPr>
            <p:ph idx="1"/>
          </p:nvPr>
        </p:nvSpPr>
        <p:spPr>
          <a:xfrm>
            <a:off x="340496" y="1995055"/>
            <a:ext cx="4813711" cy="774571"/>
          </a:xfrm>
          <a:prstGeom prst="rect">
            <a:avLst/>
          </a:prstGeom>
        </p:spPr>
        <p:txBody>
          <a:bodyPr wrap="square">
            <a:sp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Content Placeholder 6">
            <a:extLst>
              <a:ext uri="{FF2B5EF4-FFF2-40B4-BE49-F238E27FC236}">
                <a16:creationId xmlns:a16="http://schemas.microsoft.com/office/drawing/2014/main" id="{60221775-BF39-0502-0CE1-9B54CC3C3F25}"/>
              </a:ext>
            </a:extLst>
          </p:cNvPr>
          <p:cNvSpPr>
            <a:spLocks noGrp="1"/>
          </p:cNvSpPr>
          <p:nvPr>
            <p:ph sz="quarter" idx="13" hasCustomPrompt="1"/>
          </p:nvPr>
        </p:nvSpPr>
        <p:spPr>
          <a:xfrm>
            <a:off x="340784" y="1154544"/>
            <a:ext cx="532120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6" name="Freeform: Shape 5">
            <a:extLst>
              <a:ext uri="{FF2B5EF4-FFF2-40B4-BE49-F238E27FC236}">
                <a16:creationId xmlns:a16="http://schemas.microsoft.com/office/drawing/2014/main" id="{EA0AE87E-5AEF-29ED-180C-8FFD856E6C26}"/>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1B4C09FA-9CA1-7F34-3F81-DD1F831A278F}"/>
              </a:ext>
            </a:extLst>
          </p:cNvPr>
          <p:cNvSpPr txBox="1"/>
          <p:nvPr userDrawn="1"/>
        </p:nvSpPr>
        <p:spPr>
          <a:xfrm>
            <a:off x="11594251"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12528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sultant Bio">
    <p:spTree>
      <p:nvGrpSpPr>
        <p:cNvPr id="1" name=""/>
        <p:cNvGrpSpPr/>
        <p:nvPr/>
      </p:nvGrpSpPr>
      <p:grpSpPr>
        <a:xfrm>
          <a:off x="0" y="0"/>
          <a:ext cx="0" cy="0"/>
          <a:chOff x="0" y="0"/>
          <a:chExt cx="0" cy="0"/>
        </a:xfrm>
      </p:grpSpPr>
      <p:pic>
        <p:nvPicPr>
          <p:cNvPr id="8" name="Picture 7" descr="A green background with triangles&#10;&#10;Description automatically generated">
            <a:extLst>
              <a:ext uri="{FF2B5EF4-FFF2-40B4-BE49-F238E27FC236}">
                <a16:creationId xmlns:a16="http://schemas.microsoft.com/office/drawing/2014/main" id="{1B436445-CC0B-ABA8-9DC5-98F425D9C06B}"/>
              </a:ext>
            </a:extLst>
          </p:cNvPr>
          <p:cNvPicPr>
            <a:picLocks noChangeAspect="1"/>
          </p:cNvPicPr>
          <p:nvPr userDrawn="1"/>
        </p:nvPicPr>
        <p:blipFill rotWithShape="1">
          <a:blip r:embed="rId2">
            <a:clrChange>
              <a:clrFrom>
                <a:srgbClr val="55D2B1"/>
              </a:clrFrom>
              <a:clrTo>
                <a:srgbClr val="55D2B1">
                  <a:alpha val="0"/>
                </a:srgbClr>
              </a:clrTo>
            </a:clrChange>
            <a:alphaModFix amt="14000"/>
            <a:extLst>
              <a:ext uri="{28A0092B-C50C-407E-A947-70E740481C1C}">
                <a14:useLocalDpi xmlns:a14="http://schemas.microsoft.com/office/drawing/2010/main" val="0"/>
              </a:ext>
            </a:extLst>
          </a:blip>
          <a:srcRect r="41532"/>
          <a:stretch/>
        </p:blipFill>
        <p:spPr>
          <a:xfrm>
            <a:off x="0" y="0"/>
            <a:ext cx="7128387" cy="6858000"/>
          </a:xfrm>
          <a:prstGeom prst="rect">
            <a:avLst/>
          </a:prstGeom>
        </p:spPr>
      </p:pic>
      <p:sp>
        <p:nvSpPr>
          <p:cNvPr id="9" name="Rectangle 8">
            <a:extLst>
              <a:ext uri="{FF2B5EF4-FFF2-40B4-BE49-F238E27FC236}">
                <a16:creationId xmlns:a16="http://schemas.microsoft.com/office/drawing/2014/main" id="{E49BC10D-A111-15D7-CCA2-2013FFD5A083}"/>
              </a:ext>
            </a:extLst>
          </p:cNvPr>
          <p:cNvSpPr>
            <a:spLocks noGrp="1" noRot="1" noMove="1" noResize="1" noEditPoints="1" noAdjustHandles="1" noChangeArrowheads="1" noChangeShapeType="1"/>
          </p:cNvSpPr>
          <p:nvPr userDrawn="1"/>
        </p:nvSpPr>
        <p:spPr>
          <a:xfrm>
            <a:off x="1577457" y="0"/>
            <a:ext cx="6666746" cy="6858000"/>
          </a:xfrm>
          <a:prstGeom prst="rect">
            <a:avLst/>
          </a:prstGeom>
          <a:gradFill flip="none" rotWithShape="1">
            <a:gsLst>
              <a:gs pos="32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a:extLst>
              <a:ext uri="{FF2B5EF4-FFF2-40B4-BE49-F238E27FC236}">
                <a16:creationId xmlns:a16="http://schemas.microsoft.com/office/drawing/2014/main" id="{0F411538-ED69-6243-9DD9-2D828566DE3B}"/>
              </a:ext>
            </a:extLst>
          </p:cNvPr>
          <p:cNvSpPr>
            <a:spLocks noGrp="1"/>
          </p:cNvSpPr>
          <p:nvPr>
            <p:ph idx="1"/>
          </p:nvPr>
        </p:nvSpPr>
        <p:spPr>
          <a:xfrm>
            <a:off x="5720120" y="1319247"/>
            <a:ext cx="5649844" cy="5017695"/>
          </a:xfrm>
          <a:prstGeom prst="rect">
            <a:avLst/>
          </a:prstGeom>
        </p:spPr>
        <p:txBody>
          <a:bodyPr>
            <a:normAutofit/>
          </a:bodyPr>
          <a:lstStyle>
            <a:lvl1pPr marL="0" indent="0">
              <a:buClr>
                <a:schemeClr val="accent2"/>
              </a:buClr>
              <a:buFont typeface="Arial" panose="020B0604020202020204" pitchFamily="34" charset="0"/>
              <a:buNone/>
              <a:defRPr sz="1400">
                <a:solidFill>
                  <a:schemeClr val="tx1"/>
                </a:solidFill>
              </a:defRPr>
            </a:lvl1pPr>
            <a:lvl2pPr marL="457200" indent="0">
              <a:buClr>
                <a:schemeClr val="accent2"/>
              </a:buClr>
              <a:buNone/>
              <a:defRPr sz="1400">
                <a:solidFill>
                  <a:schemeClr val="tx1"/>
                </a:solidFill>
              </a:defRPr>
            </a:lvl2pPr>
            <a:lvl3pPr marL="914400" indent="0">
              <a:buClr>
                <a:schemeClr val="accent2"/>
              </a:buClr>
              <a:buNone/>
              <a:defRPr sz="1200">
                <a:solidFill>
                  <a:schemeClr val="tx1"/>
                </a:solidFill>
              </a:defRPr>
            </a:lvl3pPr>
            <a:lvl4pPr>
              <a:defRPr sz="1400"/>
            </a:lvl4pPr>
            <a:lvl5pPr>
              <a:defRPr sz="1400"/>
            </a:lvl5pPr>
          </a:lstStyle>
          <a:p>
            <a:pPr lvl="0"/>
            <a:r>
              <a:rPr lang="en-US"/>
              <a:t>Click to edit Master text styles</a:t>
            </a:r>
          </a:p>
        </p:txBody>
      </p:sp>
      <p:sp>
        <p:nvSpPr>
          <p:cNvPr id="6" name="Freeform: Shape 5">
            <a:extLst>
              <a:ext uri="{FF2B5EF4-FFF2-40B4-BE49-F238E27FC236}">
                <a16:creationId xmlns:a16="http://schemas.microsoft.com/office/drawing/2014/main" id="{13A29C9B-B3C8-2296-9F1B-5BF263B3918B}"/>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49B1146C-42F0-7FAF-47F0-9F95C1705FE1}"/>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
        <p:nvSpPr>
          <p:cNvPr id="13" name="Graphic 27">
            <a:extLst>
              <a:ext uri="{FF2B5EF4-FFF2-40B4-BE49-F238E27FC236}">
                <a16:creationId xmlns:a16="http://schemas.microsoft.com/office/drawing/2014/main" id="{AA5139EA-8EFB-542D-3ED3-EC786AE839A9}"/>
              </a:ext>
            </a:extLst>
          </p:cNvPr>
          <p:cNvSpPr/>
          <p:nvPr userDrawn="1"/>
        </p:nvSpPr>
        <p:spPr>
          <a:xfrm>
            <a:off x="2915775" y="1594973"/>
            <a:ext cx="837801" cy="369332"/>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4" name="Graphic 34">
            <a:extLst>
              <a:ext uri="{FF2B5EF4-FFF2-40B4-BE49-F238E27FC236}">
                <a16:creationId xmlns:a16="http://schemas.microsoft.com/office/drawing/2014/main" id="{5DF4D77C-AD51-E5AE-B0B1-27BCCE73AE2B}"/>
              </a:ext>
            </a:extLst>
          </p:cNvPr>
          <p:cNvSpPr/>
          <p:nvPr userDrawn="1"/>
        </p:nvSpPr>
        <p:spPr>
          <a:xfrm>
            <a:off x="1154177" y="3027231"/>
            <a:ext cx="376298" cy="404298"/>
          </a:xfrm>
          <a:custGeom>
            <a:avLst/>
            <a:gdLst>
              <a:gd name="connsiteX0" fmla="*/ 0 w 536352"/>
              <a:gd name="connsiteY0" fmla="*/ 131540 h 576262"/>
              <a:gd name="connsiteX1" fmla="*/ 0 w 536352"/>
              <a:gd name="connsiteY1" fmla="*/ 576263 h 576262"/>
              <a:gd name="connsiteX2" fmla="*/ 536353 w 536352"/>
              <a:gd name="connsiteY2" fmla="*/ 576263 h 576262"/>
              <a:gd name="connsiteX3" fmla="*/ 536353 w 536352"/>
              <a:gd name="connsiteY3" fmla="*/ 0 h 576262"/>
              <a:gd name="connsiteX4" fmla="*/ 0 w 536352"/>
              <a:gd name="connsiteY4" fmla="*/ 131540 h 57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352" h="576262">
                <a:moveTo>
                  <a:pt x="0" y="131540"/>
                </a:moveTo>
                <a:lnTo>
                  <a:pt x="0" y="576263"/>
                </a:lnTo>
                <a:lnTo>
                  <a:pt x="536353" y="576263"/>
                </a:lnTo>
                <a:lnTo>
                  <a:pt x="536353" y="0"/>
                </a:lnTo>
                <a:lnTo>
                  <a:pt x="0" y="131540"/>
                </a:lnTo>
                <a:close/>
              </a:path>
            </a:pathLst>
          </a:custGeom>
          <a:solidFill>
            <a:schemeClr val="accent1"/>
          </a:solidFill>
          <a:ln w="9525" cap="flat">
            <a:noFill/>
            <a:prstDash val="solid"/>
            <a:miter/>
          </a:ln>
        </p:spPr>
        <p:txBody>
          <a:bodyPr rtlCol="0" anchor="ctr"/>
          <a:lstStyle/>
          <a:p>
            <a:endParaRPr lang="en-GB"/>
          </a:p>
        </p:txBody>
      </p:sp>
      <p:sp>
        <p:nvSpPr>
          <p:cNvPr id="15" name="Graphic 27">
            <a:extLst>
              <a:ext uri="{FF2B5EF4-FFF2-40B4-BE49-F238E27FC236}">
                <a16:creationId xmlns:a16="http://schemas.microsoft.com/office/drawing/2014/main" id="{EBEA6948-D93E-A3E7-F072-75C82E69A314}"/>
              </a:ext>
            </a:extLst>
          </p:cNvPr>
          <p:cNvSpPr/>
          <p:nvPr userDrawn="1"/>
        </p:nvSpPr>
        <p:spPr>
          <a:xfrm>
            <a:off x="3334675" y="2416330"/>
            <a:ext cx="454337" cy="200288"/>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8" name="Title 1">
            <a:extLst>
              <a:ext uri="{FF2B5EF4-FFF2-40B4-BE49-F238E27FC236}">
                <a16:creationId xmlns:a16="http://schemas.microsoft.com/office/drawing/2014/main" id="{10BCEDE8-D121-4BA3-8EE6-E29C50C7286C}"/>
              </a:ext>
            </a:extLst>
          </p:cNvPr>
          <p:cNvSpPr>
            <a:spLocks noGrp="1"/>
          </p:cNvSpPr>
          <p:nvPr>
            <p:ph type="title" hasCustomPrompt="1"/>
          </p:nvPr>
        </p:nvSpPr>
        <p:spPr>
          <a:xfrm>
            <a:off x="1243570" y="3856467"/>
            <a:ext cx="3716357" cy="720291"/>
          </a:xfrm>
          <a:prstGeom prst="rect">
            <a:avLst/>
          </a:prstGeom>
        </p:spPr>
        <p:txBody>
          <a:bodyPr>
            <a:normAutofit/>
          </a:bodyPr>
          <a:lstStyle>
            <a:lvl1pPr>
              <a:defRPr sz="4000" b="1">
                <a:solidFill>
                  <a:schemeClr val="tx2"/>
                </a:solidFill>
              </a:defRPr>
            </a:lvl1pPr>
          </a:lstStyle>
          <a:p>
            <a:r>
              <a:rPr lang="en-US"/>
              <a:t>Name</a:t>
            </a:r>
            <a:endParaRPr lang="en-GB"/>
          </a:p>
        </p:txBody>
      </p:sp>
      <p:sp>
        <p:nvSpPr>
          <p:cNvPr id="19" name="Content Placeholder 6">
            <a:extLst>
              <a:ext uri="{FF2B5EF4-FFF2-40B4-BE49-F238E27FC236}">
                <a16:creationId xmlns:a16="http://schemas.microsoft.com/office/drawing/2014/main" id="{AB712B72-CCDB-49CE-8C9D-C201FB449058}"/>
              </a:ext>
            </a:extLst>
          </p:cNvPr>
          <p:cNvSpPr>
            <a:spLocks noGrp="1"/>
          </p:cNvSpPr>
          <p:nvPr>
            <p:ph sz="quarter" idx="13" hasCustomPrompt="1"/>
          </p:nvPr>
        </p:nvSpPr>
        <p:spPr>
          <a:xfrm>
            <a:off x="1243858" y="4576758"/>
            <a:ext cx="371635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Job title</a:t>
            </a:r>
          </a:p>
        </p:txBody>
      </p:sp>
      <p:sp>
        <p:nvSpPr>
          <p:cNvPr id="21" name="Text Placeholder 20">
            <a:extLst>
              <a:ext uri="{FF2B5EF4-FFF2-40B4-BE49-F238E27FC236}">
                <a16:creationId xmlns:a16="http://schemas.microsoft.com/office/drawing/2014/main" id="{6D188B64-2984-C81D-4E35-4ED6DAC12D4D}"/>
              </a:ext>
            </a:extLst>
          </p:cNvPr>
          <p:cNvSpPr>
            <a:spLocks noGrp="1"/>
          </p:cNvSpPr>
          <p:nvPr>
            <p:ph type="body" sz="quarter" idx="14" hasCustomPrompt="1"/>
          </p:nvPr>
        </p:nvSpPr>
        <p:spPr>
          <a:xfrm>
            <a:off x="5720120" y="714412"/>
            <a:ext cx="3460750" cy="450850"/>
          </a:xfrm>
        </p:spPr>
        <p:txBody>
          <a:bodyPr>
            <a:normAutofit/>
          </a:bodyPr>
          <a:lstStyle>
            <a:lvl1pPr marL="0" indent="0">
              <a:buNone/>
              <a:defRPr lang="en-GB" sz="1800" b="1" kern="1200" dirty="0">
                <a:solidFill>
                  <a:schemeClr val="accent2"/>
                </a:solidFill>
                <a:latin typeface="+mj-lt"/>
                <a:ea typeface="+mn-ea"/>
                <a:cs typeface="+mn-cs"/>
              </a:defRPr>
            </a:lvl1pPr>
          </a:lstStyle>
          <a:p>
            <a:r>
              <a:rPr lang="en-GB" b="1">
                <a:solidFill>
                  <a:schemeClr val="accent2"/>
                </a:solidFill>
                <a:latin typeface="+mj-lt"/>
              </a:rPr>
              <a:t>Relevant Experience</a:t>
            </a:r>
          </a:p>
        </p:txBody>
      </p:sp>
      <p:sp>
        <p:nvSpPr>
          <p:cNvPr id="35" name="Picture Placeholder 34">
            <a:extLst>
              <a:ext uri="{FF2B5EF4-FFF2-40B4-BE49-F238E27FC236}">
                <a16:creationId xmlns:a16="http://schemas.microsoft.com/office/drawing/2014/main" id="{B863D0C7-13F5-D09D-2E09-E936CD788D59}"/>
              </a:ext>
            </a:extLst>
          </p:cNvPr>
          <p:cNvSpPr>
            <a:spLocks noGrp="1"/>
          </p:cNvSpPr>
          <p:nvPr>
            <p:ph type="pic" sz="quarter" idx="16"/>
          </p:nvPr>
        </p:nvSpPr>
        <p:spPr>
          <a:xfrm>
            <a:off x="1342258" y="1779427"/>
            <a:ext cx="1873250" cy="1858206"/>
          </a:xfrm>
          <a:custGeom>
            <a:avLst/>
            <a:gdLst>
              <a:gd name="connsiteX0" fmla="*/ 0 w 1873250"/>
              <a:gd name="connsiteY0" fmla="*/ 0 h 1858206"/>
              <a:gd name="connsiteX1" fmla="*/ 1651006 w 1873250"/>
              <a:gd name="connsiteY1" fmla="*/ 0 h 1858206"/>
              <a:gd name="connsiteX2" fmla="*/ 1635812 w 1873250"/>
              <a:gd name="connsiteY2" fmla="*/ 20419 h 1858206"/>
              <a:gd name="connsiteX3" fmla="*/ 1572750 w 1873250"/>
              <a:gd name="connsiteY3" fmla="*/ 184878 h 1858206"/>
              <a:gd name="connsiteX4" fmla="*/ 1873250 w 1873250"/>
              <a:gd name="connsiteY4" fmla="*/ 184878 h 1858206"/>
              <a:gd name="connsiteX5" fmla="*/ 1873250 w 1873250"/>
              <a:gd name="connsiteY5" fmla="*/ 1858206 h 1858206"/>
              <a:gd name="connsiteX6" fmla="*/ 0 w 1873250"/>
              <a:gd name="connsiteY6" fmla="*/ 1858206 h 1858206"/>
              <a:gd name="connsiteX7" fmla="*/ 0 w 1873250"/>
              <a:gd name="connsiteY7" fmla="*/ 1652103 h 1858206"/>
              <a:gd name="connsiteX8" fmla="*/ 187451 w 1873250"/>
              <a:gd name="connsiteY8" fmla="*/ 1652103 h 1858206"/>
              <a:gd name="connsiteX9" fmla="*/ 187451 w 1873250"/>
              <a:gd name="connsiteY9" fmla="*/ 1247804 h 1858206"/>
              <a:gd name="connsiteX10" fmla="*/ 0 w 1873250"/>
              <a:gd name="connsiteY10" fmla="*/ 1293776 h 185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3250" h="1858206">
                <a:moveTo>
                  <a:pt x="0" y="0"/>
                </a:moveTo>
                <a:lnTo>
                  <a:pt x="1651006" y="0"/>
                </a:lnTo>
                <a:lnTo>
                  <a:pt x="1635812" y="20419"/>
                </a:lnTo>
                <a:cubicBezTo>
                  <a:pt x="1607380" y="66905"/>
                  <a:pt x="1585575" y="121618"/>
                  <a:pt x="1572750" y="184878"/>
                </a:cubicBezTo>
                <a:lnTo>
                  <a:pt x="1873250" y="184878"/>
                </a:lnTo>
                <a:lnTo>
                  <a:pt x="1873250" y="1858206"/>
                </a:lnTo>
                <a:lnTo>
                  <a:pt x="0" y="1858206"/>
                </a:lnTo>
                <a:lnTo>
                  <a:pt x="0" y="1652103"/>
                </a:lnTo>
                <a:lnTo>
                  <a:pt x="187451" y="1652103"/>
                </a:lnTo>
                <a:lnTo>
                  <a:pt x="187451" y="1247804"/>
                </a:lnTo>
                <a:lnTo>
                  <a:pt x="0" y="1293776"/>
                </a:lnTo>
                <a:close/>
              </a:path>
            </a:pathLst>
          </a:custGeom>
        </p:spPr>
        <p:txBody>
          <a:bodyPr wrap="square">
            <a:noAutofit/>
          </a:bodyPr>
          <a:lstStyle/>
          <a:p>
            <a:endParaRPr lang="en-GB"/>
          </a:p>
        </p:txBody>
      </p:sp>
    </p:spTree>
    <p:extLst>
      <p:ext uri="{BB962C8B-B14F-4D97-AF65-F5344CB8AC3E}">
        <p14:creationId xmlns:p14="http://schemas.microsoft.com/office/powerpoint/2010/main" val="26361648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0E229-02D5-CCEA-926C-21B9F00FD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C43F52-B783-F2FB-8D0C-E2D4CB1F4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9770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6" r:id="rId3"/>
    <p:sldLayoutId id="2147483652" r:id="rId4"/>
    <p:sldLayoutId id="2147483661" r:id="rId5"/>
    <p:sldLayoutId id="2147483686" r:id="rId6"/>
    <p:sldLayoutId id="2147483687" r:id="rId7"/>
    <p:sldLayoutId id="2147483688" r:id="rId8"/>
    <p:sldLayoutId id="2147483695" r:id="rId9"/>
    <p:sldLayoutId id="2147483658" r:id="rId10"/>
    <p:sldLayoutId id="2147483659" r:id="rId11"/>
    <p:sldLayoutId id="2147483672" r:id="rId12"/>
    <p:sldLayoutId id="2147483670" r:id="rId13"/>
    <p:sldLayoutId id="2147483671" r:id="rId14"/>
    <p:sldLayoutId id="2147483660" r:id="rId15"/>
    <p:sldLayoutId id="2147483662" r:id="rId16"/>
    <p:sldLayoutId id="2147483663" r:id="rId17"/>
    <p:sldLayoutId id="2147483675" r:id="rId18"/>
    <p:sldLayoutId id="2147483676" r:id="rId19"/>
    <p:sldLayoutId id="2147483677" r:id="rId20"/>
    <p:sldLayoutId id="2147483678" r:id="rId21"/>
    <p:sldLayoutId id="2147483679" r:id="rId22"/>
    <p:sldLayoutId id="2147483680" r:id="rId23"/>
    <p:sldLayoutId id="2147483681" r:id="rId24"/>
    <p:sldLayoutId id="2147483683" r:id="rId25"/>
    <p:sldLayoutId id="2147483682" r:id="rId26"/>
    <p:sldLayoutId id="2147483684" r:id="rId27"/>
    <p:sldLayoutId id="2147483664" r:id="rId28"/>
    <p:sldLayoutId id="2147483690" r:id="rId29"/>
    <p:sldLayoutId id="2147483691" r:id="rId30"/>
    <p:sldLayoutId id="2147483692" r:id="rId31"/>
    <p:sldLayoutId id="2147483693" r:id="rId32"/>
    <p:sldLayoutId id="2147483694" r:id="rId33"/>
    <p:sldLayoutId id="2147483657" r:id="rId34"/>
    <p:sldLayoutId id="2147483673" r:id="rId35"/>
    <p:sldLayoutId id="2147483685" r:id="rId36"/>
  </p:sldLayoutIdLst>
  <p:hf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0E229-02D5-CCEA-926C-21B9F00FD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C43F52-B783-F2FB-8D0C-E2D4CB1F4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66303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Lst>
  <p:hf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22.sv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54.sv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0.sv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image" Target="../media/image84.svg"/><Relationship Id="rId7" Type="http://schemas.openxmlformats.org/officeDocument/2006/relationships/image" Target="../media/image88.sv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5" Type="http://schemas.openxmlformats.org/officeDocument/2006/relationships/image" Target="../media/image9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46.png"/><Relationship Id="rId7" Type="http://schemas.openxmlformats.org/officeDocument/2006/relationships/image" Target="../media/image100.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 Id="rId9" Type="http://schemas.openxmlformats.org/officeDocument/2006/relationships/image" Target="../media/image102.sv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4.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98.sv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svg"/><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linkedin.com/company" TargetMode="External"/><Relationship Id="rId7" Type="http://schemas.openxmlformats.org/officeDocument/2006/relationships/image" Target="../media/image128.sv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BC1BC55-CD02-F735-60D0-8AE2912E601C}"/>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41826" t="12030" r="31540" b="25318"/>
          <a:stretch/>
        </p:blipFill>
        <p:spPr>
          <a:xfrm>
            <a:off x="7113211" y="0"/>
            <a:ext cx="4359328" cy="6850856"/>
          </a:xfrm>
        </p:spPr>
      </p:pic>
      <p:sp>
        <p:nvSpPr>
          <p:cNvPr id="2" name="Text Placeholder 1">
            <a:extLst>
              <a:ext uri="{FF2B5EF4-FFF2-40B4-BE49-F238E27FC236}">
                <a16:creationId xmlns:a16="http://schemas.microsoft.com/office/drawing/2014/main" id="{6EC2FF88-2FD5-176D-9014-DDB79AAFB2F5}"/>
              </a:ext>
            </a:extLst>
          </p:cNvPr>
          <p:cNvSpPr>
            <a:spLocks noGrp="1"/>
          </p:cNvSpPr>
          <p:nvPr>
            <p:ph type="body" sz="quarter" idx="10"/>
          </p:nvPr>
        </p:nvSpPr>
        <p:spPr>
          <a:xfrm>
            <a:off x="528638" y="3908442"/>
            <a:ext cx="5447289" cy="1229706"/>
          </a:xfrm>
        </p:spPr>
        <p:txBody>
          <a:bodyPr/>
          <a:lstStyle/>
          <a:p>
            <a:r>
              <a:rPr lang="en-GB"/>
              <a:t>Wave Performance 360</a:t>
            </a:r>
          </a:p>
        </p:txBody>
      </p:sp>
      <p:sp>
        <p:nvSpPr>
          <p:cNvPr id="3" name="Text Placeholder 2">
            <a:extLst>
              <a:ext uri="{FF2B5EF4-FFF2-40B4-BE49-F238E27FC236}">
                <a16:creationId xmlns:a16="http://schemas.microsoft.com/office/drawing/2014/main" id="{2EE90461-BCD3-7BD1-A71C-BBB3541E1B0F}"/>
              </a:ext>
            </a:extLst>
          </p:cNvPr>
          <p:cNvSpPr>
            <a:spLocks noGrp="1"/>
          </p:cNvSpPr>
          <p:nvPr>
            <p:ph type="body" sz="quarter" idx="11"/>
          </p:nvPr>
        </p:nvSpPr>
        <p:spPr/>
        <p:txBody>
          <a:bodyPr/>
          <a:lstStyle/>
          <a:p>
            <a:r>
              <a:rPr lang="en-GB" sz="1800">
                <a:effectLst/>
                <a:latin typeface="Segoe UI" panose="020B0502040204020203" pitchFamily="34" charset="0"/>
              </a:rPr>
              <a:t>Accreditation Training</a:t>
            </a:r>
            <a:endParaRPr lang="en-GB" sz="1800">
              <a:effectLst/>
              <a:latin typeface="Arial" panose="020B0604020202020204" pitchFamily="34" charset="0"/>
            </a:endParaRPr>
          </a:p>
        </p:txBody>
      </p:sp>
    </p:spTree>
    <p:extLst>
      <p:ext uri="{BB962C8B-B14F-4D97-AF65-F5344CB8AC3E}">
        <p14:creationId xmlns:p14="http://schemas.microsoft.com/office/powerpoint/2010/main" val="421865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A3753-D636-5E0D-24AB-1827C0456940}"/>
              </a:ext>
            </a:extLst>
          </p:cNvPr>
          <p:cNvSpPr>
            <a:spLocks noGrp="1"/>
          </p:cNvSpPr>
          <p:nvPr>
            <p:ph type="title"/>
          </p:nvPr>
        </p:nvSpPr>
        <p:spPr>
          <a:xfrm>
            <a:off x="838200" y="1076896"/>
            <a:ext cx="10515600" cy="720291"/>
          </a:xfrm>
        </p:spPr>
        <p:txBody>
          <a:bodyPr/>
          <a:lstStyle/>
          <a:p>
            <a:pPr algn="ctr"/>
            <a:r>
              <a:rPr lang="en-GB"/>
              <a:t>Saville Assessment B-A-G Framework</a:t>
            </a:r>
          </a:p>
        </p:txBody>
      </p:sp>
      <p:sp>
        <p:nvSpPr>
          <p:cNvPr id="5" name="Rectangle: Diagonal Corners Rounded 4">
            <a:extLst>
              <a:ext uri="{FF2B5EF4-FFF2-40B4-BE49-F238E27FC236}">
                <a16:creationId xmlns:a16="http://schemas.microsoft.com/office/drawing/2014/main" id="{257B05B7-0E27-D895-4F62-365063E7778A}"/>
              </a:ext>
            </a:extLst>
          </p:cNvPr>
          <p:cNvSpPr/>
          <p:nvPr/>
        </p:nvSpPr>
        <p:spPr>
          <a:xfrm>
            <a:off x="1028877" y="2496174"/>
            <a:ext cx="262872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1D0A83D5-289B-D97B-E785-C41B47F294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83073" y="3384213"/>
            <a:ext cx="546774" cy="546774"/>
          </a:xfrm>
          <a:prstGeom prst="rect">
            <a:avLst/>
          </a:prstGeom>
        </p:spPr>
      </p:pic>
      <p:sp>
        <p:nvSpPr>
          <p:cNvPr id="7" name="Rectangle: Diagonal Corners Rounded 6">
            <a:extLst>
              <a:ext uri="{FF2B5EF4-FFF2-40B4-BE49-F238E27FC236}">
                <a16:creationId xmlns:a16="http://schemas.microsoft.com/office/drawing/2014/main" id="{89043C81-978D-43D5-AF6D-6EF504EA8040}"/>
              </a:ext>
            </a:extLst>
          </p:cNvPr>
          <p:cNvSpPr/>
          <p:nvPr/>
        </p:nvSpPr>
        <p:spPr>
          <a:xfrm>
            <a:off x="4855320" y="2496174"/>
            <a:ext cx="262872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A0678A6A-C14E-B872-57C1-7135D4A9AE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9516" y="3384213"/>
            <a:ext cx="546774" cy="546774"/>
          </a:xfrm>
          <a:prstGeom prst="rect">
            <a:avLst/>
          </a:prstGeom>
        </p:spPr>
      </p:pic>
      <p:sp>
        <p:nvSpPr>
          <p:cNvPr id="9" name="Rectangle: Diagonal Corners Rounded 8">
            <a:extLst>
              <a:ext uri="{FF2B5EF4-FFF2-40B4-BE49-F238E27FC236}">
                <a16:creationId xmlns:a16="http://schemas.microsoft.com/office/drawing/2014/main" id="{BCDCF24B-FE43-8CA3-0C39-EFACB7FDD6B4}"/>
              </a:ext>
            </a:extLst>
          </p:cNvPr>
          <p:cNvSpPr/>
          <p:nvPr/>
        </p:nvSpPr>
        <p:spPr>
          <a:xfrm>
            <a:off x="8681763" y="2496174"/>
            <a:ext cx="262872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B618469-4388-E3CC-1C1D-D47830395CD6}"/>
              </a:ext>
            </a:extLst>
          </p:cNvPr>
          <p:cNvSpPr txBox="1"/>
          <p:nvPr/>
        </p:nvSpPr>
        <p:spPr>
          <a:xfrm>
            <a:off x="1933273" y="2734270"/>
            <a:ext cx="819930" cy="923330"/>
          </a:xfrm>
          <a:prstGeom prst="rect">
            <a:avLst/>
          </a:prstGeom>
          <a:noFill/>
        </p:spPr>
        <p:txBody>
          <a:bodyPr wrap="square" rtlCol="0">
            <a:spAutoFit/>
          </a:bodyPr>
          <a:lstStyle/>
          <a:p>
            <a:pPr algn="ctr"/>
            <a:r>
              <a:rPr lang="en-GB" sz="5400" b="1">
                <a:solidFill>
                  <a:schemeClr val="accent1"/>
                </a:solidFill>
                <a:latin typeface="+mj-lt"/>
              </a:rPr>
              <a:t>B</a:t>
            </a:r>
          </a:p>
        </p:txBody>
      </p:sp>
      <p:pic>
        <p:nvPicPr>
          <p:cNvPr id="12" name="Graphic 11">
            <a:extLst>
              <a:ext uri="{FF2B5EF4-FFF2-40B4-BE49-F238E27FC236}">
                <a16:creationId xmlns:a16="http://schemas.microsoft.com/office/drawing/2014/main" id="{CDFEB10B-566B-F666-35E8-297FA55F1A7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5951"/>
          <a:stretch/>
        </p:blipFill>
        <p:spPr>
          <a:xfrm>
            <a:off x="1345860" y="3829358"/>
            <a:ext cx="690015" cy="734607"/>
          </a:xfrm>
          <a:prstGeom prst="rect">
            <a:avLst/>
          </a:prstGeom>
        </p:spPr>
      </p:pic>
      <p:sp>
        <p:nvSpPr>
          <p:cNvPr id="13" name="TextBox 12">
            <a:extLst>
              <a:ext uri="{FF2B5EF4-FFF2-40B4-BE49-F238E27FC236}">
                <a16:creationId xmlns:a16="http://schemas.microsoft.com/office/drawing/2014/main" id="{73B1534D-745D-BC9A-2BA3-5D0C0C67AB99}"/>
              </a:ext>
            </a:extLst>
          </p:cNvPr>
          <p:cNvSpPr txBox="1"/>
          <p:nvPr/>
        </p:nvSpPr>
        <p:spPr>
          <a:xfrm>
            <a:off x="2095333" y="3996606"/>
            <a:ext cx="1426364" cy="400110"/>
          </a:xfrm>
          <a:prstGeom prst="rect">
            <a:avLst/>
          </a:prstGeom>
          <a:noFill/>
        </p:spPr>
        <p:txBody>
          <a:bodyPr wrap="square" rtlCol="0">
            <a:spAutoFit/>
          </a:bodyPr>
          <a:lstStyle/>
          <a:p>
            <a:r>
              <a:rPr lang="en-GB" sz="2000" b="1">
                <a:solidFill>
                  <a:schemeClr val="accent1"/>
                </a:solidFill>
                <a:latin typeface="+mj-lt"/>
              </a:rPr>
              <a:t>B</a:t>
            </a:r>
            <a:r>
              <a:rPr lang="en-GB" sz="2000" b="1">
                <a:solidFill>
                  <a:schemeClr val="bg1"/>
                </a:solidFill>
                <a:latin typeface="+mj-lt"/>
              </a:rPr>
              <a:t>ehavior</a:t>
            </a:r>
            <a:endParaRPr lang="en-GB" sz="2000">
              <a:solidFill>
                <a:schemeClr val="bg1"/>
              </a:solidFill>
              <a:latin typeface="+mj-lt"/>
            </a:endParaRPr>
          </a:p>
        </p:txBody>
      </p:sp>
      <p:sp>
        <p:nvSpPr>
          <p:cNvPr id="14" name="TextBox 13">
            <a:extLst>
              <a:ext uri="{FF2B5EF4-FFF2-40B4-BE49-F238E27FC236}">
                <a16:creationId xmlns:a16="http://schemas.microsoft.com/office/drawing/2014/main" id="{6B542022-F450-9D5F-9623-C06BE2701B49}"/>
              </a:ext>
            </a:extLst>
          </p:cNvPr>
          <p:cNvSpPr txBox="1"/>
          <p:nvPr/>
        </p:nvSpPr>
        <p:spPr>
          <a:xfrm>
            <a:off x="5759716" y="2734270"/>
            <a:ext cx="819930" cy="923330"/>
          </a:xfrm>
          <a:prstGeom prst="rect">
            <a:avLst/>
          </a:prstGeom>
          <a:noFill/>
        </p:spPr>
        <p:txBody>
          <a:bodyPr wrap="square" rtlCol="0">
            <a:spAutoFit/>
          </a:bodyPr>
          <a:lstStyle/>
          <a:p>
            <a:pPr algn="ctr"/>
            <a:r>
              <a:rPr lang="en-GB" sz="5400" b="1">
                <a:solidFill>
                  <a:schemeClr val="accent1"/>
                </a:solidFill>
                <a:latin typeface="+mj-lt"/>
              </a:rPr>
              <a:t>A</a:t>
            </a:r>
          </a:p>
        </p:txBody>
      </p:sp>
      <p:sp>
        <p:nvSpPr>
          <p:cNvPr id="15" name="TextBox 14">
            <a:extLst>
              <a:ext uri="{FF2B5EF4-FFF2-40B4-BE49-F238E27FC236}">
                <a16:creationId xmlns:a16="http://schemas.microsoft.com/office/drawing/2014/main" id="{06FD432E-C1FD-3758-CA34-7F66660D2037}"/>
              </a:ext>
            </a:extLst>
          </p:cNvPr>
          <p:cNvSpPr txBox="1"/>
          <p:nvPr/>
        </p:nvSpPr>
        <p:spPr>
          <a:xfrm>
            <a:off x="9586159" y="2734270"/>
            <a:ext cx="819930" cy="923330"/>
          </a:xfrm>
          <a:prstGeom prst="rect">
            <a:avLst/>
          </a:prstGeom>
          <a:noFill/>
        </p:spPr>
        <p:txBody>
          <a:bodyPr wrap="square" rtlCol="0">
            <a:spAutoFit/>
          </a:bodyPr>
          <a:lstStyle/>
          <a:p>
            <a:pPr algn="ctr"/>
            <a:r>
              <a:rPr lang="en-GB" sz="5400" b="1">
                <a:solidFill>
                  <a:schemeClr val="accent1"/>
                </a:solidFill>
                <a:latin typeface="+mj-lt"/>
              </a:rPr>
              <a:t>G</a:t>
            </a:r>
          </a:p>
        </p:txBody>
      </p:sp>
      <p:pic>
        <p:nvPicPr>
          <p:cNvPr id="17" name="Graphic 16">
            <a:extLst>
              <a:ext uri="{FF2B5EF4-FFF2-40B4-BE49-F238E27FC236}">
                <a16:creationId xmlns:a16="http://schemas.microsoft.com/office/drawing/2014/main" id="{D709140A-C06A-CB73-8C5B-287403F98A9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2450"/>
          <a:stretch/>
        </p:blipFill>
        <p:spPr>
          <a:xfrm>
            <a:off x="5308043" y="3894148"/>
            <a:ext cx="663972" cy="643639"/>
          </a:xfrm>
          <a:prstGeom prst="rect">
            <a:avLst/>
          </a:prstGeom>
        </p:spPr>
      </p:pic>
      <p:sp>
        <p:nvSpPr>
          <p:cNvPr id="18" name="TextBox 17">
            <a:extLst>
              <a:ext uri="{FF2B5EF4-FFF2-40B4-BE49-F238E27FC236}">
                <a16:creationId xmlns:a16="http://schemas.microsoft.com/office/drawing/2014/main" id="{3C9791BE-7F75-9C46-554D-A1FCAD679819}"/>
              </a:ext>
            </a:extLst>
          </p:cNvPr>
          <p:cNvSpPr txBox="1"/>
          <p:nvPr/>
        </p:nvSpPr>
        <p:spPr>
          <a:xfrm>
            <a:off x="6064421" y="4020378"/>
            <a:ext cx="1426364" cy="400110"/>
          </a:xfrm>
          <a:prstGeom prst="rect">
            <a:avLst/>
          </a:prstGeom>
          <a:noFill/>
        </p:spPr>
        <p:txBody>
          <a:bodyPr wrap="square" rtlCol="0">
            <a:spAutoFit/>
          </a:bodyPr>
          <a:lstStyle/>
          <a:p>
            <a:r>
              <a:rPr lang="en-GB" sz="2000" b="1">
                <a:solidFill>
                  <a:schemeClr val="accent1"/>
                </a:solidFill>
                <a:latin typeface="+mj-lt"/>
              </a:rPr>
              <a:t>A</a:t>
            </a:r>
            <a:r>
              <a:rPr lang="en-GB" sz="2000" b="1">
                <a:solidFill>
                  <a:schemeClr val="bg1"/>
                </a:solidFill>
                <a:latin typeface="+mj-lt"/>
              </a:rPr>
              <a:t>bility</a:t>
            </a:r>
            <a:endParaRPr lang="en-GB" sz="2000">
              <a:solidFill>
                <a:schemeClr val="bg1"/>
              </a:solidFill>
              <a:latin typeface="+mj-lt"/>
            </a:endParaRPr>
          </a:p>
        </p:txBody>
      </p:sp>
      <p:pic>
        <p:nvPicPr>
          <p:cNvPr id="20" name="Graphic 19">
            <a:extLst>
              <a:ext uri="{FF2B5EF4-FFF2-40B4-BE49-F238E27FC236}">
                <a16:creationId xmlns:a16="http://schemas.microsoft.com/office/drawing/2014/main" id="{89B14FB1-329A-F96E-AD40-9CD70EDD4D4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7055"/>
          <a:stretch/>
        </p:blipFill>
        <p:spPr>
          <a:xfrm>
            <a:off x="9165630" y="3858095"/>
            <a:ext cx="655567" cy="679692"/>
          </a:xfrm>
          <a:prstGeom prst="rect">
            <a:avLst/>
          </a:prstGeom>
        </p:spPr>
      </p:pic>
      <p:sp>
        <p:nvSpPr>
          <p:cNvPr id="21" name="TextBox 20">
            <a:extLst>
              <a:ext uri="{FF2B5EF4-FFF2-40B4-BE49-F238E27FC236}">
                <a16:creationId xmlns:a16="http://schemas.microsoft.com/office/drawing/2014/main" id="{38FDE3C0-8B67-84A9-78C2-E915CCDD9CA8}"/>
              </a:ext>
            </a:extLst>
          </p:cNvPr>
          <p:cNvSpPr txBox="1"/>
          <p:nvPr/>
        </p:nvSpPr>
        <p:spPr>
          <a:xfrm>
            <a:off x="9884122" y="4020378"/>
            <a:ext cx="1426364" cy="400110"/>
          </a:xfrm>
          <a:prstGeom prst="rect">
            <a:avLst/>
          </a:prstGeom>
          <a:noFill/>
        </p:spPr>
        <p:txBody>
          <a:bodyPr wrap="square" rtlCol="0">
            <a:spAutoFit/>
          </a:bodyPr>
          <a:lstStyle/>
          <a:p>
            <a:r>
              <a:rPr lang="en-GB" sz="2000" b="1">
                <a:solidFill>
                  <a:schemeClr val="accent1"/>
                </a:solidFill>
                <a:latin typeface="+mj-lt"/>
              </a:rPr>
              <a:t>G</a:t>
            </a:r>
            <a:r>
              <a:rPr lang="en-GB" sz="2000" b="1">
                <a:solidFill>
                  <a:schemeClr val="bg1"/>
                </a:solidFill>
                <a:latin typeface="+mj-lt"/>
              </a:rPr>
              <a:t>lobal</a:t>
            </a:r>
            <a:endParaRPr lang="en-GB" sz="2000">
              <a:solidFill>
                <a:schemeClr val="bg1"/>
              </a:solidFill>
              <a:latin typeface="+mj-lt"/>
            </a:endParaRPr>
          </a:p>
        </p:txBody>
      </p:sp>
    </p:spTree>
    <p:extLst>
      <p:ext uri="{BB962C8B-B14F-4D97-AF65-F5344CB8AC3E}">
        <p14:creationId xmlns:p14="http://schemas.microsoft.com/office/powerpoint/2010/main" val="2521717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CF796A6-12E0-2524-B381-F77A11980C93}"/>
              </a:ext>
            </a:extLst>
          </p:cNvPr>
          <p:cNvGrpSpPr/>
          <p:nvPr/>
        </p:nvGrpSpPr>
        <p:grpSpPr>
          <a:xfrm>
            <a:off x="5113430" y="-495359"/>
            <a:ext cx="8186860" cy="7850234"/>
            <a:chOff x="-820010" y="-495359"/>
            <a:chExt cx="8186860" cy="7850234"/>
          </a:xfrm>
        </p:grpSpPr>
        <p:sp>
          <p:nvSpPr>
            <p:cNvPr id="18" name="Freeform: Shape 17">
              <a:extLst>
                <a:ext uri="{FF2B5EF4-FFF2-40B4-BE49-F238E27FC236}">
                  <a16:creationId xmlns:a16="http://schemas.microsoft.com/office/drawing/2014/main" id="{023DBEFD-3CC0-3588-D685-EDC91B8ED0D9}"/>
                </a:ext>
              </a:extLst>
            </p:cNvPr>
            <p:cNvSpPr/>
            <p:nvPr/>
          </p:nvSpPr>
          <p:spPr>
            <a:xfrm>
              <a:off x="712561" y="721838"/>
              <a:ext cx="6654289" cy="6633037"/>
            </a:xfrm>
            <a:custGeom>
              <a:avLst/>
              <a:gdLst>
                <a:gd name="connsiteX0" fmla="*/ 2226226 w 6654289"/>
                <a:gd name="connsiteY0" fmla="*/ 4012926 h 6633037"/>
                <a:gd name="connsiteX1" fmla="*/ 3529113 w 6654289"/>
                <a:gd name="connsiteY1" fmla="*/ 4810879 h 6633037"/>
                <a:gd name="connsiteX2" fmla="*/ 5018680 w 6654289"/>
                <a:gd name="connsiteY2" fmla="*/ 4171898 h 6633037"/>
                <a:gd name="connsiteX3" fmla="*/ 5772062 w 6654289"/>
                <a:gd name="connsiteY3" fmla="*/ 3020206 h 6633037"/>
                <a:gd name="connsiteX4" fmla="*/ 6318261 w 6654289"/>
                <a:gd name="connsiteY4" fmla="*/ 3 h 6633037"/>
                <a:gd name="connsiteX5" fmla="*/ 5861157 w 6654289"/>
                <a:gd name="connsiteY5" fmla="*/ 5037921 h 6633037"/>
                <a:gd name="connsiteX6" fmla="*/ 2198969 w 6654289"/>
                <a:gd name="connsiteY6" fmla="*/ 6460060 h 6633037"/>
                <a:gd name="connsiteX7" fmla="*/ 71807 w 6654289"/>
                <a:gd name="connsiteY7" fmla="*/ 4048934 h 6633037"/>
                <a:gd name="connsiteX8" fmla="*/ 23692 w 6654289"/>
                <a:gd name="connsiteY8" fmla="*/ 3073553 h 6633037"/>
                <a:gd name="connsiteX9" fmla="*/ 752239 w 6654289"/>
                <a:gd name="connsiteY9" fmla="*/ 1993784 h 6633037"/>
                <a:gd name="connsiteX10" fmla="*/ 1129593 w 6654289"/>
                <a:gd name="connsiteY10" fmla="*/ 1979513 h 6633037"/>
                <a:gd name="connsiteX11" fmla="*/ 1451629 w 6654289"/>
                <a:gd name="connsiteY11" fmla="*/ 2243373 h 6633037"/>
                <a:gd name="connsiteX12" fmla="*/ 1568694 w 6654289"/>
                <a:gd name="connsiteY12" fmla="*/ 2596756 h 6633037"/>
                <a:gd name="connsiteX13" fmla="*/ 2226226 w 6654289"/>
                <a:gd name="connsiteY13" fmla="*/ 4012926 h 66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4289" h="6633037">
                  <a:moveTo>
                    <a:pt x="2226226" y="4012926"/>
                  </a:moveTo>
                  <a:cubicBezTo>
                    <a:pt x="2515605" y="4465630"/>
                    <a:pt x="3055074" y="4782980"/>
                    <a:pt x="3529113" y="4810879"/>
                  </a:cubicBezTo>
                  <a:cubicBezTo>
                    <a:pt x="4270888" y="4854617"/>
                    <a:pt x="4803174" y="4368663"/>
                    <a:pt x="5018680" y="4171898"/>
                  </a:cubicBezTo>
                  <a:cubicBezTo>
                    <a:pt x="5346757" y="3872362"/>
                    <a:pt x="5553487" y="3531205"/>
                    <a:pt x="5772062" y="3020206"/>
                  </a:cubicBezTo>
                  <a:cubicBezTo>
                    <a:pt x="6420271" y="1504476"/>
                    <a:pt x="6244317" y="-2290"/>
                    <a:pt x="6318261" y="3"/>
                  </a:cubicBezTo>
                  <a:cubicBezTo>
                    <a:pt x="6428905" y="3458"/>
                    <a:pt x="7236728" y="2962101"/>
                    <a:pt x="5861157" y="5037921"/>
                  </a:cubicBezTo>
                  <a:cubicBezTo>
                    <a:pt x="5055998" y="6252950"/>
                    <a:pt x="3688014" y="6986804"/>
                    <a:pt x="2198969" y="6460060"/>
                  </a:cubicBezTo>
                  <a:cubicBezTo>
                    <a:pt x="1093323" y="6068933"/>
                    <a:pt x="340205" y="5143973"/>
                    <a:pt x="71807" y="4048934"/>
                  </a:cubicBezTo>
                  <a:cubicBezTo>
                    <a:pt x="-5117" y="3735081"/>
                    <a:pt x="-18698" y="3392901"/>
                    <a:pt x="23692" y="3073553"/>
                  </a:cubicBezTo>
                  <a:cubicBezTo>
                    <a:pt x="80465" y="2645917"/>
                    <a:pt x="288760" y="2114155"/>
                    <a:pt x="752239" y="1993784"/>
                  </a:cubicBezTo>
                  <a:cubicBezTo>
                    <a:pt x="871608" y="1962793"/>
                    <a:pt x="1008604" y="1953351"/>
                    <a:pt x="1129593" y="1979513"/>
                  </a:cubicBezTo>
                  <a:cubicBezTo>
                    <a:pt x="1277887" y="2011598"/>
                    <a:pt x="1387174" y="2108280"/>
                    <a:pt x="1451629" y="2243373"/>
                  </a:cubicBezTo>
                  <a:cubicBezTo>
                    <a:pt x="1504762" y="2354753"/>
                    <a:pt x="1532518" y="2479477"/>
                    <a:pt x="1568694" y="2596756"/>
                  </a:cubicBezTo>
                  <a:cubicBezTo>
                    <a:pt x="1722124" y="3094222"/>
                    <a:pt x="1944671" y="3572494"/>
                    <a:pt x="2226226" y="4012926"/>
                  </a:cubicBezTo>
                  <a:close/>
                </a:path>
              </a:pathLst>
            </a:custGeom>
            <a:solidFill>
              <a:srgbClr val="1A244A">
                <a:alpha val="7843"/>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1649FAAD-C389-671D-7AB0-F1891C1B5058}"/>
                </a:ext>
              </a:extLst>
            </p:cNvPr>
            <p:cNvSpPr/>
            <p:nvPr/>
          </p:nvSpPr>
          <p:spPr>
            <a:xfrm>
              <a:off x="-820010" y="-495359"/>
              <a:ext cx="6678250" cy="6578491"/>
            </a:xfrm>
            <a:custGeom>
              <a:avLst/>
              <a:gdLst>
                <a:gd name="connsiteX0" fmla="*/ 4461900 w 6678250"/>
                <a:gd name="connsiteY0" fmla="*/ 2636503 h 6578491"/>
                <a:gd name="connsiteX1" fmla="*/ 3172927 w 6678250"/>
                <a:gd name="connsiteY1" fmla="*/ 1816272 h 6578491"/>
                <a:gd name="connsiteX2" fmla="*/ 1672583 w 6678250"/>
                <a:gd name="connsiteY2" fmla="*/ 2429559 h 6578491"/>
                <a:gd name="connsiteX3" fmla="*/ 899506 w 6678250"/>
                <a:gd name="connsiteY3" fmla="*/ 3568122 h 6578491"/>
                <a:gd name="connsiteX4" fmla="*/ 301476 w 6678250"/>
                <a:gd name="connsiteY4" fmla="*/ 6578486 h 6578491"/>
                <a:gd name="connsiteX5" fmla="*/ 845111 w 6678250"/>
                <a:gd name="connsiteY5" fmla="*/ 1549175 h 6578491"/>
                <a:gd name="connsiteX6" fmla="*/ 4531207 w 6678250"/>
                <a:gd name="connsiteY6" fmla="*/ 190199 h 6578491"/>
                <a:gd name="connsiteX7" fmla="*/ 6616612 w 6678250"/>
                <a:gd name="connsiteY7" fmla="*/ 2637526 h 6578491"/>
                <a:gd name="connsiteX8" fmla="*/ 6647959 w 6678250"/>
                <a:gd name="connsiteY8" fmla="*/ 3613574 h 6578491"/>
                <a:gd name="connsiteX9" fmla="*/ 5900951 w 6678250"/>
                <a:gd name="connsiteY9" fmla="*/ 4680666 h 6578491"/>
                <a:gd name="connsiteX10" fmla="*/ 5523404 w 6678250"/>
                <a:gd name="connsiteY10" fmla="*/ 4688444 h 6578491"/>
                <a:gd name="connsiteX11" fmla="*/ 5205959 w 6678250"/>
                <a:gd name="connsiteY11" fmla="*/ 4419090 h 6578491"/>
                <a:gd name="connsiteX12" fmla="*/ 5094983 w 6678250"/>
                <a:gd name="connsiteY12" fmla="*/ 4063757 h 6578491"/>
                <a:gd name="connsiteX13" fmla="*/ 4461900 w 6678250"/>
                <a:gd name="connsiteY13" fmla="*/ 2636503 h 65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78250" h="6578491">
                  <a:moveTo>
                    <a:pt x="4461900" y="2636503"/>
                  </a:moveTo>
                  <a:cubicBezTo>
                    <a:pt x="4180322" y="2178897"/>
                    <a:pt x="3646395" y="1852302"/>
                    <a:pt x="3172927" y="1816272"/>
                  </a:cubicBezTo>
                  <a:cubicBezTo>
                    <a:pt x="2432008" y="1759797"/>
                    <a:pt x="1891431" y="2236521"/>
                    <a:pt x="1672583" y="2429559"/>
                  </a:cubicBezTo>
                  <a:cubicBezTo>
                    <a:pt x="1339402" y="2723410"/>
                    <a:pt x="1126833" y="3060976"/>
                    <a:pt x="899506" y="3568122"/>
                  </a:cubicBezTo>
                  <a:cubicBezTo>
                    <a:pt x="225343" y="5072508"/>
                    <a:pt x="375380" y="6582054"/>
                    <a:pt x="301476" y="6578486"/>
                  </a:cubicBezTo>
                  <a:cubicBezTo>
                    <a:pt x="190911" y="6573135"/>
                    <a:pt x="-565933" y="3601063"/>
                    <a:pt x="845111" y="1549175"/>
                  </a:cubicBezTo>
                  <a:cubicBezTo>
                    <a:pt x="1671025" y="348169"/>
                    <a:pt x="3051438" y="-362066"/>
                    <a:pt x="4531207" y="190199"/>
                  </a:cubicBezTo>
                  <a:cubicBezTo>
                    <a:pt x="5629956" y="600258"/>
                    <a:pt x="6367070" y="1538040"/>
                    <a:pt x="6616612" y="2637526"/>
                  </a:cubicBezTo>
                  <a:cubicBezTo>
                    <a:pt x="6688130" y="2952640"/>
                    <a:pt x="6695812" y="3295034"/>
                    <a:pt x="6647959" y="3613574"/>
                  </a:cubicBezTo>
                  <a:cubicBezTo>
                    <a:pt x="6583837" y="4040187"/>
                    <a:pt x="6366427" y="4568287"/>
                    <a:pt x="5900951" y="4680666"/>
                  </a:cubicBezTo>
                  <a:cubicBezTo>
                    <a:pt x="5781056" y="4709612"/>
                    <a:pt x="5643941" y="4716699"/>
                    <a:pt x="5523404" y="4688444"/>
                  </a:cubicBezTo>
                  <a:cubicBezTo>
                    <a:pt x="5375681" y="4653814"/>
                    <a:pt x="5268083" y="4555277"/>
                    <a:pt x="5205959" y="4419090"/>
                  </a:cubicBezTo>
                  <a:cubicBezTo>
                    <a:pt x="5154728" y="4306829"/>
                    <a:pt x="5129137" y="4181630"/>
                    <a:pt x="5094983" y="4063757"/>
                  </a:cubicBezTo>
                  <a:cubicBezTo>
                    <a:pt x="4950115" y="3563722"/>
                    <a:pt x="4735821" y="3081716"/>
                    <a:pt x="4461900" y="2636503"/>
                  </a:cubicBezTo>
                  <a:close/>
                </a:path>
              </a:pathLst>
            </a:custGeom>
            <a:solidFill>
              <a:srgbClr val="55D2B1">
                <a:alpha val="25098"/>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4" name="Title 3">
            <a:extLst>
              <a:ext uri="{FF2B5EF4-FFF2-40B4-BE49-F238E27FC236}">
                <a16:creationId xmlns:a16="http://schemas.microsoft.com/office/drawing/2014/main" id="{6BDE7196-C645-D20E-BDE4-DD2B52D092C6}"/>
              </a:ext>
            </a:extLst>
          </p:cNvPr>
          <p:cNvSpPr>
            <a:spLocks noGrp="1"/>
          </p:cNvSpPr>
          <p:nvPr>
            <p:ph type="title"/>
          </p:nvPr>
        </p:nvSpPr>
        <p:spPr/>
        <p:txBody>
          <a:bodyPr/>
          <a:lstStyle/>
          <a:p>
            <a:r>
              <a:rPr lang="en-GB"/>
              <a:t>B-A-G Framework:</a:t>
            </a:r>
          </a:p>
        </p:txBody>
      </p:sp>
      <p:pic>
        <p:nvPicPr>
          <p:cNvPr id="12" name="Content Placeholder 11">
            <a:extLst>
              <a:ext uri="{FF2B5EF4-FFF2-40B4-BE49-F238E27FC236}">
                <a16:creationId xmlns:a16="http://schemas.microsoft.com/office/drawing/2014/main" id="{A7E2CEC0-4902-1CA6-6F3A-098F40DB90B8}"/>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t="471" b="471"/>
          <a:stretch/>
        </p:blipFill>
        <p:spPr>
          <a:xfrm>
            <a:off x="701027" y="1777110"/>
            <a:ext cx="9752984" cy="3683358"/>
          </a:xfrm>
        </p:spPr>
      </p:pic>
      <p:pic>
        <p:nvPicPr>
          <p:cNvPr id="3" name="Graphic 2">
            <a:extLst>
              <a:ext uri="{FF2B5EF4-FFF2-40B4-BE49-F238E27FC236}">
                <a16:creationId xmlns:a16="http://schemas.microsoft.com/office/drawing/2014/main" id="{1A3F95CE-4405-9B6C-B5C7-22417A1ED03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2788"/>
          <a:stretch/>
        </p:blipFill>
        <p:spPr>
          <a:xfrm>
            <a:off x="10446889" y="1691385"/>
            <a:ext cx="707277" cy="4004565"/>
          </a:xfrm>
          <a:prstGeom prst="rect">
            <a:avLst/>
          </a:prstGeom>
        </p:spPr>
      </p:pic>
      <p:sp>
        <p:nvSpPr>
          <p:cNvPr id="5" name="Content Placeholder 3">
            <a:extLst>
              <a:ext uri="{FF2B5EF4-FFF2-40B4-BE49-F238E27FC236}">
                <a16:creationId xmlns:a16="http://schemas.microsoft.com/office/drawing/2014/main" id="{49355AFB-036C-03B8-0DA7-D8E865D26ADE}"/>
              </a:ext>
            </a:extLst>
          </p:cNvPr>
          <p:cNvSpPr txBox="1">
            <a:spLocks/>
          </p:cNvSpPr>
          <p:nvPr/>
        </p:nvSpPr>
        <p:spPr>
          <a:xfrm>
            <a:off x="339725" y="1154544"/>
            <a:ext cx="10515600"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accent2"/>
                </a:solidFill>
              </a:rPr>
              <a:t>Behaviour Aspects</a:t>
            </a:r>
          </a:p>
        </p:txBody>
      </p:sp>
    </p:spTree>
    <p:extLst>
      <p:ext uri="{BB962C8B-B14F-4D97-AF65-F5344CB8AC3E}">
        <p14:creationId xmlns:p14="http://schemas.microsoft.com/office/powerpoint/2010/main" val="1766927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Diagonal Corners Rounded 21">
            <a:extLst>
              <a:ext uri="{FF2B5EF4-FFF2-40B4-BE49-F238E27FC236}">
                <a16:creationId xmlns:a16="http://schemas.microsoft.com/office/drawing/2014/main" id="{50553B7D-27FB-68F5-C927-5F9E4A7A61BE}"/>
              </a:ext>
            </a:extLst>
          </p:cNvPr>
          <p:cNvSpPr/>
          <p:nvPr/>
        </p:nvSpPr>
        <p:spPr>
          <a:xfrm>
            <a:off x="8858250" y="5105478"/>
            <a:ext cx="2714625" cy="720291"/>
          </a:xfrm>
          <a:prstGeom prst="round2DiagRect">
            <a:avLst>
              <a:gd name="adj1" fmla="val 0"/>
              <a:gd name="adj2" fmla="val 126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Diagonal Corners Rounded 20">
            <a:extLst>
              <a:ext uri="{FF2B5EF4-FFF2-40B4-BE49-F238E27FC236}">
                <a16:creationId xmlns:a16="http://schemas.microsoft.com/office/drawing/2014/main" id="{92F2422B-48ED-E74F-3C80-699ECC04FC83}"/>
              </a:ext>
            </a:extLst>
          </p:cNvPr>
          <p:cNvSpPr/>
          <p:nvPr/>
        </p:nvSpPr>
        <p:spPr>
          <a:xfrm>
            <a:off x="8858250" y="4036556"/>
            <a:ext cx="2714625" cy="720291"/>
          </a:xfrm>
          <a:prstGeom prst="round2DiagRect">
            <a:avLst>
              <a:gd name="adj1" fmla="val 0"/>
              <a:gd name="adj2" fmla="val 126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Diagonal Corners Rounded 19">
            <a:extLst>
              <a:ext uri="{FF2B5EF4-FFF2-40B4-BE49-F238E27FC236}">
                <a16:creationId xmlns:a16="http://schemas.microsoft.com/office/drawing/2014/main" id="{F33400C2-C91A-8D06-878A-0A194CE2DFF6}"/>
              </a:ext>
            </a:extLst>
          </p:cNvPr>
          <p:cNvSpPr/>
          <p:nvPr/>
        </p:nvSpPr>
        <p:spPr>
          <a:xfrm>
            <a:off x="8858250" y="2969301"/>
            <a:ext cx="2714625" cy="720291"/>
          </a:xfrm>
          <a:prstGeom prst="round2DiagRect">
            <a:avLst>
              <a:gd name="adj1" fmla="val 0"/>
              <a:gd name="adj2" fmla="val 126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Diagonal Corners Rounded 18">
            <a:extLst>
              <a:ext uri="{FF2B5EF4-FFF2-40B4-BE49-F238E27FC236}">
                <a16:creationId xmlns:a16="http://schemas.microsoft.com/office/drawing/2014/main" id="{C74CEA51-E3AE-635B-C74C-DB4E281DE41B}"/>
              </a:ext>
            </a:extLst>
          </p:cNvPr>
          <p:cNvSpPr/>
          <p:nvPr/>
        </p:nvSpPr>
        <p:spPr>
          <a:xfrm>
            <a:off x="8858250" y="1929872"/>
            <a:ext cx="2714625" cy="720291"/>
          </a:xfrm>
          <a:prstGeom prst="round2DiagRect">
            <a:avLst>
              <a:gd name="adj1" fmla="val 0"/>
              <a:gd name="adj2" fmla="val 126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00DE50D-26A4-B27B-BD30-42AA6CFBFE63}"/>
              </a:ext>
            </a:extLst>
          </p:cNvPr>
          <p:cNvSpPr>
            <a:spLocks noGrp="1"/>
          </p:cNvSpPr>
          <p:nvPr>
            <p:ph type="title"/>
          </p:nvPr>
        </p:nvSpPr>
        <p:spPr/>
        <p:txBody>
          <a:bodyPr/>
          <a:lstStyle/>
          <a:p>
            <a:r>
              <a:rPr lang="en-GB"/>
              <a:t>B-A-G Framework:</a:t>
            </a:r>
          </a:p>
        </p:txBody>
      </p:sp>
      <p:sp>
        <p:nvSpPr>
          <p:cNvPr id="4" name="Content Placeholder 3">
            <a:extLst>
              <a:ext uri="{FF2B5EF4-FFF2-40B4-BE49-F238E27FC236}">
                <a16:creationId xmlns:a16="http://schemas.microsoft.com/office/drawing/2014/main" id="{59EC40F8-CD83-5203-B64C-51647639CB9F}"/>
              </a:ext>
            </a:extLst>
          </p:cNvPr>
          <p:cNvSpPr>
            <a:spLocks noGrp="1"/>
          </p:cNvSpPr>
          <p:nvPr>
            <p:ph sz="quarter" idx="13"/>
          </p:nvPr>
        </p:nvSpPr>
        <p:spPr/>
        <p:txBody>
          <a:bodyPr/>
          <a:lstStyle/>
          <a:p>
            <a:r>
              <a:rPr lang="en-GB"/>
              <a:t>Ability Aspects</a:t>
            </a:r>
          </a:p>
        </p:txBody>
      </p:sp>
      <p:pic>
        <p:nvPicPr>
          <p:cNvPr id="5" name="Picture 4">
            <a:extLst>
              <a:ext uri="{FF2B5EF4-FFF2-40B4-BE49-F238E27FC236}">
                <a16:creationId xmlns:a16="http://schemas.microsoft.com/office/drawing/2014/main" id="{FD9F55B8-C37E-7483-FBA0-E795C87F1BF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2312" y="2128729"/>
            <a:ext cx="8111995" cy="3817925"/>
          </a:xfrm>
          <a:prstGeom prst="rect">
            <a:avLst/>
          </a:prstGeom>
        </p:spPr>
      </p:pic>
      <p:sp>
        <p:nvSpPr>
          <p:cNvPr id="7" name="TextBox 6">
            <a:extLst>
              <a:ext uri="{FF2B5EF4-FFF2-40B4-BE49-F238E27FC236}">
                <a16:creationId xmlns:a16="http://schemas.microsoft.com/office/drawing/2014/main" id="{93956D4F-8528-7510-5BA7-98D4475BA833}"/>
              </a:ext>
            </a:extLst>
          </p:cNvPr>
          <p:cNvSpPr txBox="1"/>
          <p:nvPr/>
        </p:nvSpPr>
        <p:spPr>
          <a:xfrm>
            <a:off x="9051194" y="2104518"/>
            <a:ext cx="2328735" cy="369332"/>
          </a:xfrm>
          <a:prstGeom prst="rect">
            <a:avLst/>
          </a:prstGeom>
          <a:noFill/>
        </p:spPr>
        <p:txBody>
          <a:bodyPr wrap="square" rtlCol="0">
            <a:spAutoFit/>
          </a:bodyPr>
          <a:lstStyle/>
          <a:p>
            <a:pPr algn="ctr"/>
            <a:r>
              <a:rPr lang="en-GB" b="1">
                <a:solidFill>
                  <a:schemeClr val="tx2"/>
                </a:solidFill>
                <a:latin typeface="+mj-lt"/>
              </a:rPr>
              <a:t>1 - Cluster</a:t>
            </a:r>
          </a:p>
        </p:txBody>
      </p:sp>
      <p:sp>
        <p:nvSpPr>
          <p:cNvPr id="11" name="TextBox 10">
            <a:extLst>
              <a:ext uri="{FF2B5EF4-FFF2-40B4-BE49-F238E27FC236}">
                <a16:creationId xmlns:a16="http://schemas.microsoft.com/office/drawing/2014/main" id="{70BD8E24-6E8B-CA1A-7FA4-4E73725CC860}"/>
              </a:ext>
            </a:extLst>
          </p:cNvPr>
          <p:cNvSpPr txBox="1"/>
          <p:nvPr/>
        </p:nvSpPr>
        <p:spPr>
          <a:xfrm>
            <a:off x="9051194" y="3143114"/>
            <a:ext cx="2328735" cy="369332"/>
          </a:xfrm>
          <a:prstGeom prst="rect">
            <a:avLst/>
          </a:prstGeom>
          <a:noFill/>
        </p:spPr>
        <p:txBody>
          <a:bodyPr wrap="square" rtlCol="0">
            <a:spAutoFit/>
          </a:bodyPr>
          <a:lstStyle/>
          <a:p>
            <a:pPr algn="ctr"/>
            <a:r>
              <a:rPr lang="en-GB" b="1">
                <a:solidFill>
                  <a:schemeClr val="tx2"/>
                </a:solidFill>
                <a:latin typeface="+mj-lt"/>
              </a:rPr>
              <a:t>2 - Sections</a:t>
            </a:r>
          </a:p>
        </p:txBody>
      </p:sp>
      <p:sp>
        <p:nvSpPr>
          <p:cNvPr id="13" name="TextBox 12">
            <a:extLst>
              <a:ext uri="{FF2B5EF4-FFF2-40B4-BE49-F238E27FC236}">
                <a16:creationId xmlns:a16="http://schemas.microsoft.com/office/drawing/2014/main" id="{7BB4631F-652A-376E-B085-9BBF03F0161E}"/>
              </a:ext>
            </a:extLst>
          </p:cNvPr>
          <p:cNvSpPr txBox="1"/>
          <p:nvPr/>
        </p:nvSpPr>
        <p:spPr>
          <a:xfrm>
            <a:off x="9051194" y="4212036"/>
            <a:ext cx="2328735" cy="369332"/>
          </a:xfrm>
          <a:prstGeom prst="rect">
            <a:avLst/>
          </a:prstGeom>
          <a:noFill/>
        </p:spPr>
        <p:txBody>
          <a:bodyPr wrap="square" rtlCol="0">
            <a:spAutoFit/>
          </a:bodyPr>
          <a:lstStyle/>
          <a:p>
            <a:pPr algn="ctr"/>
            <a:r>
              <a:rPr lang="en-GB" b="1">
                <a:solidFill>
                  <a:schemeClr val="tx2"/>
                </a:solidFill>
                <a:latin typeface="+mj-lt"/>
              </a:rPr>
              <a:t>6 - Dimensions</a:t>
            </a:r>
          </a:p>
        </p:txBody>
      </p:sp>
      <p:sp>
        <p:nvSpPr>
          <p:cNvPr id="15" name="TextBox 14">
            <a:extLst>
              <a:ext uri="{FF2B5EF4-FFF2-40B4-BE49-F238E27FC236}">
                <a16:creationId xmlns:a16="http://schemas.microsoft.com/office/drawing/2014/main" id="{52D8CBEB-ABC3-30D2-DDFF-0A5DCDCD1554}"/>
              </a:ext>
            </a:extLst>
          </p:cNvPr>
          <p:cNvSpPr txBox="1"/>
          <p:nvPr/>
        </p:nvSpPr>
        <p:spPr>
          <a:xfrm>
            <a:off x="9051194" y="5280958"/>
            <a:ext cx="2328735" cy="369332"/>
          </a:xfrm>
          <a:prstGeom prst="rect">
            <a:avLst/>
          </a:prstGeom>
          <a:noFill/>
        </p:spPr>
        <p:txBody>
          <a:bodyPr wrap="square" rtlCol="0">
            <a:spAutoFit/>
          </a:bodyPr>
          <a:lstStyle/>
          <a:p>
            <a:pPr algn="ctr"/>
            <a:r>
              <a:rPr lang="en-GB" b="1">
                <a:solidFill>
                  <a:schemeClr val="tx2"/>
                </a:solidFill>
                <a:latin typeface="+mj-lt"/>
              </a:rPr>
              <a:t>30 - Facets</a:t>
            </a:r>
          </a:p>
        </p:txBody>
      </p:sp>
      <p:sp>
        <p:nvSpPr>
          <p:cNvPr id="16" name="Freeform: Shape 15">
            <a:extLst>
              <a:ext uri="{FF2B5EF4-FFF2-40B4-BE49-F238E27FC236}">
                <a16:creationId xmlns:a16="http://schemas.microsoft.com/office/drawing/2014/main" id="{26BA6D87-8101-D709-23F3-F631F5B55332}"/>
              </a:ext>
            </a:extLst>
          </p:cNvPr>
          <p:cNvSpPr/>
          <p:nvPr/>
        </p:nvSpPr>
        <p:spPr>
          <a:xfrm rot="10800000">
            <a:off x="10055647" y="2755236"/>
            <a:ext cx="319827" cy="1673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E5B96DF-033E-CF06-8F97-9B8B31640430}"/>
              </a:ext>
            </a:extLst>
          </p:cNvPr>
          <p:cNvSpPr/>
          <p:nvPr/>
        </p:nvSpPr>
        <p:spPr>
          <a:xfrm rot="10800000">
            <a:off x="10055647" y="3778575"/>
            <a:ext cx="319827" cy="1673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C6F199-BC3A-6B67-05A5-DF603C2C360E}"/>
              </a:ext>
            </a:extLst>
          </p:cNvPr>
          <p:cNvSpPr/>
          <p:nvPr/>
        </p:nvSpPr>
        <p:spPr>
          <a:xfrm rot="10800000">
            <a:off x="10055647" y="4847497"/>
            <a:ext cx="319827" cy="1673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Tree>
    <p:extLst>
      <p:ext uri="{BB962C8B-B14F-4D97-AF65-F5344CB8AC3E}">
        <p14:creationId xmlns:p14="http://schemas.microsoft.com/office/powerpoint/2010/main" val="1489617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Diagonal Corners Rounded 17">
            <a:extLst>
              <a:ext uri="{FF2B5EF4-FFF2-40B4-BE49-F238E27FC236}">
                <a16:creationId xmlns:a16="http://schemas.microsoft.com/office/drawing/2014/main" id="{3EE11DEB-130B-E4F0-8543-EEA07FE98C28}"/>
              </a:ext>
            </a:extLst>
          </p:cNvPr>
          <p:cNvSpPr/>
          <p:nvPr/>
        </p:nvSpPr>
        <p:spPr>
          <a:xfrm>
            <a:off x="8858250" y="4227056"/>
            <a:ext cx="2714625" cy="720291"/>
          </a:xfrm>
          <a:prstGeom prst="round2DiagRect">
            <a:avLst>
              <a:gd name="adj1" fmla="val 0"/>
              <a:gd name="adj2" fmla="val 126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Diagonal Corners Rounded 16">
            <a:extLst>
              <a:ext uri="{FF2B5EF4-FFF2-40B4-BE49-F238E27FC236}">
                <a16:creationId xmlns:a16="http://schemas.microsoft.com/office/drawing/2014/main" id="{E153B3F7-233E-0C69-75F8-C44905EFA4AE}"/>
              </a:ext>
            </a:extLst>
          </p:cNvPr>
          <p:cNvSpPr/>
          <p:nvPr/>
        </p:nvSpPr>
        <p:spPr>
          <a:xfrm>
            <a:off x="8858250" y="3037589"/>
            <a:ext cx="2714625" cy="720291"/>
          </a:xfrm>
          <a:prstGeom prst="round2DiagRect">
            <a:avLst>
              <a:gd name="adj1" fmla="val 0"/>
              <a:gd name="adj2" fmla="val 126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00DE50D-26A4-B27B-BD30-42AA6CFBFE63}"/>
              </a:ext>
            </a:extLst>
          </p:cNvPr>
          <p:cNvSpPr>
            <a:spLocks noGrp="1"/>
          </p:cNvSpPr>
          <p:nvPr>
            <p:ph type="title"/>
          </p:nvPr>
        </p:nvSpPr>
        <p:spPr/>
        <p:txBody>
          <a:bodyPr/>
          <a:lstStyle/>
          <a:p>
            <a:r>
              <a:rPr lang="en-GB"/>
              <a:t>B-A-G Framework:</a:t>
            </a:r>
          </a:p>
        </p:txBody>
      </p:sp>
      <p:sp>
        <p:nvSpPr>
          <p:cNvPr id="4" name="Content Placeholder 3">
            <a:extLst>
              <a:ext uri="{FF2B5EF4-FFF2-40B4-BE49-F238E27FC236}">
                <a16:creationId xmlns:a16="http://schemas.microsoft.com/office/drawing/2014/main" id="{59EC40F8-CD83-5203-B64C-51647639CB9F}"/>
              </a:ext>
            </a:extLst>
          </p:cNvPr>
          <p:cNvSpPr>
            <a:spLocks noGrp="1"/>
          </p:cNvSpPr>
          <p:nvPr>
            <p:ph sz="quarter" idx="13"/>
          </p:nvPr>
        </p:nvSpPr>
        <p:spPr/>
        <p:txBody>
          <a:bodyPr/>
          <a:lstStyle/>
          <a:p>
            <a:r>
              <a:rPr lang="en-GB"/>
              <a:t>Global Aspects</a:t>
            </a:r>
          </a:p>
        </p:txBody>
      </p:sp>
      <p:sp>
        <p:nvSpPr>
          <p:cNvPr id="6" name="Rectangle: Diagonal Corners Rounded 5">
            <a:extLst>
              <a:ext uri="{FF2B5EF4-FFF2-40B4-BE49-F238E27FC236}">
                <a16:creationId xmlns:a16="http://schemas.microsoft.com/office/drawing/2014/main" id="{6B5E17AA-A9CC-AD6D-6D71-D5D5FE860D6F}"/>
              </a:ext>
            </a:extLst>
          </p:cNvPr>
          <p:cNvSpPr/>
          <p:nvPr/>
        </p:nvSpPr>
        <p:spPr>
          <a:xfrm>
            <a:off x="8858250" y="1929039"/>
            <a:ext cx="2714625" cy="720291"/>
          </a:xfrm>
          <a:prstGeom prst="round2DiagRect">
            <a:avLst>
              <a:gd name="adj1" fmla="val 0"/>
              <a:gd name="adj2" fmla="val 126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3956D4F-8528-7510-5BA7-98D4475BA833}"/>
              </a:ext>
            </a:extLst>
          </p:cNvPr>
          <p:cNvSpPr txBox="1"/>
          <p:nvPr/>
        </p:nvSpPr>
        <p:spPr>
          <a:xfrm>
            <a:off x="9051194" y="2104518"/>
            <a:ext cx="2328735" cy="369332"/>
          </a:xfrm>
          <a:prstGeom prst="rect">
            <a:avLst/>
          </a:prstGeom>
          <a:noFill/>
        </p:spPr>
        <p:txBody>
          <a:bodyPr wrap="square" rtlCol="0">
            <a:spAutoFit/>
          </a:bodyPr>
          <a:lstStyle/>
          <a:p>
            <a:pPr algn="ctr"/>
            <a:r>
              <a:rPr lang="en-GB" b="1">
                <a:solidFill>
                  <a:schemeClr val="tx2"/>
                </a:solidFill>
                <a:latin typeface="+mj-lt"/>
              </a:rPr>
              <a:t>1 - Cluster</a:t>
            </a:r>
          </a:p>
        </p:txBody>
      </p:sp>
      <p:sp>
        <p:nvSpPr>
          <p:cNvPr id="11" name="TextBox 10">
            <a:extLst>
              <a:ext uri="{FF2B5EF4-FFF2-40B4-BE49-F238E27FC236}">
                <a16:creationId xmlns:a16="http://schemas.microsoft.com/office/drawing/2014/main" id="{70BD8E24-6E8B-CA1A-7FA4-4E73725CC860}"/>
              </a:ext>
            </a:extLst>
          </p:cNvPr>
          <p:cNvSpPr txBox="1"/>
          <p:nvPr/>
        </p:nvSpPr>
        <p:spPr>
          <a:xfrm>
            <a:off x="9051194" y="3216344"/>
            <a:ext cx="2328735" cy="369332"/>
          </a:xfrm>
          <a:prstGeom prst="rect">
            <a:avLst/>
          </a:prstGeom>
          <a:noFill/>
        </p:spPr>
        <p:txBody>
          <a:bodyPr wrap="square" rtlCol="0">
            <a:spAutoFit/>
          </a:bodyPr>
          <a:lstStyle/>
          <a:p>
            <a:pPr algn="ctr"/>
            <a:r>
              <a:rPr lang="en-GB" b="1">
                <a:solidFill>
                  <a:schemeClr val="tx2"/>
                </a:solidFill>
                <a:latin typeface="+mj-lt"/>
              </a:rPr>
              <a:t>3 - Sections</a:t>
            </a:r>
          </a:p>
        </p:txBody>
      </p:sp>
      <p:sp>
        <p:nvSpPr>
          <p:cNvPr id="13" name="TextBox 12">
            <a:extLst>
              <a:ext uri="{FF2B5EF4-FFF2-40B4-BE49-F238E27FC236}">
                <a16:creationId xmlns:a16="http://schemas.microsoft.com/office/drawing/2014/main" id="{7BB4631F-652A-376E-B085-9BBF03F0161E}"/>
              </a:ext>
            </a:extLst>
          </p:cNvPr>
          <p:cNvSpPr txBox="1"/>
          <p:nvPr/>
        </p:nvSpPr>
        <p:spPr>
          <a:xfrm>
            <a:off x="9051192" y="4402536"/>
            <a:ext cx="2328735" cy="369332"/>
          </a:xfrm>
          <a:prstGeom prst="rect">
            <a:avLst/>
          </a:prstGeom>
          <a:noFill/>
        </p:spPr>
        <p:txBody>
          <a:bodyPr wrap="square" rtlCol="0">
            <a:spAutoFit/>
          </a:bodyPr>
          <a:lstStyle/>
          <a:p>
            <a:pPr algn="ctr"/>
            <a:r>
              <a:rPr lang="en-GB" b="1">
                <a:solidFill>
                  <a:schemeClr val="tx2"/>
                </a:solidFill>
                <a:latin typeface="+mj-lt"/>
              </a:rPr>
              <a:t>9 - Dimensions</a:t>
            </a:r>
          </a:p>
        </p:txBody>
      </p:sp>
      <p:pic>
        <p:nvPicPr>
          <p:cNvPr id="3" name="Picture 2">
            <a:extLst>
              <a:ext uri="{FF2B5EF4-FFF2-40B4-BE49-F238E27FC236}">
                <a16:creationId xmlns:a16="http://schemas.microsoft.com/office/drawing/2014/main" id="{D1E5BCE4-0EA0-8EB6-DC97-5C3826A327E0}"/>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339437" y="2185970"/>
            <a:ext cx="8125445" cy="3024206"/>
          </a:xfrm>
          <a:prstGeom prst="rect">
            <a:avLst/>
          </a:prstGeom>
        </p:spPr>
      </p:pic>
      <p:sp>
        <p:nvSpPr>
          <p:cNvPr id="8" name="Freeform: Shape 7">
            <a:extLst>
              <a:ext uri="{FF2B5EF4-FFF2-40B4-BE49-F238E27FC236}">
                <a16:creationId xmlns:a16="http://schemas.microsoft.com/office/drawing/2014/main" id="{4D261C64-B124-55F9-34BB-18D8E6EAEF4A}"/>
              </a:ext>
            </a:extLst>
          </p:cNvPr>
          <p:cNvSpPr/>
          <p:nvPr/>
        </p:nvSpPr>
        <p:spPr>
          <a:xfrm rot="10800000">
            <a:off x="10055647" y="2773688"/>
            <a:ext cx="319827" cy="1673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423E63D-08B9-FD8E-BEFB-DAF0C597E5C2}"/>
              </a:ext>
            </a:extLst>
          </p:cNvPr>
          <p:cNvSpPr/>
          <p:nvPr/>
        </p:nvSpPr>
        <p:spPr>
          <a:xfrm rot="10800000">
            <a:off x="10055647" y="3913396"/>
            <a:ext cx="319827" cy="1673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Tree>
    <p:extLst>
      <p:ext uri="{BB962C8B-B14F-4D97-AF65-F5344CB8AC3E}">
        <p14:creationId xmlns:p14="http://schemas.microsoft.com/office/powerpoint/2010/main" val="3328102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801111" y="2292777"/>
            <a:ext cx="5447289" cy="1229034"/>
          </a:xfrm>
        </p:spPr>
        <p:txBody>
          <a:bodyPr/>
          <a:lstStyle/>
          <a:p>
            <a:r>
              <a:rPr lang="en-GB"/>
              <a:t>Introducing Wave Performance 360</a:t>
            </a:r>
          </a:p>
        </p:txBody>
      </p:sp>
      <p:grpSp>
        <p:nvGrpSpPr>
          <p:cNvPr id="9" name="Group 8">
            <a:extLst>
              <a:ext uri="{FF2B5EF4-FFF2-40B4-BE49-F238E27FC236}">
                <a16:creationId xmlns:a16="http://schemas.microsoft.com/office/drawing/2014/main" id="{B75FD043-9DA4-148B-897E-2024876D23BD}"/>
              </a:ext>
            </a:extLst>
          </p:cNvPr>
          <p:cNvGrpSpPr/>
          <p:nvPr/>
        </p:nvGrpSpPr>
        <p:grpSpPr>
          <a:xfrm>
            <a:off x="871537" y="881371"/>
            <a:ext cx="1180619" cy="1133475"/>
            <a:chOff x="271462" y="0"/>
            <a:chExt cx="3170110" cy="3043523"/>
          </a:xfrm>
        </p:grpSpPr>
        <p:sp>
          <p:nvSpPr>
            <p:cNvPr id="7" name="Freeform: Shape 6">
              <a:extLst>
                <a:ext uri="{FF2B5EF4-FFF2-40B4-BE49-F238E27FC236}">
                  <a16:creationId xmlns:a16="http://schemas.microsoft.com/office/drawing/2014/main" id="{11A3177E-F1FC-06CF-CBBE-2EF36F7A4339}"/>
                </a:ext>
              </a:extLst>
            </p:cNvPr>
            <p:cNvSpPr/>
            <p:nvPr/>
          </p:nvSpPr>
          <p:spPr>
            <a:xfrm>
              <a:off x="1926335" y="1528286"/>
              <a:ext cx="733234" cy="733234"/>
            </a:xfrm>
            <a:custGeom>
              <a:avLst/>
              <a:gdLst>
                <a:gd name="connsiteX0" fmla="*/ 733235 w 733234"/>
                <a:gd name="connsiteY0" fmla="*/ 366617 h 733234"/>
                <a:gd name="connsiteX1" fmla="*/ 366617 w 733234"/>
                <a:gd name="connsiteY1" fmla="*/ 733235 h 733234"/>
                <a:gd name="connsiteX2" fmla="*/ 0 w 733234"/>
                <a:gd name="connsiteY2" fmla="*/ 366617 h 733234"/>
                <a:gd name="connsiteX3" fmla="*/ 366617 w 733234"/>
                <a:gd name="connsiteY3" fmla="*/ 0 h 733234"/>
                <a:gd name="connsiteX4" fmla="*/ 733235 w 733234"/>
                <a:gd name="connsiteY4" fmla="*/ 366617 h 7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34" h="733234">
                  <a:moveTo>
                    <a:pt x="733235" y="366617"/>
                  </a:moveTo>
                  <a:cubicBezTo>
                    <a:pt x="733235" y="569094"/>
                    <a:pt x="569094" y="733235"/>
                    <a:pt x="366617" y="733235"/>
                  </a:cubicBezTo>
                  <a:cubicBezTo>
                    <a:pt x="164140" y="733235"/>
                    <a:pt x="0" y="569094"/>
                    <a:pt x="0" y="366617"/>
                  </a:cubicBezTo>
                  <a:cubicBezTo>
                    <a:pt x="0" y="164140"/>
                    <a:pt x="164140" y="0"/>
                    <a:pt x="366617" y="0"/>
                  </a:cubicBezTo>
                  <a:cubicBezTo>
                    <a:pt x="569094" y="0"/>
                    <a:pt x="733235" y="164140"/>
                    <a:pt x="733235" y="366617"/>
                  </a:cubicBezTo>
                  <a:close/>
                </a:path>
              </a:pathLst>
            </a:custGeom>
            <a:solidFill>
              <a:srgbClr val="55D2B1"/>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38092EDC-9527-9D0E-5DF8-C99CEF2CAB4D}"/>
                </a:ext>
              </a:extLst>
            </p:cNvPr>
            <p:cNvSpPr/>
            <p:nvPr/>
          </p:nvSpPr>
          <p:spPr>
            <a:xfrm>
              <a:off x="271462" y="0"/>
              <a:ext cx="3170110" cy="3043523"/>
            </a:xfrm>
            <a:custGeom>
              <a:avLst/>
              <a:gdLst>
                <a:gd name="connsiteX0" fmla="*/ 0 w 3170110"/>
                <a:gd name="connsiteY0" fmla="*/ 0 h 3043523"/>
                <a:gd name="connsiteX1" fmla="*/ 619792 w 3170110"/>
                <a:gd name="connsiteY1" fmla="*/ 629412 h 3043523"/>
                <a:gd name="connsiteX2" fmla="*/ 326422 w 3170110"/>
                <a:gd name="connsiteY2" fmla="*/ 922782 h 3043523"/>
                <a:gd name="connsiteX3" fmla="*/ 326422 w 3170110"/>
                <a:gd name="connsiteY3" fmla="*/ 980599 h 3043523"/>
                <a:gd name="connsiteX4" fmla="*/ 615601 w 3170110"/>
                <a:gd name="connsiteY4" fmla="*/ 1269778 h 3043523"/>
                <a:gd name="connsiteX5" fmla="*/ 0 w 3170110"/>
                <a:gd name="connsiteY5" fmla="*/ 1894904 h 3043523"/>
                <a:gd name="connsiteX6" fmla="*/ 873252 w 3170110"/>
                <a:gd name="connsiteY6" fmla="*/ 1888141 h 3043523"/>
                <a:gd name="connsiteX7" fmla="*/ 872871 w 3170110"/>
                <a:gd name="connsiteY7" fmla="*/ 1894904 h 3043523"/>
                <a:gd name="connsiteX8" fmla="*/ 2021491 w 3170110"/>
                <a:gd name="connsiteY8" fmla="*/ 3043523 h 3043523"/>
                <a:gd name="connsiteX9" fmla="*/ 3170111 w 3170110"/>
                <a:gd name="connsiteY9" fmla="*/ 1894904 h 3043523"/>
                <a:gd name="connsiteX10" fmla="*/ 2076736 w 3170110"/>
                <a:gd name="connsiteY10" fmla="*/ 749141 h 3043523"/>
                <a:gd name="connsiteX11" fmla="*/ 2674144 w 3170110"/>
                <a:gd name="connsiteY11" fmla="*/ 145637 h 3043523"/>
                <a:gd name="connsiteX12" fmla="*/ 2695004 w 3170110"/>
                <a:gd name="connsiteY12" fmla="*/ 57722 h 3043523"/>
                <a:gd name="connsiteX13" fmla="*/ 2615184 w 3170110"/>
                <a:gd name="connsiteY13" fmla="*/ 0 h 3043523"/>
                <a:gd name="connsiteX14" fmla="*/ 0 w 3170110"/>
                <a:gd name="connsiteY14" fmla="*/ 0 h 3043523"/>
                <a:gd name="connsiteX15" fmla="*/ 2021491 w 3170110"/>
                <a:gd name="connsiteY15" fmla="*/ 2611184 h 3043523"/>
                <a:gd name="connsiteX16" fmla="*/ 1305211 w 3170110"/>
                <a:gd name="connsiteY16" fmla="*/ 1894904 h 3043523"/>
                <a:gd name="connsiteX17" fmla="*/ 2021491 w 3170110"/>
                <a:gd name="connsiteY17" fmla="*/ 1178624 h 3043523"/>
                <a:gd name="connsiteX18" fmla="*/ 2737771 w 3170110"/>
                <a:gd name="connsiteY18" fmla="*/ 1894904 h 3043523"/>
                <a:gd name="connsiteX19" fmla="*/ 2021491 w 3170110"/>
                <a:gd name="connsiteY19" fmla="*/ 2611184 h 304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70110" h="3043523">
                  <a:moveTo>
                    <a:pt x="0" y="0"/>
                  </a:moveTo>
                  <a:lnTo>
                    <a:pt x="619792" y="629412"/>
                  </a:lnTo>
                  <a:lnTo>
                    <a:pt x="326422" y="922782"/>
                  </a:lnTo>
                  <a:cubicBezTo>
                    <a:pt x="310515" y="938689"/>
                    <a:pt x="310515" y="964597"/>
                    <a:pt x="326422" y="980599"/>
                  </a:cubicBezTo>
                  <a:lnTo>
                    <a:pt x="615601" y="1269778"/>
                  </a:lnTo>
                  <a:lnTo>
                    <a:pt x="0" y="1894904"/>
                  </a:lnTo>
                  <a:lnTo>
                    <a:pt x="873252" y="1888141"/>
                  </a:lnTo>
                  <a:cubicBezTo>
                    <a:pt x="873252" y="1890427"/>
                    <a:pt x="872871" y="1892618"/>
                    <a:pt x="872871" y="1894904"/>
                  </a:cubicBezTo>
                  <a:cubicBezTo>
                    <a:pt x="872871" y="2528221"/>
                    <a:pt x="1388174" y="3043523"/>
                    <a:pt x="2021491" y="3043523"/>
                  </a:cubicBezTo>
                  <a:cubicBezTo>
                    <a:pt x="2654808" y="3043523"/>
                    <a:pt x="3170111" y="2528316"/>
                    <a:pt x="3170111" y="1894904"/>
                  </a:cubicBezTo>
                  <a:cubicBezTo>
                    <a:pt x="3170111" y="1261491"/>
                    <a:pt x="2684336" y="778193"/>
                    <a:pt x="2076736" y="749141"/>
                  </a:cubicBezTo>
                  <a:lnTo>
                    <a:pt x="2674144" y="145637"/>
                  </a:lnTo>
                  <a:cubicBezTo>
                    <a:pt x="2699766" y="120396"/>
                    <a:pt x="2704814" y="86487"/>
                    <a:pt x="2695004" y="57722"/>
                  </a:cubicBezTo>
                  <a:cubicBezTo>
                    <a:pt x="2684145" y="25813"/>
                    <a:pt x="2654999" y="286"/>
                    <a:pt x="2615184" y="0"/>
                  </a:cubicBezTo>
                  <a:lnTo>
                    <a:pt x="0" y="0"/>
                  </a:lnTo>
                  <a:close/>
                  <a:moveTo>
                    <a:pt x="2021491" y="2611184"/>
                  </a:moveTo>
                  <a:cubicBezTo>
                    <a:pt x="1626489" y="2611184"/>
                    <a:pt x="1305211" y="2289905"/>
                    <a:pt x="1305211" y="1894904"/>
                  </a:cubicBezTo>
                  <a:cubicBezTo>
                    <a:pt x="1305211" y="1499902"/>
                    <a:pt x="1626489" y="1178624"/>
                    <a:pt x="2021491" y="1178624"/>
                  </a:cubicBezTo>
                  <a:cubicBezTo>
                    <a:pt x="2416493" y="1178624"/>
                    <a:pt x="2737771" y="1499902"/>
                    <a:pt x="2737771" y="1894904"/>
                  </a:cubicBezTo>
                  <a:cubicBezTo>
                    <a:pt x="2737771" y="2289905"/>
                    <a:pt x="2416493" y="2611184"/>
                    <a:pt x="2021491" y="2611184"/>
                  </a:cubicBezTo>
                  <a:close/>
                </a:path>
              </a:pathLst>
            </a:custGeom>
            <a:solidFill>
              <a:schemeClr val="bg1"/>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977256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61B3DF-C1A6-CFF9-448D-70DCB2471DE9}"/>
              </a:ext>
            </a:extLst>
          </p:cNvPr>
          <p:cNvSpPr>
            <a:spLocks noGrp="1"/>
          </p:cNvSpPr>
          <p:nvPr>
            <p:ph type="title"/>
          </p:nvPr>
        </p:nvSpPr>
        <p:spPr/>
        <p:txBody>
          <a:bodyPr/>
          <a:lstStyle/>
          <a:p>
            <a:r>
              <a:rPr lang="en-GB"/>
              <a:t>What is 360 Assessment?</a:t>
            </a:r>
          </a:p>
        </p:txBody>
      </p:sp>
      <p:pic>
        <p:nvPicPr>
          <p:cNvPr id="7" name="Picture 6" descr="Diagram, schematic&#10;&#10;Description automatically generated">
            <a:extLst>
              <a:ext uri="{FF2B5EF4-FFF2-40B4-BE49-F238E27FC236}">
                <a16:creationId xmlns:a16="http://schemas.microsoft.com/office/drawing/2014/main" id="{4EA69485-B370-9140-4222-89E6209F4251}"/>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2381250" y="1573957"/>
            <a:ext cx="6867525" cy="4512614"/>
          </a:xfrm>
          <a:prstGeom prst="rect">
            <a:avLst/>
          </a:prstGeom>
        </p:spPr>
      </p:pic>
    </p:spTree>
    <p:extLst>
      <p:ext uri="{BB962C8B-B14F-4D97-AF65-F5344CB8AC3E}">
        <p14:creationId xmlns:p14="http://schemas.microsoft.com/office/powerpoint/2010/main" val="3792075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F5D8A2-F63C-1EB4-FA07-64FA63D8CB78}"/>
              </a:ext>
            </a:extLst>
          </p:cNvPr>
          <p:cNvSpPr>
            <a:spLocks noGrp="1"/>
          </p:cNvSpPr>
          <p:nvPr>
            <p:ph type="title"/>
          </p:nvPr>
        </p:nvSpPr>
        <p:spPr/>
        <p:txBody>
          <a:bodyPr>
            <a:normAutofit fontScale="90000"/>
          </a:bodyPr>
          <a:lstStyle/>
          <a:p>
            <a:r>
              <a:rPr lang="en-GB"/>
              <a:t>Why Undertake 360 Assessments?</a:t>
            </a:r>
          </a:p>
        </p:txBody>
      </p:sp>
      <p:sp>
        <p:nvSpPr>
          <p:cNvPr id="6" name="Content Placeholder 5">
            <a:extLst>
              <a:ext uri="{FF2B5EF4-FFF2-40B4-BE49-F238E27FC236}">
                <a16:creationId xmlns:a16="http://schemas.microsoft.com/office/drawing/2014/main" id="{145F9EFC-D573-79BC-FE95-0CE3B72599DD}"/>
              </a:ext>
            </a:extLst>
          </p:cNvPr>
          <p:cNvSpPr>
            <a:spLocks noGrp="1"/>
          </p:cNvSpPr>
          <p:nvPr>
            <p:ph idx="1"/>
          </p:nvPr>
        </p:nvSpPr>
        <p:spPr>
          <a:xfrm>
            <a:off x="339438" y="1661680"/>
            <a:ext cx="7290088" cy="4428692"/>
          </a:xfrm>
        </p:spPr>
        <p:txBody>
          <a:bodyPr>
            <a:normAutofit fontScale="92500" lnSpcReduction="10000"/>
          </a:bodyPr>
          <a:lstStyle/>
          <a:p>
            <a:pPr>
              <a:lnSpc>
                <a:spcPct val="120000"/>
              </a:lnSpc>
              <a:spcAft>
                <a:spcPts val="1200"/>
              </a:spcAft>
            </a:pPr>
            <a:r>
              <a:rPr lang="en-GB" sz="1600"/>
              <a:t>Feedback processes should affect self-awareness in a positive way</a:t>
            </a:r>
          </a:p>
          <a:p>
            <a:pPr>
              <a:lnSpc>
                <a:spcPct val="120000"/>
              </a:lnSpc>
              <a:spcAft>
                <a:spcPts val="1200"/>
              </a:spcAft>
            </a:pPr>
            <a:r>
              <a:rPr lang="en-GB" sz="1600"/>
              <a:t>Bring ‘blind spots’ into open arena</a:t>
            </a:r>
          </a:p>
          <a:p>
            <a:pPr>
              <a:lnSpc>
                <a:spcPct val="120000"/>
              </a:lnSpc>
              <a:spcAft>
                <a:spcPts val="1200"/>
              </a:spcAft>
            </a:pPr>
            <a:r>
              <a:rPr lang="en-GB" sz="1600"/>
              <a:t>Encourage learning and development through feedback from various sources that is compared with self-assessment</a:t>
            </a:r>
          </a:p>
          <a:p>
            <a:pPr>
              <a:lnSpc>
                <a:spcPct val="120000"/>
              </a:lnSpc>
              <a:spcAft>
                <a:spcPts val="1200"/>
              </a:spcAft>
            </a:pPr>
            <a:r>
              <a:rPr lang="en-GB" sz="1600"/>
              <a:t>Have the capacity to explore performance and potential together</a:t>
            </a:r>
          </a:p>
          <a:p>
            <a:pPr>
              <a:lnSpc>
                <a:spcPct val="120000"/>
              </a:lnSpc>
              <a:spcAft>
                <a:spcPts val="1200"/>
              </a:spcAft>
            </a:pPr>
            <a:r>
              <a:rPr lang="en-GB" sz="1600"/>
              <a:t>Build confidence in areas of strength</a:t>
            </a:r>
          </a:p>
          <a:p>
            <a:pPr>
              <a:lnSpc>
                <a:spcPct val="120000"/>
              </a:lnSpc>
              <a:spcAft>
                <a:spcPts val="1200"/>
              </a:spcAft>
            </a:pPr>
            <a:r>
              <a:rPr lang="en-GB" sz="1600"/>
              <a:t>Audit skill areas</a:t>
            </a:r>
          </a:p>
          <a:p>
            <a:pPr>
              <a:lnSpc>
                <a:spcPct val="120000"/>
              </a:lnSpc>
              <a:spcAft>
                <a:spcPts val="1200"/>
              </a:spcAft>
            </a:pPr>
            <a:r>
              <a:rPr lang="en-GB" sz="1600"/>
              <a:t>Improve Return on Investment (ROI) on development activities</a:t>
            </a:r>
          </a:p>
          <a:p>
            <a:pPr>
              <a:lnSpc>
                <a:spcPct val="120000"/>
              </a:lnSpc>
              <a:spcAft>
                <a:spcPts val="1200"/>
              </a:spcAft>
            </a:pPr>
            <a:r>
              <a:rPr lang="en-GB" sz="1600"/>
              <a:t>Improve organisational leadership</a:t>
            </a:r>
          </a:p>
        </p:txBody>
      </p:sp>
    </p:spTree>
    <p:extLst>
      <p:ext uri="{BB962C8B-B14F-4D97-AF65-F5344CB8AC3E}">
        <p14:creationId xmlns:p14="http://schemas.microsoft.com/office/powerpoint/2010/main" val="2998215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BF1025-F0DD-74E7-31F3-C0EE5ED93174}"/>
              </a:ext>
            </a:extLst>
          </p:cNvPr>
          <p:cNvSpPr>
            <a:spLocks noGrp="1"/>
          </p:cNvSpPr>
          <p:nvPr>
            <p:ph type="title"/>
          </p:nvPr>
        </p:nvSpPr>
        <p:spPr/>
        <p:txBody>
          <a:bodyPr/>
          <a:lstStyle/>
          <a:p>
            <a:r>
              <a:rPr lang="en-GB"/>
              <a:t>What are the Benefits?</a:t>
            </a:r>
          </a:p>
        </p:txBody>
      </p:sp>
      <p:sp>
        <p:nvSpPr>
          <p:cNvPr id="8" name="Oval 7">
            <a:extLst>
              <a:ext uri="{FF2B5EF4-FFF2-40B4-BE49-F238E27FC236}">
                <a16:creationId xmlns:a16="http://schemas.microsoft.com/office/drawing/2014/main" id="{172A4319-386D-3C28-7C92-B9CCBAB072D0}"/>
              </a:ext>
            </a:extLst>
          </p:cNvPr>
          <p:cNvSpPr/>
          <p:nvPr/>
        </p:nvSpPr>
        <p:spPr>
          <a:xfrm>
            <a:off x="4800600" y="1779158"/>
            <a:ext cx="2457450" cy="2457450"/>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25C22BD8-A490-64E3-BE1E-86C7FBA28799}"/>
              </a:ext>
            </a:extLst>
          </p:cNvPr>
          <p:cNvSpPr/>
          <p:nvPr/>
        </p:nvSpPr>
        <p:spPr>
          <a:xfrm>
            <a:off x="5791200" y="3525924"/>
            <a:ext cx="2457450" cy="2457450"/>
          </a:xfrm>
          <a:prstGeom prst="ellipse">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EC90403-6A4A-EA5C-CBC5-F06763B0329B}"/>
              </a:ext>
            </a:extLst>
          </p:cNvPr>
          <p:cNvSpPr/>
          <p:nvPr/>
        </p:nvSpPr>
        <p:spPr>
          <a:xfrm>
            <a:off x="3810000" y="3525924"/>
            <a:ext cx="2457450" cy="2457450"/>
          </a:xfrm>
          <a:prstGeom prst="ellips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04AED98-7952-C4B3-6AF7-74D538DA5AF6}"/>
              </a:ext>
            </a:extLst>
          </p:cNvPr>
          <p:cNvSpPr txBox="1"/>
          <p:nvPr/>
        </p:nvSpPr>
        <p:spPr>
          <a:xfrm>
            <a:off x="4800599" y="2819402"/>
            <a:ext cx="2457452" cy="369332"/>
          </a:xfrm>
          <a:prstGeom prst="rect">
            <a:avLst/>
          </a:prstGeom>
          <a:noFill/>
        </p:spPr>
        <p:txBody>
          <a:bodyPr wrap="square" rtlCol="0">
            <a:spAutoFit/>
          </a:bodyPr>
          <a:lstStyle/>
          <a:p>
            <a:pPr algn="ctr"/>
            <a:r>
              <a:rPr lang="en-GB" b="1">
                <a:solidFill>
                  <a:schemeClr val="tx2"/>
                </a:solidFill>
                <a:latin typeface="+mj-lt"/>
              </a:rPr>
              <a:t>Organisational</a:t>
            </a:r>
          </a:p>
        </p:txBody>
      </p:sp>
      <p:sp>
        <p:nvSpPr>
          <p:cNvPr id="12" name="TextBox 11">
            <a:extLst>
              <a:ext uri="{FF2B5EF4-FFF2-40B4-BE49-F238E27FC236}">
                <a16:creationId xmlns:a16="http://schemas.microsoft.com/office/drawing/2014/main" id="{397AB7A9-D43A-A32E-2B12-0774A5CD4017}"/>
              </a:ext>
            </a:extLst>
          </p:cNvPr>
          <p:cNvSpPr txBox="1"/>
          <p:nvPr/>
        </p:nvSpPr>
        <p:spPr>
          <a:xfrm>
            <a:off x="6172200" y="4573798"/>
            <a:ext cx="1847852" cy="369332"/>
          </a:xfrm>
          <a:prstGeom prst="rect">
            <a:avLst/>
          </a:prstGeom>
          <a:noFill/>
        </p:spPr>
        <p:txBody>
          <a:bodyPr wrap="square" rtlCol="0">
            <a:spAutoFit/>
          </a:bodyPr>
          <a:lstStyle/>
          <a:p>
            <a:pPr algn="ctr"/>
            <a:r>
              <a:rPr lang="en-GB" b="1">
                <a:solidFill>
                  <a:schemeClr val="tx2"/>
                </a:solidFill>
                <a:latin typeface="+mj-lt"/>
              </a:rPr>
              <a:t>Group/Team</a:t>
            </a:r>
          </a:p>
        </p:txBody>
      </p:sp>
      <p:sp>
        <p:nvSpPr>
          <p:cNvPr id="13" name="TextBox 12">
            <a:extLst>
              <a:ext uri="{FF2B5EF4-FFF2-40B4-BE49-F238E27FC236}">
                <a16:creationId xmlns:a16="http://schemas.microsoft.com/office/drawing/2014/main" id="{531C1B6C-7AB6-D7A4-BD96-42B729002DCE}"/>
              </a:ext>
            </a:extLst>
          </p:cNvPr>
          <p:cNvSpPr txBox="1"/>
          <p:nvPr/>
        </p:nvSpPr>
        <p:spPr>
          <a:xfrm>
            <a:off x="4095750" y="4573798"/>
            <a:ext cx="1847852" cy="369332"/>
          </a:xfrm>
          <a:prstGeom prst="rect">
            <a:avLst/>
          </a:prstGeom>
          <a:noFill/>
        </p:spPr>
        <p:txBody>
          <a:bodyPr wrap="square" rtlCol="0">
            <a:spAutoFit/>
          </a:bodyPr>
          <a:lstStyle/>
          <a:p>
            <a:pPr algn="ctr"/>
            <a:r>
              <a:rPr lang="en-GB" b="1">
                <a:solidFill>
                  <a:schemeClr val="bg1"/>
                </a:solidFill>
                <a:latin typeface="+mj-lt"/>
              </a:rPr>
              <a:t>Individual</a:t>
            </a:r>
          </a:p>
        </p:txBody>
      </p:sp>
      <p:sp>
        <p:nvSpPr>
          <p:cNvPr id="15" name="Freeform: Shape 14">
            <a:extLst>
              <a:ext uri="{FF2B5EF4-FFF2-40B4-BE49-F238E27FC236}">
                <a16:creationId xmlns:a16="http://schemas.microsoft.com/office/drawing/2014/main" id="{C37FEA78-1229-1F9D-6A9D-7EAFE9F1B427}"/>
              </a:ext>
            </a:extLst>
          </p:cNvPr>
          <p:cNvSpPr/>
          <p:nvPr/>
        </p:nvSpPr>
        <p:spPr>
          <a:xfrm>
            <a:off x="6096000" y="1369583"/>
            <a:ext cx="1466850" cy="304800"/>
          </a:xfrm>
          <a:custGeom>
            <a:avLst/>
            <a:gdLst>
              <a:gd name="connsiteX0" fmla="*/ 0 w 1466850"/>
              <a:gd name="connsiteY0" fmla="*/ 304800 h 304800"/>
              <a:gd name="connsiteX1" fmla="*/ 0 w 1466850"/>
              <a:gd name="connsiteY1" fmla="*/ 0 h 304800"/>
              <a:gd name="connsiteX2" fmla="*/ 1447800 w 1466850"/>
              <a:gd name="connsiteY2" fmla="*/ 0 h 304800"/>
              <a:gd name="connsiteX3" fmla="*/ 1466850 w 1466850"/>
              <a:gd name="connsiteY3" fmla="*/ 9525 h 304800"/>
            </a:gdLst>
            <a:ahLst/>
            <a:cxnLst>
              <a:cxn ang="0">
                <a:pos x="connsiteX0" y="connsiteY0"/>
              </a:cxn>
              <a:cxn ang="0">
                <a:pos x="connsiteX1" y="connsiteY1"/>
              </a:cxn>
              <a:cxn ang="0">
                <a:pos x="connsiteX2" y="connsiteY2"/>
              </a:cxn>
              <a:cxn ang="0">
                <a:pos x="connsiteX3" y="connsiteY3"/>
              </a:cxn>
            </a:cxnLst>
            <a:rect l="l" t="t" r="r" b="b"/>
            <a:pathLst>
              <a:path w="1466850" h="304800">
                <a:moveTo>
                  <a:pt x="0" y="304800"/>
                </a:moveTo>
                <a:lnTo>
                  <a:pt x="0" y="0"/>
                </a:lnTo>
                <a:lnTo>
                  <a:pt x="1447800" y="0"/>
                </a:lnTo>
                <a:lnTo>
                  <a:pt x="1466850" y="9525"/>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85E989B-AF89-1A57-C82B-BB7233C3F3D2}"/>
              </a:ext>
            </a:extLst>
          </p:cNvPr>
          <p:cNvSpPr txBox="1"/>
          <p:nvPr/>
        </p:nvSpPr>
        <p:spPr>
          <a:xfrm>
            <a:off x="7562850" y="1154544"/>
            <a:ext cx="2948473" cy="1345048"/>
          </a:xfrm>
          <a:prstGeom prst="rect">
            <a:avLst/>
          </a:prstGeom>
          <a:noFill/>
        </p:spPr>
        <p:txBody>
          <a:bodyPr wrap="square" rtlCol="0">
            <a:spAutoFit/>
          </a:bodyPr>
          <a:lstStyle/>
          <a:p>
            <a:pPr>
              <a:lnSpc>
                <a:spcPct val="150000"/>
              </a:lnSpc>
            </a:pPr>
            <a:r>
              <a:rPr lang="en-GB" sz="1400"/>
              <a:t>Culture change</a:t>
            </a:r>
          </a:p>
          <a:p>
            <a:pPr>
              <a:lnSpc>
                <a:spcPct val="150000"/>
              </a:lnSpc>
            </a:pPr>
            <a:r>
              <a:rPr lang="en-GB" sz="1400"/>
              <a:t>Identifying potential</a:t>
            </a:r>
          </a:p>
          <a:p>
            <a:pPr>
              <a:lnSpc>
                <a:spcPct val="150000"/>
              </a:lnSpc>
            </a:pPr>
            <a:r>
              <a:rPr lang="en-GB" sz="1400"/>
              <a:t>Create better leaders</a:t>
            </a:r>
          </a:p>
          <a:p>
            <a:pPr>
              <a:lnSpc>
                <a:spcPct val="150000"/>
              </a:lnSpc>
            </a:pPr>
            <a:r>
              <a:rPr lang="en-GB" sz="1400"/>
              <a:t>Maximise performance</a:t>
            </a:r>
          </a:p>
        </p:txBody>
      </p:sp>
      <p:sp>
        <p:nvSpPr>
          <p:cNvPr id="18" name="Freeform: Shape 17">
            <a:extLst>
              <a:ext uri="{FF2B5EF4-FFF2-40B4-BE49-F238E27FC236}">
                <a16:creationId xmlns:a16="http://schemas.microsoft.com/office/drawing/2014/main" id="{63338A62-53FD-29E2-CCC0-94A55218078D}"/>
              </a:ext>
            </a:extLst>
          </p:cNvPr>
          <p:cNvSpPr/>
          <p:nvPr/>
        </p:nvSpPr>
        <p:spPr>
          <a:xfrm>
            <a:off x="2171700" y="4236608"/>
            <a:ext cx="1517650" cy="469900"/>
          </a:xfrm>
          <a:custGeom>
            <a:avLst/>
            <a:gdLst>
              <a:gd name="connsiteX0" fmla="*/ 1930400 w 1930400"/>
              <a:gd name="connsiteY0" fmla="*/ 469900 h 469900"/>
              <a:gd name="connsiteX1" fmla="*/ 0 w 1930400"/>
              <a:gd name="connsiteY1" fmla="*/ 469900 h 469900"/>
              <a:gd name="connsiteX2" fmla="*/ 0 w 1930400"/>
              <a:gd name="connsiteY2" fmla="*/ 0 h 469900"/>
            </a:gdLst>
            <a:ahLst/>
            <a:cxnLst>
              <a:cxn ang="0">
                <a:pos x="connsiteX0" y="connsiteY0"/>
              </a:cxn>
              <a:cxn ang="0">
                <a:pos x="connsiteX1" y="connsiteY1"/>
              </a:cxn>
              <a:cxn ang="0">
                <a:pos x="connsiteX2" y="connsiteY2"/>
              </a:cxn>
            </a:cxnLst>
            <a:rect l="l" t="t" r="r" b="b"/>
            <a:pathLst>
              <a:path w="1930400" h="469900">
                <a:moveTo>
                  <a:pt x="1930400" y="469900"/>
                </a:moveTo>
                <a:lnTo>
                  <a:pt x="0" y="469900"/>
                </a:lnTo>
                <a:lnTo>
                  <a:pt x="0" y="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43FBC389-EEEF-E988-F630-7B338A28A723}"/>
              </a:ext>
            </a:extLst>
          </p:cNvPr>
          <p:cNvSpPr txBox="1"/>
          <p:nvPr/>
        </p:nvSpPr>
        <p:spPr>
          <a:xfrm>
            <a:off x="1147277" y="2684805"/>
            <a:ext cx="3072298" cy="1345048"/>
          </a:xfrm>
          <a:prstGeom prst="rect">
            <a:avLst/>
          </a:prstGeom>
          <a:noFill/>
        </p:spPr>
        <p:txBody>
          <a:bodyPr wrap="square" rtlCol="0">
            <a:spAutoFit/>
          </a:bodyPr>
          <a:lstStyle/>
          <a:p>
            <a:pPr>
              <a:lnSpc>
                <a:spcPct val="150000"/>
              </a:lnSpc>
            </a:pPr>
            <a:r>
              <a:rPr lang="en-GB" sz="1400"/>
              <a:t>Insight into strengths &amp; weaknesses</a:t>
            </a:r>
          </a:p>
          <a:p>
            <a:pPr>
              <a:lnSpc>
                <a:spcPct val="150000"/>
              </a:lnSpc>
            </a:pPr>
            <a:r>
              <a:rPr lang="en-GB" sz="1400"/>
              <a:t>Realise potential</a:t>
            </a:r>
          </a:p>
          <a:p>
            <a:pPr>
              <a:lnSpc>
                <a:spcPct val="150000"/>
              </a:lnSpc>
            </a:pPr>
            <a:r>
              <a:rPr lang="en-GB" sz="1400"/>
              <a:t>Identify development actions</a:t>
            </a:r>
          </a:p>
          <a:p>
            <a:pPr>
              <a:lnSpc>
                <a:spcPct val="150000"/>
              </a:lnSpc>
            </a:pPr>
            <a:r>
              <a:rPr lang="en-GB" sz="1400"/>
              <a:t>Impact on career exploration</a:t>
            </a:r>
          </a:p>
        </p:txBody>
      </p:sp>
      <p:sp>
        <p:nvSpPr>
          <p:cNvPr id="20" name="Freeform: Shape 19">
            <a:extLst>
              <a:ext uri="{FF2B5EF4-FFF2-40B4-BE49-F238E27FC236}">
                <a16:creationId xmlns:a16="http://schemas.microsoft.com/office/drawing/2014/main" id="{CB849A88-1E5C-92D2-4006-906557C60E44}"/>
              </a:ext>
            </a:extLst>
          </p:cNvPr>
          <p:cNvSpPr/>
          <p:nvPr/>
        </p:nvSpPr>
        <p:spPr>
          <a:xfrm rot="10800000">
            <a:off x="8379859" y="4706508"/>
            <a:ext cx="1373740" cy="469900"/>
          </a:xfrm>
          <a:custGeom>
            <a:avLst/>
            <a:gdLst>
              <a:gd name="connsiteX0" fmla="*/ 1930400 w 1930400"/>
              <a:gd name="connsiteY0" fmla="*/ 469900 h 469900"/>
              <a:gd name="connsiteX1" fmla="*/ 0 w 1930400"/>
              <a:gd name="connsiteY1" fmla="*/ 469900 h 469900"/>
              <a:gd name="connsiteX2" fmla="*/ 0 w 1930400"/>
              <a:gd name="connsiteY2" fmla="*/ 0 h 469900"/>
            </a:gdLst>
            <a:ahLst/>
            <a:cxnLst>
              <a:cxn ang="0">
                <a:pos x="connsiteX0" y="connsiteY0"/>
              </a:cxn>
              <a:cxn ang="0">
                <a:pos x="connsiteX1" y="connsiteY1"/>
              </a:cxn>
              <a:cxn ang="0">
                <a:pos x="connsiteX2" y="connsiteY2"/>
              </a:cxn>
            </a:cxnLst>
            <a:rect l="l" t="t" r="r" b="b"/>
            <a:pathLst>
              <a:path w="1930400" h="469900">
                <a:moveTo>
                  <a:pt x="1930400" y="469900"/>
                </a:moveTo>
                <a:lnTo>
                  <a:pt x="0" y="469900"/>
                </a:lnTo>
                <a:lnTo>
                  <a:pt x="0" y="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CFC55CD0-0A1F-0AE8-3397-F2B8791A814D}"/>
              </a:ext>
            </a:extLst>
          </p:cNvPr>
          <p:cNvSpPr txBox="1"/>
          <p:nvPr/>
        </p:nvSpPr>
        <p:spPr>
          <a:xfrm>
            <a:off x="9037086" y="5236448"/>
            <a:ext cx="2948473" cy="1021883"/>
          </a:xfrm>
          <a:prstGeom prst="rect">
            <a:avLst/>
          </a:prstGeom>
          <a:noFill/>
        </p:spPr>
        <p:txBody>
          <a:bodyPr wrap="square" rtlCol="0">
            <a:spAutoFit/>
          </a:bodyPr>
          <a:lstStyle/>
          <a:p>
            <a:pPr>
              <a:lnSpc>
                <a:spcPct val="150000"/>
              </a:lnSpc>
            </a:pPr>
            <a:r>
              <a:rPr lang="en-GB" sz="1400"/>
              <a:t>Empowerment</a:t>
            </a:r>
          </a:p>
          <a:p>
            <a:pPr>
              <a:lnSpc>
                <a:spcPct val="150000"/>
              </a:lnSpc>
            </a:pPr>
            <a:r>
              <a:rPr lang="en-GB" sz="1400"/>
              <a:t>Enhanced communication</a:t>
            </a:r>
          </a:p>
          <a:p>
            <a:pPr>
              <a:lnSpc>
                <a:spcPct val="150000"/>
              </a:lnSpc>
            </a:pPr>
            <a:r>
              <a:rPr lang="en-GB" sz="1400"/>
              <a:t>Better understanding</a:t>
            </a:r>
          </a:p>
        </p:txBody>
      </p:sp>
    </p:spTree>
    <p:extLst>
      <p:ext uri="{BB962C8B-B14F-4D97-AF65-F5344CB8AC3E}">
        <p14:creationId xmlns:p14="http://schemas.microsoft.com/office/powerpoint/2010/main" val="3578691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44C2D-FBB8-B486-A550-7D2EECD1C097}"/>
              </a:ext>
            </a:extLst>
          </p:cNvPr>
          <p:cNvSpPr>
            <a:spLocks noGrp="1"/>
          </p:cNvSpPr>
          <p:nvPr>
            <p:ph type="title"/>
          </p:nvPr>
        </p:nvSpPr>
        <p:spPr>
          <a:xfrm>
            <a:off x="838200" y="955975"/>
            <a:ext cx="10515600" cy="720291"/>
          </a:xfrm>
        </p:spPr>
        <p:txBody>
          <a:bodyPr/>
          <a:lstStyle/>
          <a:p>
            <a:pPr algn="ctr"/>
            <a:r>
              <a:rPr lang="en-GB"/>
              <a:t>Wave Performance 360</a:t>
            </a:r>
          </a:p>
        </p:txBody>
      </p:sp>
      <p:sp>
        <p:nvSpPr>
          <p:cNvPr id="32" name="Freeform: Shape 31">
            <a:extLst>
              <a:ext uri="{FF2B5EF4-FFF2-40B4-BE49-F238E27FC236}">
                <a16:creationId xmlns:a16="http://schemas.microsoft.com/office/drawing/2014/main" id="{0AEC9BDC-87E3-5F08-5A83-81AC1B1630E8}"/>
              </a:ext>
            </a:extLst>
          </p:cNvPr>
          <p:cNvSpPr/>
          <p:nvPr/>
        </p:nvSpPr>
        <p:spPr>
          <a:xfrm>
            <a:off x="339437" y="2153628"/>
            <a:ext cx="2123310" cy="3399447"/>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A3267618-FB72-0224-27E5-4428576F7DA7}"/>
              </a:ext>
            </a:extLst>
          </p:cNvPr>
          <p:cNvSpPr/>
          <p:nvPr/>
        </p:nvSpPr>
        <p:spPr>
          <a:xfrm>
            <a:off x="2682587" y="2153628"/>
            <a:ext cx="2123310" cy="3399447"/>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3AFB0203-C026-E635-C021-B18192892284}"/>
              </a:ext>
            </a:extLst>
          </p:cNvPr>
          <p:cNvSpPr/>
          <p:nvPr/>
        </p:nvSpPr>
        <p:spPr>
          <a:xfrm>
            <a:off x="5025737" y="2153628"/>
            <a:ext cx="2123310" cy="3399447"/>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A8A8E3F5-B44F-11C2-F678-EB77B1345B3F}"/>
              </a:ext>
            </a:extLst>
          </p:cNvPr>
          <p:cNvSpPr/>
          <p:nvPr/>
        </p:nvSpPr>
        <p:spPr>
          <a:xfrm>
            <a:off x="7368887" y="2153628"/>
            <a:ext cx="2123310" cy="3399447"/>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18CE51AF-65C4-22AA-195A-6B093596B297}"/>
              </a:ext>
            </a:extLst>
          </p:cNvPr>
          <p:cNvSpPr/>
          <p:nvPr/>
        </p:nvSpPr>
        <p:spPr>
          <a:xfrm>
            <a:off x="9712037" y="2153628"/>
            <a:ext cx="2123310" cy="3399447"/>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Ellipse 54">
            <a:extLst>
              <a:ext uri="{FF2B5EF4-FFF2-40B4-BE49-F238E27FC236}">
                <a16:creationId xmlns:a16="http://schemas.microsoft.com/office/drawing/2014/main" id="{A14DED9E-FFA8-1FEF-B5A8-14428BFAD9DC}"/>
              </a:ext>
            </a:extLst>
          </p:cNvPr>
          <p:cNvSpPr/>
          <p:nvPr/>
        </p:nvSpPr>
        <p:spPr bwMode="gray">
          <a:xfrm>
            <a:off x="886994" y="2457954"/>
            <a:ext cx="1028196" cy="1028196"/>
          </a:xfrm>
          <a:prstGeom prst="ellipse">
            <a:avLst/>
          </a:prstGeom>
          <a:solidFill>
            <a:schemeClr val="tx2"/>
          </a:solidFill>
          <a:ln w="12700">
            <a:noFill/>
            <a:miter lim="800000"/>
            <a:headEnd/>
            <a:tailEnd/>
          </a:ln>
          <a:effectLst>
            <a:innerShdw blurRad="114300">
              <a:prstClr val="black"/>
            </a:innerShdw>
          </a:effectLst>
        </p:spPr>
        <p:txBody>
          <a:bodyPr lIns="108000" tIns="108000" rIns="144000" bIns="72000" rtlCol="0" anchor="ctr"/>
          <a:lstStyle/>
          <a:p>
            <a:pPr marL="190800" indent="-190800" algn="ctr">
              <a:lnSpc>
                <a:spcPct val="95000"/>
              </a:lnSpc>
              <a:spcAft>
                <a:spcPts val="800"/>
              </a:spcAft>
              <a:buClr>
                <a:srgbClr val="969696"/>
              </a:buClr>
              <a:buFont typeface="Wingdings" pitchFamily="2" charset="2"/>
              <a:buChar char="§"/>
            </a:pPr>
            <a:endParaRPr lang="en-US" sz="1600">
              <a:solidFill>
                <a:srgbClr val="000000"/>
              </a:solidFill>
              <a:cs typeface="Arial" charset="0"/>
            </a:endParaRPr>
          </a:p>
        </p:txBody>
      </p:sp>
      <p:grpSp>
        <p:nvGrpSpPr>
          <p:cNvPr id="38" name="Gruppieren 209">
            <a:extLst>
              <a:ext uri="{FF2B5EF4-FFF2-40B4-BE49-F238E27FC236}">
                <a16:creationId xmlns:a16="http://schemas.microsoft.com/office/drawing/2014/main" id="{6E0C2C84-FEB6-8072-A3B1-AE1E6BAC5AFC}"/>
              </a:ext>
            </a:extLst>
          </p:cNvPr>
          <p:cNvGrpSpPr>
            <a:grpSpLocks noChangeAspect="1"/>
          </p:cNvGrpSpPr>
          <p:nvPr/>
        </p:nvGrpSpPr>
        <p:grpSpPr bwMode="gray">
          <a:xfrm>
            <a:off x="1144595" y="2642586"/>
            <a:ext cx="474655" cy="604231"/>
            <a:chOff x="5012687" y="508483"/>
            <a:chExt cx="427434" cy="544119"/>
          </a:xfrm>
          <a:solidFill>
            <a:schemeClr val="accent1"/>
          </a:solidFill>
        </p:grpSpPr>
        <p:sp>
          <p:nvSpPr>
            <p:cNvPr id="39" name="Freeform 2341">
              <a:extLst>
                <a:ext uri="{FF2B5EF4-FFF2-40B4-BE49-F238E27FC236}">
                  <a16:creationId xmlns:a16="http://schemas.microsoft.com/office/drawing/2014/main" id="{AA92C72E-8CC0-C005-9E18-33DACF0D85AA}"/>
                </a:ext>
              </a:extLst>
            </p:cNvPr>
            <p:cNvSpPr>
              <a:spLocks noEditPoints="1"/>
            </p:cNvSpPr>
            <p:nvPr/>
          </p:nvSpPr>
          <p:spPr bwMode="gray">
            <a:xfrm>
              <a:off x="5012687" y="627548"/>
              <a:ext cx="425054" cy="425054"/>
            </a:xfrm>
            <a:custGeom>
              <a:avLst/>
              <a:gdLst>
                <a:gd name="T0" fmla="*/ 76 w 151"/>
                <a:gd name="T1" fmla="*/ 0 h 151"/>
                <a:gd name="T2" fmla="*/ 0 w 151"/>
                <a:gd name="T3" fmla="*/ 76 h 151"/>
                <a:gd name="T4" fmla="*/ 76 w 151"/>
                <a:gd name="T5" fmla="*/ 151 h 151"/>
                <a:gd name="T6" fmla="*/ 151 w 151"/>
                <a:gd name="T7" fmla="*/ 76 h 151"/>
                <a:gd name="T8" fmla="*/ 76 w 151"/>
                <a:gd name="T9" fmla="*/ 0 h 151"/>
                <a:gd name="T10" fmla="*/ 76 w 151"/>
                <a:gd name="T11" fmla="*/ 134 h 151"/>
                <a:gd name="T12" fmla="*/ 18 w 151"/>
                <a:gd name="T13" fmla="*/ 76 h 151"/>
                <a:gd name="T14" fmla="*/ 76 w 151"/>
                <a:gd name="T15" fmla="*/ 18 h 151"/>
                <a:gd name="T16" fmla="*/ 133 w 151"/>
                <a:gd name="T17" fmla="*/ 76 h 151"/>
                <a:gd name="T18" fmla="*/ 76 w 151"/>
                <a:gd name="T19" fmla="*/ 13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151">
                  <a:moveTo>
                    <a:pt x="76" y="0"/>
                  </a:moveTo>
                  <a:cubicBezTo>
                    <a:pt x="34" y="0"/>
                    <a:pt x="0" y="34"/>
                    <a:pt x="0" y="76"/>
                  </a:cubicBezTo>
                  <a:cubicBezTo>
                    <a:pt x="0" y="117"/>
                    <a:pt x="34" y="151"/>
                    <a:pt x="76" y="151"/>
                  </a:cubicBezTo>
                  <a:cubicBezTo>
                    <a:pt x="117" y="151"/>
                    <a:pt x="151" y="117"/>
                    <a:pt x="151" y="76"/>
                  </a:cubicBezTo>
                  <a:cubicBezTo>
                    <a:pt x="151" y="34"/>
                    <a:pt x="117" y="0"/>
                    <a:pt x="76" y="0"/>
                  </a:cubicBezTo>
                  <a:close/>
                  <a:moveTo>
                    <a:pt x="76" y="134"/>
                  </a:moveTo>
                  <a:cubicBezTo>
                    <a:pt x="44" y="134"/>
                    <a:pt x="18" y="108"/>
                    <a:pt x="18" y="76"/>
                  </a:cubicBezTo>
                  <a:cubicBezTo>
                    <a:pt x="18" y="44"/>
                    <a:pt x="44" y="18"/>
                    <a:pt x="76" y="18"/>
                  </a:cubicBezTo>
                  <a:cubicBezTo>
                    <a:pt x="107" y="18"/>
                    <a:pt x="133" y="44"/>
                    <a:pt x="133" y="76"/>
                  </a:cubicBezTo>
                  <a:cubicBezTo>
                    <a:pt x="133" y="108"/>
                    <a:pt x="107" y="134"/>
                    <a:pt x="76"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0" name="Freeform 2342">
              <a:extLst>
                <a:ext uri="{FF2B5EF4-FFF2-40B4-BE49-F238E27FC236}">
                  <a16:creationId xmlns:a16="http://schemas.microsoft.com/office/drawing/2014/main" id="{7C05292C-88D2-05DE-1355-F7E8522CF01B}"/>
                </a:ext>
              </a:extLst>
            </p:cNvPr>
            <p:cNvSpPr>
              <a:spLocks/>
            </p:cNvSpPr>
            <p:nvPr/>
          </p:nvSpPr>
          <p:spPr bwMode="gray">
            <a:xfrm>
              <a:off x="5153181" y="508483"/>
              <a:ext cx="148829" cy="96441"/>
            </a:xfrm>
            <a:custGeom>
              <a:avLst/>
              <a:gdLst>
                <a:gd name="T0" fmla="*/ 37 w 53"/>
                <a:gd name="T1" fmla="*/ 34 h 34"/>
                <a:gd name="T2" fmla="*/ 37 w 53"/>
                <a:gd name="T3" fmla="*/ 21 h 34"/>
                <a:gd name="T4" fmla="*/ 45 w 53"/>
                <a:gd name="T5" fmla="*/ 21 h 34"/>
                <a:gd name="T6" fmla="*/ 53 w 53"/>
                <a:gd name="T7" fmla="*/ 13 h 34"/>
                <a:gd name="T8" fmla="*/ 53 w 53"/>
                <a:gd name="T9" fmla="*/ 8 h 34"/>
                <a:gd name="T10" fmla="*/ 45 w 53"/>
                <a:gd name="T11" fmla="*/ 0 h 34"/>
                <a:gd name="T12" fmla="*/ 8 w 53"/>
                <a:gd name="T13" fmla="*/ 0 h 34"/>
                <a:gd name="T14" fmla="*/ 0 w 53"/>
                <a:gd name="T15" fmla="*/ 8 h 34"/>
                <a:gd name="T16" fmla="*/ 0 w 53"/>
                <a:gd name="T17" fmla="*/ 13 h 34"/>
                <a:gd name="T18" fmla="*/ 8 w 53"/>
                <a:gd name="T19" fmla="*/ 21 h 34"/>
                <a:gd name="T20" fmla="*/ 16 w 53"/>
                <a:gd name="T21" fmla="*/ 21 h 34"/>
                <a:gd name="T22" fmla="*/ 16 w 53"/>
                <a:gd name="T23" fmla="*/ 34 h 34"/>
                <a:gd name="T24" fmla="*/ 27 w 53"/>
                <a:gd name="T25" fmla="*/ 33 h 34"/>
                <a:gd name="T26" fmla="*/ 37 w 53"/>
                <a:gd name="T2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4">
                  <a:moveTo>
                    <a:pt x="37" y="34"/>
                  </a:moveTo>
                  <a:cubicBezTo>
                    <a:pt x="37" y="21"/>
                    <a:pt x="37" y="21"/>
                    <a:pt x="37" y="21"/>
                  </a:cubicBezTo>
                  <a:cubicBezTo>
                    <a:pt x="45" y="21"/>
                    <a:pt x="45" y="21"/>
                    <a:pt x="45" y="21"/>
                  </a:cubicBezTo>
                  <a:cubicBezTo>
                    <a:pt x="49" y="21"/>
                    <a:pt x="53" y="18"/>
                    <a:pt x="53" y="13"/>
                  </a:cubicBezTo>
                  <a:cubicBezTo>
                    <a:pt x="53" y="8"/>
                    <a:pt x="53" y="8"/>
                    <a:pt x="53" y="8"/>
                  </a:cubicBezTo>
                  <a:cubicBezTo>
                    <a:pt x="53" y="4"/>
                    <a:pt x="49" y="0"/>
                    <a:pt x="45" y="0"/>
                  </a:cubicBezTo>
                  <a:cubicBezTo>
                    <a:pt x="8" y="0"/>
                    <a:pt x="8" y="0"/>
                    <a:pt x="8" y="0"/>
                  </a:cubicBezTo>
                  <a:cubicBezTo>
                    <a:pt x="4" y="0"/>
                    <a:pt x="0" y="4"/>
                    <a:pt x="0" y="8"/>
                  </a:cubicBezTo>
                  <a:cubicBezTo>
                    <a:pt x="0" y="13"/>
                    <a:pt x="0" y="13"/>
                    <a:pt x="0" y="13"/>
                  </a:cubicBezTo>
                  <a:cubicBezTo>
                    <a:pt x="0" y="18"/>
                    <a:pt x="4" y="21"/>
                    <a:pt x="8" y="21"/>
                  </a:cubicBezTo>
                  <a:cubicBezTo>
                    <a:pt x="16" y="21"/>
                    <a:pt x="16" y="21"/>
                    <a:pt x="16" y="21"/>
                  </a:cubicBezTo>
                  <a:cubicBezTo>
                    <a:pt x="16" y="34"/>
                    <a:pt x="16" y="34"/>
                    <a:pt x="16" y="34"/>
                  </a:cubicBezTo>
                  <a:cubicBezTo>
                    <a:pt x="20" y="33"/>
                    <a:pt x="23" y="33"/>
                    <a:pt x="27" y="33"/>
                  </a:cubicBezTo>
                  <a:cubicBezTo>
                    <a:pt x="30" y="33"/>
                    <a:pt x="34" y="33"/>
                    <a:pt x="3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1" name="Freeform 2343">
              <a:extLst>
                <a:ext uri="{FF2B5EF4-FFF2-40B4-BE49-F238E27FC236}">
                  <a16:creationId xmlns:a16="http://schemas.microsoft.com/office/drawing/2014/main" id="{F7EDFF53-08CB-AB6D-C763-9A6E6141CA6C}"/>
                </a:ext>
              </a:extLst>
            </p:cNvPr>
            <p:cNvSpPr>
              <a:spLocks/>
            </p:cNvSpPr>
            <p:nvPr/>
          </p:nvSpPr>
          <p:spPr bwMode="gray">
            <a:xfrm>
              <a:off x="5361540" y="613259"/>
              <a:ext cx="78581" cy="76200"/>
            </a:xfrm>
            <a:custGeom>
              <a:avLst/>
              <a:gdLst>
                <a:gd name="T0" fmla="*/ 15 w 28"/>
                <a:gd name="T1" fmla="*/ 27 h 27"/>
                <a:gd name="T2" fmla="*/ 24 w 28"/>
                <a:gd name="T3" fmla="*/ 19 h 27"/>
                <a:gd name="T4" fmla="*/ 25 w 28"/>
                <a:gd name="T5" fmla="*/ 8 h 27"/>
                <a:gd name="T6" fmla="*/ 22 w 28"/>
                <a:gd name="T7" fmla="*/ 4 h 27"/>
                <a:gd name="T8" fmla="*/ 11 w 28"/>
                <a:gd name="T9" fmla="*/ 3 h 27"/>
                <a:gd name="T10" fmla="*/ 0 w 28"/>
                <a:gd name="T11" fmla="*/ 12 h 27"/>
                <a:gd name="T12" fmla="*/ 15 w 28"/>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8" h="27">
                  <a:moveTo>
                    <a:pt x="15" y="27"/>
                  </a:moveTo>
                  <a:cubicBezTo>
                    <a:pt x="24" y="19"/>
                    <a:pt x="24" y="19"/>
                    <a:pt x="24" y="19"/>
                  </a:cubicBezTo>
                  <a:cubicBezTo>
                    <a:pt x="27" y="16"/>
                    <a:pt x="28" y="11"/>
                    <a:pt x="25" y="8"/>
                  </a:cubicBezTo>
                  <a:cubicBezTo>
                    <a:pt x="22" y="4"/>
                    <a:pt x="22" y="4"/>
                    <a:pt x="22" y="4"/>
                  </a:cubicBezTo>
                  <a:cubicBezTo>
                    <a:pt x="19" y="1"/>
                    <a:pt x="14" y="0"/>
                    <a:pt x="11" y="3"/>
                  </a:cubicBezTo>
                  <a:cubicBezTo>
                    <a:pt x="0" y="12"/>
                    <a:pt x="0" y="12"/>
                    <a:pt x="0" y="12"/>
                  </a:cubicBezTo>
                  <a:cubicBezTo>
                    <a:pt x="6" y="16"/>
                    <a:pt x="11" y="21"/>
                    <a:pt x="1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2344">
              <a:extLst>
                <a:ext uri="{FF2B5EF4-FFF2-40B4-BE49-F238E27FC236}">
                  <a16:creationId xmlns:a16="http://schemas.microsoft.com/office/drawing/2014/main" id="{F72622BF-5E98-F23C-023D-C253457F05A8}"/>
                </a:ext>
              </a:extLst>
            </p:cNvPr>
            <p:cNvSpPr>
              <a:spLocks/>
            </p:cNvSpPr>
            <p:nvPr/>
          </p:nvSpPr>
          <p:spPr bwMode="gray">
            <a:xfrm>
              <a:off x="5179369" y="799012"/>
              <a:ext cx="83344" cy="84535"/>
            </a:xfrm>
            <a:custGeom>
              <a:avLst/>
              <a:gdLst>
                <a:gd name="T0" fmla="*/ 25 w 30"/>
                <a:gd name="T1" fmla="*/ 6 h 30"/>
                <a:gd name="T2" fmla="*/ 25 w 30"/>
                <a:gd name="T3" fmla="*/ 25 h 30"/>
                <a:gd name="T4" fmla="*/ 5 w 30"/>
                <a:gd name="T5" fmla="*/ 24 h 30"/>
                <a:gd name="T6" fmla="*/ 6 w 30"/>
                <a:gd name="T7" fmla="*/ 5 h 30"/>
                <a:gd name="T8" fmla="*/ 25 w 30"/>
                <a:gd name="T9" fmla="*/ 6 h 30"/>
              </a:gdLst>
              <a:ahLst/>
              <a:cxnLst>
                <a:cxn ang="0">
                  <a:pos x="T0" y="T1"/>
                </a:cxn>
                <a:cxn ang="0">
                  <a:pos x="T2" y="T3"/>
                </a:cxn>
                <a:cxn ang="0">
                  <a:pos x="T4" y="T5"/>
                </a:cxn>
                <a:cxn ang="0">
                  <a:pos x="T6" y="T7"/>
                </a:cxn>
                <a:cxn ang="0">
                  <a:pos x="T8" y="T9"/>
                </a:cxn>
              </a:cxnLst>
              <a:rect l="0" t="0" r="r" b="b"/>
              <a:pathLst>
                <a:path w="30" h="30">
                  <a:moveTo>
                    <a:pt x="25" y="6"/>
                  </a:moveTo>
                  <a:cubicBezTo>
                    <a:pt x="30" y="11"/>
                    <a:pt x="30" y="20"/>
                    <a:pt x="25" y="25"/>
                  </a:cubicBezTo>
                  <a:cubicBezTo>
                    <a:pt x="19" y="30"/>
                    <a:pt x="11" y="29"/>
                    <a:pt x="5" y="24"/>
                  </a:cubicBezTo>
                  <a:cubicBezTo>
                    <a:pt x="0" y="18"/>
                    <a:pt x="1" y="10"/>
                    <a:pt x="6" y="5"/>
                  </a:cubicBezTo>
                  <a:cubicBezTo>
                    <a:pt x="12" y="0"/>
                    <a:pt x="20" y="0"/>
                    <a:pt x="2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Freeform 2345">
              <a:extLst>
                <a:ext uri="{FF2B5EF4-FFF2-40B4-BE49-F238E27FC236}">
                  <a16:creationId xmlns:a16="http://schemas.microsoft.com/office/drawing/2014/main" id="{5D976D01-BD5F-97B3-CC92-5B762B895729}"/>
                </a:ext>
              </a:extLst>
            </p:cNvPr>
            <p:cNvSpPr>
              <a:spLocks/>
            </p:cNvSpPr>
            <p:nvPr/>
          </p:nvSpPr>
          <p:spPr bwMode="gray">
            <a:xfrm>
              <a:off x="5130541" y="743050"/>
              <a:ext cx="90488" cy="95250"/>
            </a:xfrm>
            <a:custGeom>
              <a:avLst/>
              <a:gdLst>
                <a:gd name="T0" fmla="*/ 30 w 32"/>
                <a:gd name="T1" fmla="*/ 25 h 34"/>
                <a:gd name="T2" fmla="*/ 30 w 32"/>
                <a:gd name="T3" fmla="*/ 32 h 34"/>
                <a:gd name="T4" fmla="*/ 30 w 32"/>
                <a:gd name="T5" fmla="*/ 32 h 34"/>
                <a:gd name="T6" fmla="*/ 23 w 32"/>
                <a:gd name="T7" fmla="*/ 32 h 34"/>
                <a:gd name="T8" fmla="*/ 2 w 32"/>
                <a:gd name="T9" fmla="*/ 10 h 34"/>
                <a:gd name="T10" fmla="*/ 2 w 32"/>
                <a:gd name="T11" fmla="*/ 2 h 34"/>
                <a:gd name="T12" fmla="*/ 2 w 32"/>
                <a:gd name="T13" fmla="*/ 2 h 34"/>
                <a:gd name="T14" fmla="*/ 10 w 32"/>
                <a:gd name="T15" fmla="*/ 3 h 34"/>
                <a:gd name="T16" fmla="*/ 30 w 32"/>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30" y="25"/>
                  </a:moveTo>
                  <a:cubicBezTo>
                    <a:pt x="32" y="27"/>
                    <a:pt x="32" y="30"/>
                    <a:pt x="30" y="32"/>
                  </a:cubicBezTo>
                  <a:cubicBezTo>
                    <a:pt x="30" y="32"/>
                    <a:pt x="30" y="32"/>
                    <a:pt x="30" y="32"/>
                  </a:cubicBezTo>
                  <a:cubicBezTo>
                    <a:pt x="28" y="34"/>
                    <a:pt x="25" y="34"/>
                    <a:pt x="23" y="32"/>
                  </a:cubicBezTo>
                  <a:cubicBezTo>
                    <a:pt x="2" y="10"/>
                    <a:pt x="2" y="10"/>
                    <a:pt x="2" y="10"/>
                  </a:cubicBezTo>
                  <a:cubicBezTo>
                    <a:pt x="0" y="8"/>
                    <a:pt x="0" y="4"/>
                    <a:pt x="2" y="2"/>
                  </a:cubicBezTo>
                  <a:cubicBezTo>
                    <a:pt x="2" y="2"/>
                    <a:pt x="2" y="2"/>
                    <a:pt x="2" y="2"/>
                  </a:cubicBezTo>
                  <a:cubicBezTo>
                    <a:pt x="4" y="0"/>
                    <a:pt x="8" y="0"/>
                    <a:pt x="10" y="3"/>
                  </a:cubicBezTo>
                  <a:lnTo>
                    <a:pt x="3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45" name="Ellipse 54">
            <a:extLst>
              <a:ext uri="{FF2B5EF4-FFF2-40B4-BE49-F238E27FC236}">
                <a16:creationId xmlns:a16="http://schemas.microsoft.com/office/drawing/2014/main" id="{0FF43701-09E3-DD29-BBCF-ED1B794FA521}"/>
              </a:ext>
            </a:extLst>
          </p:cNvPr>
          <p:cNvSpPr/>
          <p:nvPr/>
        </p:nvSpPr>
        <p:spPr bwMode="gray">
          <a:xfrm>
            <a:off x="3230144" y="2457954"/>
            <a:ext cx="1028196" cy="1028196"/>
          </a:xfrm>
          <a:prstGeom prst="ellipse">
            <a:avLst/>
          </a:prstGeom>
          <a:solidFill>
            <a:schemeClr val="tx2"/>
          </a:solidFill>
          <a:ln w="12700">
            <a:noFill/>
            <a:miter lim="800000"/>
            <a:headEnd/>
            <a:tailEnd/>
          </a:ln>
          <a:effectLst>
            <a:innerShdw blurRad="114300">
              <a:prstClr val="black"/>
            </a:innerShdw>
          </a:effectLst>
        </p:spPr>
        <p:txBody>
          <a:bodyPr lIns="108000" tIns="108000" rIns="144000" bIns="72000" rtlCol="0" anchor="ctr"/>
          <a:lstStyle/>
          <a:p>
            <a:pPr marL="190800" indent="-190800" algn="ctr">
              <a:lnSpc>
                <a:spcPct val="95000"/>
              </a:lnSpc>
              <a:spcAft>
                <a:spcPts val="800"/>
              </a:spcAft>
              <a:buClr>
                <a:srgbClr val="969696"/>
              </a:buClr>
              <a:buFont typeface="Wingdings" pitchFamily="2" charset="2"/>
              <a:buChar char="§"/>
            </a:pPr>
            <a:endParaRPr lang="en-US" sz="1600">
              <a:solidFill>
                <a:srgbClr val="000000"/>
              </a:solidFill>
              <a:cs typeface="Arial" charset="0"/>
            </a:endParaRPr>
          </a:p>
        </p:txBody>
      </p:sp>
      <p:sp>
        <p:nvSpPr>
          <p:cNvPr id="46" name="Ellipse 54">
            <a:extLst>
              <a:ext uri="{FF2B5EF4-FFF2-40B4-BE49-F238E27FC236}">
                <a16:creationId xmlns:a16="http://schemas.microsoft.com/office/drawing/2014/main" id="{4DB56F70-8855-6C3D-EF9C-8A6AFC838641}"/>
              </a:ext>
            </a:extLst>
          </p:cNvPr>
          <p:cNvSpPr/>
          <p:nvPr/>
        </p:nvSpPr>
        <p:spPr bwMode="gray">
          <a:xfrm>
            <a:off x="5573294" y="2457954"/>
            <a:ext cx="1028196" cy="1028196"/>
          </a:xfrm>
          <a:prstGeom prst="ellipse">
            <a:avLst/>
          </a:prstGeom>
          <a:solidFill>
            <a:schemeClr val="tx2"/>
          </a:solidFill>
          <a:ln w="12700">
            <a:noFill/>
            <a:miter lim="800000"/>
            <a:headEnd/>
            <a:tailEnd/>
          </a:ln>
          <a:effectLst>
            <a:innerShdw blurRad="114300">
              <a:prstClr val="black"/>
            </a:innerShdw>
          </a:effectLst>
        </p:spPr>
        <p:txBody>
          <a:bodyPr lIns="108000" tIns="108000" rIns="144000" bIns="72000" rtlCol="0" anchor="ctr"/>
          <a:lstStyle/>
          <a:p>
            <a:pPr marL="190800" indent="-190800" algn="ctr">
              <a:lnSpc>
                <a:spcPct val="95000"/>
              </a:lnSpc>
              <a:spcAft>
                <a:spcPts val="800"/>
              </a:spcAft>
              <a:buClr>
                <a:srgbClr val="969696"/>
              </a:buClr>
              <a:buFont typeface="Wingdings" pitchFamily="2" charset="2"/>
              <a:buChar char="§"/>
            </a:pPr>
            <a:endParaRPr lang="en-US" sz="1600">
              <a:solidFill>
                <a:srgbClr val="000000"/>
              </a:solidFill>
              <a:cs typeface="Arial" charset="0"/>
            </a:endParaRPr>
          </a:p>
        </p:txBody>
      </p:sp>
      <p:sp>
        <p:nvSpPr>
          <p:cNvPr id="47" name="Ellipse 54">
            <a:extLst>
              <a:ext uri="{FF2B5EF4-FFF2-40B4-BE49-F238E27FC236}">
                <a16:creationId xmlns:a16="http://schemas.microsoft.com/office/drawing/2014/main" id="{DC512313-E6D5-2660-75D5-E475B331D7C6}"/>
              </a:ext>
            </a:extLst>
          </p:cNvPr>
          <p:cNvSpPr/>
          <p:nvPr/>
        </p:nvSpPr>
        <p:spPr bwMode="gray">
          <a:xfrm>
            <a:off x="7916444" y="2457954"/>
            <a:ext cx="1028196" cy="1028196"/>
          </a:xfrm>
          <a:prstGeom prst="ellipse">
            <a:avLst/>
          </a:prstGeom>
          <a:solidFill>
            <a:schemeClr val="tx2"/>
          </a:solidFill>
          <a:ln w="12700">
            <a:noFill/>
            <a:miter lim="800000"/>
            <a:headEnd/>
            <a:tailEnd/>
          </a:ln>
          <a:effectLst>
            <a:innerShdw blurRad="114300">
              <a:prstClr val="black"/>
            </a:innerShdw>
          </a:effectLst>
        </p:spPr>
        <p:txBody>
          <a:bodyPr lIns="108000" tIns="108000" rIns="144000" bIns="72000" rtlCol="0" anchor="ctr"/>
          <a:lstStyle/>
          <a:p>
            <a:pPr marL="190800" indent="-190800" algn="ctr">
              <a:lnSpc>
                <a:spcPct val="95000"/>
              </a:lnSpc>
              <a:spcAft>
                <a:spcPts val="800"/>
              </a:spcAft>
              <a:buClr>
                <a:srgbClr val="969696"/>
              </a:buClr>
              <a:buFont typeface="Wingdings" pitchFamily="2" charset="2"/>
              <a:buChar char="§"/>
            </a:pPr>
            <a:endParaRPr lang="en-US" sz="1600">
              <a:solidFill>
                <a:srgbClr val="000000"/>
              </a:solidFill>
              <a:cs typeface="Arial" charset="0"/>
            </a:endParaRPr>
          </a:p>
        </p:txBody>
      </p:sp>
      <p:sp>
        <p:nvSpPr>
          <p:cNvPr id="48" name="Ellipse 54">
            <a:extLst>
              <a:ext uri="{FF2B5EF4-FFF2-40B4-BE49-F238E27FC236}">
                <a16:creationId xmlns:a16="http://schemas.microsoft.com/office/drawing/2014/main" id="{330EA277-F6D4-87D3-AA4C-9D96D73AEA81}"/>
              </a:ext>
            </a:extLst>
          </p:cNvPr>
          <p:cNvSpPr/>
          <p:nvPr/>
        </p:nvSpPr>
        <p:spPr bwMode="gray">
          <a:xfrm>
            <a:off x="10259594" y="2457954"/>
            <a:ext cx="1028196" cy="1028196"/>
          </a:xfrm>
          <a:prstGeom prst="ellipse">
            <a:avLst/>
          </a:prstGeom>
          <a:solidFill>
            <a:schemeClr val="tx2"/>
          </a:solidFill>
          <a:ln w="12700">
            <a:noFill/>
            <a:miter lim="800000"/>
            <a:headEnd/>
            <a:tailEnd/>
          </a:ln>
          <a:effectLst>
            <a:innerShdw blurRad="114300">
              <a:prstClr val="black"/>
            </a:innerShdw>
          </a:effectLst>
        </p:spPr>
        <p:txBody>
          <a:bodyPr lIns="108000" tIns="108000" rIns="144000" bIns="72000" rtlCol="0" anchor="ctr"/>
          <a:lstStyle/>
          <a:p>
            <a:pPr marL="190800" indent="-190800" algn="ctr">
              <a:lnSpc>
                <a:spcPct val="95000"/>
              </a:lnSpc>
              <a:spcAft>
                <a:spcPts val="800"/>
              </a:spcAft>
              <a:buClr>
                <a:srgbClr val="969696"/>
              </a:buClr>
              <a:buFont typeface="Wingdings" pitchFamily="2" charset="2"/>
              <a:buChar char="§"/>
            </a:pPr>
            <a:endParaRPr lang="en-US" sz="1600">
              <a:solidFill>
                <a:srgbClr val="000000"/>
              </a:solidFill>
              <a:cs typeface="Arial" charset="0"/>
            </a:endParaRPr>
          </a:p>
        </p:txBody>
      </p:sp>
      <p:sp>
        <p:nvSpPr>
          <p:cNvPr id="49" name="Freeform 3223">
            <a:extLst>
              <a:ext uri="{FF2B5EF4-FFF2-40B4-BE49-F238E27FC236}">
                <a16:creationId xmlns:a16="http://schemas.microsoft.com/office/drawing/2014/main" id="{2E571349-AAB4-5C6A-3DB8-F306C47446AB}"/>
              </a:ext>
            </a:extLst>
          </p:cNvPr>
          <p:cNvSpPr>
            <a:spLocks noChangeAspect="1" noEditPoints="1"/>
          </p:cNvSpPr>
          <p:nvPr/>
        </p:nvSpPr>
        <p:spPr bwMode="gray">
          <a:xfrm>
            <a:off x="3522698" y="2739506"/>
            <a:ext cx="443088" cy="442119"/>
          </a:xfrm>
          <a:custGeom>
            <a:avLst/>
            <a:gdLst>
              <a:gd name="T0" fmla="*/ 151 w 193"/>
              <a:gd name="T1" fmla="*/ 83 h 193"/>
              <a:gd name="T2" fmla="*/ 97 w 193"/>
              <a:gd name="T3" fmla="*/ 137 h 193"/>
              <a:gd name="T4" fmla="*/ 69 w 193"/>
              <a:gd name="T5" fmla="*/ 137 h 193"/>
              <a:gd name="T6" fmla="*/ 42 w 193"/>
              <a:gd name="T7" fmla="*/ 110 h 193"/>
              <a:gd name="T8" fmla="*/ 42 w 193"/>
              <a:gd name="T9" fmla="*/ 83 h 193"/>
              <a:gd name="T10" fmla="*/ 69 w 193"/>
              <a:gd name="T11" fmla="*/ 83 h 193"/>
              <a:gd name="T12" fmla="*/ 83 w 193"/>
              <a:gd name="T13" fmla="*/ 96 h 193"/>
              <a:gd name="T14" fmla="*/ 124 w 193"/>
              <a:gd name="T15" fmla="*/ 56 h 193"/>
              <a:gd name="T16" fmla="*/ 151 w 193"/>
              <a:gd name="T17" fmla="*/ 56 h 193"/>
              <a:gd name="T18" fmla="*/ 151 w 193"/>
              <a:gd name="T19" fmla="*/ 83 h 193"/>
              <a:gd name="T20" fmla="*/ 97 w 193"/>
              <a:gd name="T21" fmla="*/ 0 h 193"/>
              <a:gd name="T22" fmla="*/ 0 w 193"/>
              <a:gd name="T23" fmla="*/ 96 h 193"/>
              <a:gd name="T24" fmla="*/ 97 w 193"/>
              <a:gd name="T25" fmla="*/ 193 h 193"/>
              <a:gd name="T26" fmla="*/ 193 w 193"/>
              <a:gd name="T27" fmla="*/ 96 h 193"/>
              <a:gd name="T28" fmla="*/ 97 w 193"/>
              <a:gd name="T2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3" h="193">
                <a:moveTo>
                  <a:pt x="151" y="83"/>
                </a:moveTo>
                <a:cubicBezTo>
                  <a:pt x="97" y="137"/>
                  <a:pt x="97" y="137"/>
                  <a:pt x="97" y="137"/>
                </a:cubicBezTo>
                <a:cubicBezTo>
                  <a:pt x="89" y="145"/>
                  <a:pt x="77" y="145"/>
                  <a:pt x="69" y="137"/>
                </a:cubicBezTo>
                <a:cubicBezTo>
                  <a:pt x="42" y="110"/>
                  <a:pt x="42" y="110"/>
                  <a:pt x="42" y="110"/>
                </a:cubicBezTo>
                <a:cubicBezTo>
                  <a:pt x="35" y="102"/>
                  <a:pt x="35" y="90"/>
                  <a:pt x="42" y="83"/>
                </a:cubicBezTo>
                <a:cubicBezTo>
                  <a:pt x="50" y="75"/>
                  <a:pt x="62" y="75"/>
                  <a:pt x="69" y="83"/>
                </a:cubicBezTo>
                <a:cubicBezTo>
                  <a:pt x="83" y="96"/>
                  <a:pt x="83" y="96"/>
                  <a:pt x="83" y="96"/>
                </a:cubicBezTo>
                <a:cubicBezTo>
                  <a:pt x="124" y="56"/>
                  <a:pt x="124" y="56"/>
                  <a:pt x="124" y="56"/>
                </a:cubicBezTo>
                <a:cubicBezTo>
                  <a:pt x="131" y="48"/>
                  <a:pt x="144" y="48"/>
                  <a:pt x="151" y="56"/>
                </a:cubicBezTo>
                <a:cubicBezTo>
                  <a:pt x="159" y="63"/>
                  <a:pt x="159" y="75"/>
                  <a:pt x="151" y="83"/>
                </a:cubicBezTo>
                <a:close/>
                <a:moveTo>
                  <a:pt x="97" y="0"/>
                </a:moveTo>
                <a:cubicBezTo>
                  <a:pt x="43" y="0"/>
                  <a:pt x="0" y="43"/>
                  <a:pt x="0" y="96"/>
                </a:cubicBezTo>
                <a:cubicBezTo>
                  <a:pt x="0" y="150"/>
                  <a:pt x="43" y="193"/>
                  <a:pt x="97" y="193"/>
                </a:cubicBezTo>
                <a:cubicBezTo>
                  <a:pt x="150" y="193"/>
                  <a:pt x="193" y="150"/>
                  <a:pt x="193" y="96"/>
                </a:cubicBezTo>
                <a:cubicBezTo>
                  <a:pt x="193" y="43"/>
                  <a:pt x="150" y="0"/>
                  <a:pt x="9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nvGrpSpPr>
          <p:cNvPr id="50" name="Gruppieren 278">
            <a:extLst>
              <a:ext uri="{FF2B5EF4-FFF2-40B4-BE49-F238E27FC236}">
                <a16:creationId xmlns:a16="http://schemas.microsoft.com/office/drawing/2014/main" id="{830F2240-3FE7-EA60-F00D-7F439A65B10E}"/>
              </a:ext>
            </a:extLst>
          </p:cNvPr>
          <p:cNvGrpSpPr>
            <a:grpSpLocks noChangeAspect="1"/>
          </p:cNvGrpSpPr>
          <p:nvPr/>
        </p:nvGrpSpPr>
        <p:grpSpPr bwMode="gray">
          <a:xfrm>
            <a:off x="5768792" y="2750997"/>
            <a:ext cx="628412" cy="383663"/>
            <a:chOff x="6700838" y="5688013"/>
            <a:chExt cx="754062" cy="460375"/>
          </a:xfrm>
          <a:solidFill>
            <a:schemeClr val="accent1"/>
          </a:solidFill>
        </p:grpSpPr>
        <p:sp>
          <p:nvSpPr>
            <p:cNvPr id="51" name="Freeform 1146">
              <a:extLst>
                <a:ext uri="{FF2B5EF4-FFF2-40B4-BE49-F238E27FC236}">
                  <a16:creationId xmlns:a16="http://schemas.microsoft.com/office/drawing/2014/main" id="{5916A481-FC97-908C-E367-A5CA7574009D}"/>
                </a:ext>
              </a:extLst>
            </p:cNvPr>
            <p:cNvSpPr>
              <a:spLocks/>
            </p:cNvSpPr>
            <p:nvPr/>
          </p:nvSpPr>
          <p:spPr bwMode="gray">
            <a:xfrm>
              <a:off x="6981825" y="5826126"/>
              <a:ext cx="187325" cy="187325"/>
            </a:xfrm>
            <a:custGeom>
              <a:avLst/>
              <a:gdLst>
                <a:gd name="T0" fmla="*/ 25 w 50"/>
                <a:gd name="T1" fmla="*/ 0 h 50"/>
                <a:gd name="T2" fmla="*/ 12 w 50"/>
                <a:gd name="T3" fmla="*/ 3 h 50"/>
                <a:gd name="T4" fmla="*/ 26 w 50"/>
                <a:gd name="T5" fmla="*/ 25 h 50"/>
                <a:gd name="T6" fmla="*/ 4 w 50"/>
                <a:gd name="T7" fmla="*/ 11 h 50"/>
                <a:gd name="T8" fmla="*/ 0 w 50"/>
                <a:gd name="T9" fmla="*/ 25 h 50"/>
                <a:gd name="T10" fmla="*/ 25 w 50"/>
                <a:gd name="T11" fmla="*/ 50 h 50"/>
                <a:gd name="T12" fmla="*/ 50 w 50"/>
                <a:gd name="T13" fmla="*/ 25 h 50"/>
                <a:gd name="T14" fmla="*/ 25 w 50"/>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0">
                  <a:moveTo>
                    <a:pt x="25" y="0"/>
                  </a:moveTo>
                  <a:cubicBezTo>
                    <a:pt x="21" y="0"/>
                    <a:pt x="16" y="1"/>
                    <a:pt x="12" y="3"/>
                  </a:cubicBezTo>
                  <a:cubicBezTo>
                    <a:pt x="26" y="25"/>
                    <a:pt x="26" y="25"/>
                    <a:pt x="26" y="25"/>
                  </a:cubicBezTo>
                  <a:cubicBezTo>
                    <a:pt x="4" y="11"/>
                    <a:pt x="4" y="11"/>
                    <a:pt x="4" y="11"/>
                  </a:cubicBezTo>
                  <a:cubicBezTo>
                    <a:pt x="2" y="15"/>
                    <a:pt x="0" y="20"/>
                    <a:pt x="0" y="25"/>
                  </a:cubicBezTo>
                  <a:cubicBezTo>
                    <a:pt x="0" y="39"/>
                    <a:pt x="11" y="50"/>
                    <a:pt x="25" y="50"/>
                  </a:cubicBezTo>
                  <a:cubicBezTo>
                    <a:pt x="39" y="50"/>
                    <a:pt x="50" y="39"/>
                    <a:pt x="50" y="25"/>
                  </a:cubicBezTo>
                  <a:cubicBezTo>
                    <a:pt x="50" y="11"/>
                    <a:pt x="39"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2" name="Freeform 1147">
              <a:extLst>
                <a:ext uri="{FF2B5EF4-FFF2-40B4-BE49-F238E27FC236}">
                  <a16:creationId xmlns:a16="http://schemas.microsoft.com/office/drawing/2014/main" id="{9AA2C92D-9D2C-7EC3-B956-C587904A64DD}"/>
                </a:ext>
              </a:extLst>
            </p:cNvPr>
            <p:cNvSpPr>
              <a:spLocks noEditPoints="1"/>
            </p:cNvSpPr>
            <p:nvPr/>
          </p:nvSpPr>
          <p:spPr bwMode="gray">
            <a:xfrm>
              <a:off x="6700838" y="5688013"/>
              <a:ext cx="754062" cy="460375"/>
            </a:xfrm>
            <a:custGeom>
              <a:avLst/>
              <a:gdLst>
                <a:gd name="T0" fmla="*/ 150 w 201"/>
                <a:gd name="T1" fmla="*/ 20 h 123"/>
                <a:gd name="T2" fmla="*/ 63 w 201"/>
                <a:gd name="T3" fmla="*/ 13 h 123"/>
                <a:gd name="T4" fmla="*/ 0 w 201"/>
                <a:gd name="T5" fmla="*/ 61 h 123"/>
                <a:gd name="T6" fmla="*/ 0 w 201"/>
                <a:gd name="T7" fmla="*/ 62 h 123"/>
                <a:gd name="T8" fmla="*/ 3 w 201"/>
                <a:gd name="T9" fmla="*/ 66 h 123"/>
                <a:gd name="T10" fmla="*/ 50 w 201"/>
                <a:gd name="T11" fmla="*/ 104 h 123"/>
                <a:gd name="T12" fmla="*/ 125 w 201"/>
                <a:gd name="T13" fmla="*/ 115 h 123"/>
                <a:gd name="T14" fmla="*/ 168 w 201"/>
                <a:gd name="T15" fmla="*/ 93 h 123"/>
                <a:gd name="T16" fmla="*/ 201 w 201"/>
                <a:gd name="T17" fmla="*/ 62 h 123"/>
                <a:gd name="T18" fmla="*/ 150 w 201"/>
                <a:gd name="T19" fmla="*/ 20 h 123"/>
                <a:gd name="T20" fmla="*/ 100 w 201"/>
                <a:gd name="T21" fmla="*/ 102 h 123"/>
                <a:gd name="T22" fmla="*/ 60 w 201"/>
                <a:gd name="T23" fmla="*/ 64 h 123"/>
                <a:gd name="T24" fmla="*/ 98 w 201"/>
                <a:gd name="T25" fmla="*/ 22 h 123"/>
                <a:gd name="T26" fmla="*/ 140 w 201"/>
                <a:gd name="T27" fmla="*/ 60 h 123"/>
                <a:gd name="T28" fmla="*/ 100 w 201"/>
                <a:gd name="T29" fmla="*/ 10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123">
                  <a:moveTo>
                    <a:pt x="150" y="20"/>
                  </a:moveTo>
                  <a:cubicBezTo>
                    <a:pt x="122" y="4"/>
                    <a:pt x="93" y="0"/>
                    <a:pt x="63" y="13"/>
                  </a:cubicBezTo>
                  <a:cubicBezTo>
                    <a:pt x="38" y="24"/>
                    <a:pt x="18" y="41"/>
                    <a:pt x="0" y="61"/>
                  </a:cubicBezTo>
                  <a:cubicBezTo>
                    <a:pt x="0" y="61"/>
                    <a:pt x="0" y="62"/>
                    <a:pt x="0" y="62"/>
                  </a:cubicBezTo>
                  <a:cubicBezTo>
                    <a:pt x="1" y="64"/>
                    <a:pt x="2" y="65"/>
                    <a:pt x="3" y="66"/>
                  </a:cubicBezTo>
                  <a:cubicBezTo>
                    <a:pt x="17" y="81"/>
                    <a:pt x="32" y="94"/>
                    <a:pt x="50" y="104"/>
                  </a:cubicBezTo>
                  <a:cubicBezTo>
                    <a:pt x="74" y="117"/>
                    <a:pt x="98" y="123"/>
                    <a:pt x="125" y="115"/>
                  </a:cubicBezTo>
                  <a:cubicBezTo>
                    <a:pt x="141" y="110"/>
                    <a:pt x="155" y="102"/>
                    <a:pt x="168" y="93"/>
                  </a:cubicBezTo>
                  <a:cubicBezTo>
                    <a:pt x="180" y="84"/>
                    <a:pt x="191" y="74"/>
                    <a:pt x="201" y="62"/>
                  </a:cubicBezTo>
                  <a:cubicBezTo>
                    <a:pt x="186" y="45"/>
                    <a:pt x="170" y="30"/>
                    <a:pt x="150" y="20"/>
                  </a:cubicBezTo>
                  <a:close/>
                  <a:moveTo>
                    <a:pt x="100" y="102"/>
                  </a:moveTo>
                  <a:cubicBezTo>
                    <a:pt x="81" y="102"/>
                    <a:pt x="62" y="88"/>
                    <a:pt x="60" y="64"/>
                  </a:cubicBezTo>
                  <a:cubicBezTo>
                    <a:pt x="58" y="42"/>
                    <a:pt x="75" y="23"/>
                    <a:pt x="98" y="22"/>
                  </a:cubicBezTo>
                  <a:cubicBezTo>
                    <a:pt x="120" y="20"/>
                    <a:pt x="139" y="37"/>
                    <a:pt x="140" y="60"/>
                  </a:cubicBezTo>
                  <a:cubicBezTo>
                    <a:pt x="142" y="80"/>
                    <a:pt x="127" y="101"/>
                    <a:pt x="10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53" name="Freeform 3237">
            <a:extLst>
              <a:ext uri="{FF2B5EF4-FFF2-40B4-BE49-F238E27FC236}">
                <a16:creationId xmlns:a16="http://schemas.microsoft.com/office/drawing/2014/main" id="{59B7FB53-1D44-C5C9-430A-626304FB1C72}"/>
              </a:ext>
            </a:extLst>
          </p:cNvPr>
          <p:cNvSpPr>
            <a:spLocks noChangeAspect="1" noEditPoints="1"/>
          </p:cNvSpPr>
          <p:nvPr/>
        </p:nvSpPr>
        <p:spPr bwMode="gray">
          <a:xfrm>
            <a:off x="8223617" y="2749287"/>
            <a:ext cx="413849" cy="413849"/>
          </a:xfrm>
          <a:custGeom>
            <a:avLst/>
            <a:gdLst>
              <a:gd name="T0" fmla="*/ 115 w 120"/>
              <a:gd name="T1" fmla="*/ 96 h 120"/>
              <a:gd name="T2" fmla="*/ 77 w 120"/>
              <a:gd name="T3" fmla="*/ 58 h 120"/>
              <a:gd name="T4" fmla="*/ 81 w 120"/>
              <a:gd name="T5" fmla="*/ 40 h 120"/>
              <a:gd name="T6" fmla="*/ 40 w 120"/>
              <a:gd name="T7" fmla="*/ 0 h 120"/>
              <a:gd name="T8" fmla="*/ 30 w 120"/>
              <a:gd name="T9" fmla="*/ 2 h 120"/>
              <a:gd name="T10" fmla="*/ 47 w 120"/>
              <a:gd name="T11" fmla="*/ 19 h 120"/>
              <a:gd name="T12" fmla="*/ 46 w 120"/>
              <a:gd name="T13" fmla="*/ 46 h 120"/>
              <a:gd name="T14" fmla="*/ 19 w 120"/>
              <a:gd name="T15" fmla="*/ 47 h 120"/>
              <a:gd name="T16" fmla="*/ 2 w 120"/>
              <a:gd name="T17" fmla="*/ 30 h 120"/>
              <a:gd name="T18" fmla="*/ 0 w 120"/>
              <a:gd name="T19" fmla="*/ 40 h 120"/>
              <a:gd name="T20" fmla="*/ 40 w 120"/>
              <a:gd name="T21" fmla="*/ 81 h 120"/>
              <a:gd name="T22" fmla="*/ 58 w 120"/>
              <a:gd name="T23" fmla="*/ 77 h 120"/>
              <a:gd name="T24" fmla="*/ 96 w 120"/>
              <a:gd name="T25" fmla="*/ 115 h 120"/>
              <a:gd name="T26" fmla="*/ 115 w 120"/>
              <a:gd name="T27" fmla="*/ 114 h 120"/>
              <a:gd name="T28" fmla="*/ 115 w 120"/>
              <a:gd name="T29" fmla="*/ 96 h 120"/>
              <a:gd name="T30" fmla="*/ 105 w 120"/>
              <a:gd name="T31" fmla="*/ 111 h 120"/>
              <a:gd name="T32" fmla="*/ 98 w 120"/>
              <a:gd name="T33" fmla="*/ 105 h 120"/>
              <a:gd name="T34" fmla="*/ 105 w 120"/>
              <a:gd name="T35" fmla="*/ 98 h 120"/>
              <a:gd name="T36" fmla="*/ 112 w 120"/>
              <a:gd name="T37" fmla="*/ 105 h 120"/>
              <a:gd name="T38" fmla="*/ 105 w 120"/>
              <a:gd name="T39" fmla="*/ 11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20">
                <a:moveTo>
                  <a:pt x="115" y="96"/>
                </a:moveTo>
                <a:cubicBezTo>
                  <a:pt x="77" y="58"/>
                  <a:pt x="77" y="58"/>
                  <a:pt x="77" y="58"/>
                </a:cubicBezTo>
                <a:cubicBezTo>
                  <a:pt x="79" y="52"/>
                  <a:pt x="81" y="47"/>
                  <a:pt x="81" y="40"/>
                </a:cubicBezTo>
                <a:cubicBezTo>
                  <a:pt x="81" y="18"/>
                  <a:pt x="63" y="0"/>
                  <a:pt x="40" y="0"/>
                </a:cubicBezTo>
                <a:cubicBezTo>
                  <a:pt x="37" y="0"/>
                  <a:pt x="33" y="1"/>
                  <a:pt x="30" y="2"/>
                </a:cubicBezTo>
                <a:cubicBezTo>
                  <a:pt x="47" y="19"/>
                  <a:pt x="47" y="19"/>
                  <a:pt x="47" y="19"/>
                </a:cubicBezTo>
                <a:cubicBezTo>
                  <a:pt x="54" y="26"/>
                  <a:pt x="53" y="38"/>
                  <a:pt x="46" y="46"/>
                </a:cubicBezTo>
                <a:cubicBezTo>
                  <a:pt x="38" y="53"/>
                  <a:pt x="26" y="54"/>
                  <a:pt x="19" y="47"/>
                </a:cubicBezTo>
                <a:cubicBezTo>
                  <a:pt x="2" y="30"/>
                  <a:pt x="2" y="30"/>
                  <a:pt x="2" y="30"/>
                </a:cubicBezTo>
                <a:cubicBezTo>
                  <a:pt x="1" y="33"/>
                  <a:pt x="0" y="37"/>
                  <a:pt x="0" y="40"/>
                </a:cubicBezTo>
                <a:cubicBezTo>
                  <a:pt x="0" y="63"/>
                  <a:pt x="18" y="81"/>
                  <a:pt x="40" y="81"/>
                </a:cubicBezTo>
                <a:cubicBezTo>
                  <a:pt x="46" y="81"/>
                  <a:pt x="52" y="79"/>
                  <a:pt x="58" y="77"/>
                </a:cubicBezTo>
                <a:cubicBezTo>
                  <a:pt x="96" y="115"/>
                  <a:pt x="96" y="115"/>
                  <a:pt x="96" y="115"/>
                </a:cubicBezTo>
                <a:cubicBezTo>
                  <a:pt x="101" y="120"/>
                  <a:pt x="109" y="120"/>
                  <a:pt x="115" y="114"/>
                </a:cubicBezTo>
                <a:cubicBezTo>
                  <a:pt x="120" y="109"/>
                  <a:pt x="120" y="101"/>
                  <a:pt x="115" y="96"/>
                </a:cubicBezTo>
                <a:close/>
                <a:moveTo>
                  <a:pt x="105" y="111"/>
                </a:moveTo>
                <a:cubicBezTo>
                  <a:pt x="101" y="111"/>
                  <a:pt x="98" y="108"/>
                  <a:pt x="98" y="105"/>
                </a:cubicBezTo>
                <a:cubicBezTo>
                  <a:pt x="98" y="101"/>
                  <a:pt x="101" y="98"/>
                  <a:pt x="105" y="98"/>
                </a:cubicBezTo>
                <a:cubicBezTo>
                  <a:pt x="109" y="98"/>
                  <a:pt x="112" y="101"/>
                  <a:pt x="112" y="105"/>
                </a:cubicBezTo>
                <a:cubicBezTo>
                  <a:pt x="112" y="108"/>
                  <a:pt x="109" y="111"/>
                  <a:pt x="105" y="11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4" name="Freeform 3045">
            <a:extLst>
              <a:ext uri="{FF2B5EF4-FFF2-40B4-BE49-F238E27FC236}">
                <a16:creationId xmlns:a16="http://schemas.microsoft.com/office/drawing/2014/main" id="{E677621A-A2F4-77B1-BCF8-C0CC491ACB21}"/>
              </a:ext>
            </a:extLst>
          </p:cNvPr>
          <p:cNvSpPr>
            <a:spLocks noChangeAspect="1" noEditPoints="1"/>
          </p:cNvSpPr>
          <p:nvPr/>
        </p:nvSpPr>
        <p:spPr bwMode="gray">
          <a:xfrm>
            <a:off x="10556359" y="2804213"/>
            <a:ext cx="434665" cy="373659"/>
          </a:xfrm>
          <a:custGeom>
            <a:avLst/>
            <a:gdLst>
              <a:gd name="T0" fmla="*/ 163 w 193"/>
              <a:gd name="T1" fmla="*/ 0 h 166"/>
              <a:gd name="T2" fmla="*/ 145 w 193"/>
              <a:gd name="T3" fmla="*/ 0 h 166"/>
              <a:gd name="T4" fmla="*/ 49 w 193"/>
              <a:gd name="T5" fmla="*/ 0 h 166"/>
              <a:gd name="T6" fmla="*/ 30 w 193"/>
              <a:gd name="T7" fmla="*/ 0 h 166"/>
              <a:gd name="T8" fmla="*/ 0 w 193"/>
              <a:gd name="T9" fmla="*/ 30 h 166"/>
              <a:gd name="T10" fmla="*/ 0 w 193"/>
              <a:gd name="T11" fmla="*/ 64 h 166"/>
              <a:gd name="T12" fmla="*/ 0 w 193"/>
              <a:gd name="T13" fmla="*/ 102 h 166"/>
              <a:gd name="T14" fmla="*/ 30 w 193"/>
              <a:gd name="T15" fmla="*/ 132 h 166"/>
              <a:gd name="T16" fmla="*/ 55 w 193"/>
              <a:gd name="T17" fmla="*/ 132 h 166"/>
              <a:gd name="T18" fmla="*/ 55 w 193"/>
              <a:gd name="T19" fmla="*/ 154 h 166"/>
              <a:gd name="T20" fmla="*/ 62 w 193"/>
              <a:gd name="T21" fmla="*/ 165 h 166"/>
              <a:gd name="T22" fmla="*/ 67 w 193"/>
              <a:gd name="T23" fmla="*/ 166 h 166"/>
              <a:gd name="T24" fmla="*/ 75 w 193"/>
              <a:gd name="T25" fmla="*/ 162 h 166"/>
              <a:gd name="T26" fmla="*/ 106 w 193"/>
              <a:gd name="T27" fmla="*/ 132 h 166"/>
              <a:gd name="T28" fmla="*/ 163 w 193"/>
              <a:gd name="T29" fmla="*/ 132 h 166"/>
              <a:gd name="T30" fmla="*/ 193 w 193"/>
              <a:gd name="T31" fmla="*/ 102 h 166"/>
              <a:gd name="T32" fmla="*/ 193 w 193"/>
              <a:gd name="T33" fmla="*/ 64 h 166"/>
              <a:gd name="T34" fmla="*/ 193 w 193"/>
              <a:gd name="T35" fmla="*/ 30 h 166"/>
              <a:gd name="T36" fmla="*/ 163 w 193"/>
              <a:gd name="T37" fmla="*/ 0 h 166"/>
              <a:gd name="T38" fmla="*/ 46 w 193"/>
              <a:gd name="T39" fmla="*/ 82 h 166"/>
              <a:gd name="T40" fmla="*/ 27 w 193"/>
              <a:gd name="T41" fmla="*/ 64 h 166"/>
              <a:gd name="T42" fmla="*/ 46 w 193"/>
              <a:gd name="T43" fmla="*/ 46 h 166"/>
              <a:gd name="T44" fmla="*/ 64 w 193"/>
              <a:gd name="T45" fmla="*/ 64 h 166"/>
              <a:gd name="T46" fmla="*/ 46 w 193"/>
              <a:gd name="T47" fmla="*/ 82 h 166"/>
              <a:gd name="T48" fmla="*/ 97 w 193"/>
              <a:gd name="T49" fmla="*/ 82 h 166"/>
              <a:gd name="T50" fmla="*/ 79 w 193"/>
              <a:gd name="T51" fmla="*/ 64 h 166"/>
              <a:gd name="T52" fmla="*/ 97 w 193"/>
              <a:gd name="T53" fmla="*/ 46 h 166"/>
              <a:gd name="T54" fmla="*/ 115 w 193"/>
              <a:gd name="T55" fmla="*/ 64 h 166"/>
              <a:gd name="T56" fmla="*/ 97 w 193"/>
              <a:gd name="T57" fmla="*/ 82 h 166"/>
              <a:gd name="T58" fmla="*/ 146 w 193"/>
              <a:gd name="T59" fmla="*/ 82 h 166"/>
              <a:gd name="T60" fmla="*/ 128 w 193"/>
              <a:gd name="T61" fmla="*/ 64 h 166"/>
              <a:gd name="T62" fmla="*/ 146 w 193"/>
              <a:gd name="T63" fmla="*/ 46 h 166"/>
              <a:gd name="T64" fmla="*/ 164 w 193"/>
              <a:gd name="T65" fmla="*/ 64 h 166"/>
              <a:gd name="T66" fmla="*/ 146 w 193"/>
              <a:gd name="T67" fmla="*/ 8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166">
                <a:moveTo>
                  <a:pt x="163" y="0"/>
                </a:moveTo>
                <a:cubicBezTo>
                  <a:pt x="145" y="0"/>
                  <a:pt x="145" y="0"/>
                  <a:pt x="145" y="0"/>
                </a:cubicBezTo>
                <a:cubicBezTo>
                  <a:pt x="49" y="0"/>
                  <a:pt x="49" y="0"/>
                  <a:pt x="49" y="0"/>
                </a:cubicBezTo>
                <a:cubicBezTo>
                  <a:pt x="30" y="0"/>
                  <a:pt x="30" y="0"/>
                  <a:pt x="30" y="0"/>
                </a:cubicBezTo>
                <a:cubicBezTo>
                  <a:pt x="14" y="0"/>
                  <a:pt x="0" y="13"/>
                  <a:pt x="0" y="30"/>
                </a:cubicBezTo>
                <a:cubicBezTo>
                  <a:pt x="0" y="64"/>
                  <a:pt x="0" y="64"/>
                  <a:pt x="0" y="64"/>
                </a:cubicBezTo>
                <a:cubicBezTo>
                  <a:pt x="0" y="102"/>
                  <a:pt x="0" y="102"/>
                  <a:pt x="0" y="102"/>
                </a:cubicBezTo>
                <a:cubicBezTo>
                  <a:pt x="0" y="119"/>
                  <a:pt x="14" y="132"/>
                  <a:pt x="30" y="132"/>
                </a:cubicBezTo>
                <a:cubicBezTo>
                  <a:pt x="55" y="132"/>
                  <a:pt x="55" y="132"/>
                  <a:pt x="55" y="132"/>
                </a:cubicBezTo>
                <a:cubicBezTo>
                  <a:pt x="55" y="154"/>
                  <a:pt x="55" y="154"/>
                  <a:pt x="55" y="154"/>
                </a:cubicBezTo>
                <a:cubicBezTo>
                  <a:pt x="55" y="159"/>
                  <a:pt x="57" y="163"/>
                  <a:pt x="62" y="165"/>
                </a:cubicBezTo>
                <a:cubicBezTo>
                  <a:pt x="63" y="166"/>
                  <a:pt x="65" y="166"/>
                  <a:pt x="67" y="166"/>
                </a:cubicBezTo>
                <a:cubicBezTo>
                  <a:pt x="70" y="166"/>
                  <a:pt x="73" y="165"/>
                  <a:pt x="75" y="162"/>
                </a:cubicBezTo>
                <a:cubicBezTo>
                  <a:pt x="106" y="132"/>
                  <a:pt x="106" y="132"/>
                  <a:pt x="106" y="132"/>
                </a:cubicBezTo>
                <a:cubicBezTo>
                  <a:pt x="163" y="132"/>
                  <a:pt x="163" y="132"/>
                  <a:pt x="163" y="132"/>
                </a:cubicBezTo>
                <a:cubicBezTo>
                  <a:pt x="180" y="132"/>
                  <a:pt x="193" y="119"/>
                  <a:pt x="193" y="102"/>
                </a:cubicBezTo>
                <a:cubicBezTo>
                  <a:pt x="193" y="64"/>
                  <a:pt x="193" y="64"/>
                  <a:pt x="193" y="64"/>
                </a:cubicBezTo>
                <a:cubicBezTo>
                  <a:pt x="193" y="30"/>
                  <a:pt x="193" y="30"/>
                  <a:pt x="193" y="30"/>
                </a:cubicBezTo>
                <a:cubicBezTo>
                  <a:pt x="193" y="13"/>
                  <a:pt x="180" y="0"/>
                  <a:pt x="163" y="0"/>
                </a:cubicBezTo>
                <a:close/>
                <a:moveTo>
                  <a:pt x="46" y="82"/>
                </a:moveTo>
                <a:cubicBezTo>
                  <a:pt x="36" y="82"/>
                  <a:pt x="27" y="74"/>
                  <a:pt x="27" y="64"/>
                </a:cubicBezTo>
                <a:cubicBezTo>
                  <a:pt x="27" y="54"/>
                  <a:pt x="36" y="46"/>
                  <a:pt x="46" y="46"/>
                </a:cubicBezTo>
                <a:cubicBezTo>
                  <a:pt x="56" y="46"/>
                  <a:pt x="64" y="54"/>
                  <a:pt x="64" y="64"/>
                </a:cubicBezTo>
                <a:cubicBezTo>
                  <a:pt x="64" y="74"/>
                  <a:pt x="56" y="82"/>
                  <a:pt x="46" y="82"/>
                </a:cubicBezTo>
                <a:close/>
                <a:moveTo>
                  <a:pt x="97" y="82"/>
                </a:moveTo>
                <a:cubicBezTo>
                  <a:pt x="87" y="82"/>
                  <a:pt x="79" y="74"/>
                  <a:pt x="79" y="64"/>
                </a:cubicBezTo>
                <a:cubicBezTo>
                  <a:pt x="79" y="54"/>
                  <a:pt x="87" y="46"/>
                  <a:pt x="97" y="46"/>
                </a:cubicBezTo>
                <a:cubicBezTo>
                  <a:pt x="107" y="46"/>
                  <a:pt x="115" y="54"/>
                  <a:pt x="115" y="64"/>
                </a:cubicBezTo>
                <a:cubicBezTo>
                  <a:pt x="115" y="74"/>
                  <a:pt x="107" y="82"/>
                  <a:pt x="97" y="82"/>
                </a:cubicBezTo>
                <a:close/>
                <a:moveTo>
                  <a:pt x="146" y="82"/>
                </a:moveTo>
                <a:cubicBezTo>
                  <a:pt x="136" y="82"/>
                  <a:pt x="128" y="74"/>
                  <a:pt x="128" y="64"/>
                </a:cubicBezTo>
                <a:cubicBezTo>
                  <a:pt x="128" y="54"/>
                  <a:pt x="136" y="46"/>
                  <a:pt x="146" y="46"/>
                </a:cubicBezTo>
                <a:cubicBezTo>
                  <a:pt x="156" y="46"/>
                  <a:pt x="164" y="54"/>
                  <a:pt x="164" y="64"/>
                </a:cubicBezTo>
                <a:cubicBezTo>
                  <a:pt x="164" y="74"/>
                  <a:pt x="156" y="82"/>
                  <a:pt x="146" y="8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5" name="TextBox 54">
            <a:extLst>
              <a:ext uri="{FF2B5EF4-FFF2-40B4-BE49-F238E27FC236}">
                <a16:creationId xmlns:a16="http://schemas.microsoft.com/office/drawing/2014/main" id="{DDAE7382-9090-37F9-E6DE-C253F5A0CB77}"/>
              </a:ext>
            </a:extLst>
          </p:cNvPr>
          <p:cNvSpPr txBox="1"/>
          <p:nvPr/>
        </p:nvSpPr>
        <p:spPr>
          <a:xfrm>
            <a:off x="339435" y="3720584"/>
            <a:ext cx="2123311" cy="369332"/>
          </a:xfrm>
          <a:prstGeom prst="rect">
            <a:avLst/>
          </a:prstGeom>
          <a:noFill/>
        </p:spPr>
        <p:txBody>
          <a:bodyPr wrap="square" rtlCol="0">
            <a:spAutoFit/>
          </a:bodyPr>
          <a:lstStyle/>
          <a:p>
            <a:pPr algn="ctr"/>
            <a:r>
              <a:rPr lang="en-GB" b="1">
                <a:solidFill>
                  <a:schemeClr val="tx2"/>
                </a:solidFill>
                <a:latin typeface="+mj-lt"/>
              </a:rPr>
              <a:t>QUICK</a:t>
            </a:r>
          </a:p>
        </p:txBody>
      </p:sp>
      <p:sp>
        <p:nvSpPr>
          <p:cNvPr id="56" name="TextBox 55">
            <a:extLst>
              <a:ext uri="{FF2B5EF4-FFF2-40B4-BE49-F238E27FC236}">
                <a16:creationId xmlns:a16="http://schemas.microsoft.com/office/drawing/2014/main" id="{514BE544-DDFE-8D99-417B-B43F611A1F64}"/>
              </a:ext>
            </a:extLst>
          </p:cNvPr>
          <p:cNvSpPr txBox="1"/>
          <p:nvPr/>
        </p:nvSpPr>
        <p:spPr>
          <a:xfrm>
            <a:off x="2682586" y="3720584"/>
            <a:ext cx="2123311" cy="369332"/>
          </a:xfrm>
          <a:prstGeom prst="rect">
            <a:avLst/>
          </a:prstGeom>
          <a:noFill/>
        </p:spPr>
        <p:txBody>
          <a:bodyPr wrap="square" rtlCol="0">
            <a:spAutoFit/>
          </a:bodyPr>
          <a:lstStyle/>
          <a:p>
            <a:pPr algn="ctr"/>
            <a:r>
              <a:rPr lang="en-GB" b="1">
                <a:solidFill>
                  <a:schemeClr val="tx2"/>
                </a:solidFill>
                <a:latin typeface="+mj-lt"/>
              </a:rPr>
              <a:t>VALID</a:t>
            </a:r>
          </a:p>
        </p:txBody>
      </p:sp>
      <p:sp>
        <p:nvSpPr>
          <p:cNvPr id="57" name="TextBox 56">
            <a:extLst>
              <a:ext uri="{FF2B5EF4-FFF2-40B4-BE49-F238E27FC236}">
                <a16:creationId xmlns:a16="http://schemas.microsoft.com/office/drawing/2014/main" id="{B04A9818-2318-5037-231A-D70C9BDB51CD}"/>
              </a:ext>
            </a:extLst>
          </p:cNvPr>
          <p:cNvSpPr txBox="1"/>
          <p:nvPr/>
        </p:nvSpPr>
        <p:spPr>
          <a:xfrm>
            <a:off x="5025737" y="3720584"/>
            <a:ext cx="2123311" cy="369332"/>
          </a:xfrm>
          <a:prstGeom prst="rect">
            <a:avLst/>
          </a:prstGeom>
          <a:noFill/>
        </p:spPr>
        <p:txBody>
          <a:bodyPr wrap="square" rtlCol="0">
            <a:spAutoFit/>
          </a:bodyPr>
          <a:lstStyle/>
          <a:p>
            <a:pPr algn="ctr"/>
            <a:r>
              <a:rPr lang="en-GB" b="1">
                <a:solidFill>
                  <a:schemeClr val="tx2"/>
                </a:solidFill>
                <a:latin typeface="+mj-lt"/>
              </a:rPr>
              <a:t>VISUAL</a:t>
            </a:r>
          </a:p>
        </p:txBody>
      </p:sp>
      <p:sp>
        <p:nvSpPr>
          <p:cNvPr id="58" name="TextBox 57">
            <a:extLst>
              <a:ext uri="{FF2B5EF4-FFF2-40B4-BE49-F238E27FC236}">
                <a16:creationId xmlns:a16="http://schemas.microsoft.com/office/drawing/2014/main" id="{A8938FBD-F961-E5A0-4137-FF8F2F57CCC9}"/>
              </a:ext>
            </a:extLst>
          </p:cNvPr>
          <p:cNvSpPr txBox="1"/>
          <p:nvPr/>
        </p:nvSpPr>
        <p:spPr>
          <a:xfrm>
            <a:off x="7368888" y="3720584"/>
            <a:ext cx="2123311" cy="369332"/>
          </a:xfrm>
          <a:prstGeom prst="rect">
            <a:avLst/>
          </a:prstGeom>
          <a:noFill/>
        </p:spPr>
        <p:txBody>
          <a:bodyPr wrap="square" rtlCol="0">
            <a:spAutoFit/>
          </a:bodyPr>
          <a:lstStyle/>
          <a:p>
            <a:pPr algn="ctr"/>
            <a:r>
              <a:rPr lang="en-GB" b="1">
                <a:solidFill>
                  <a:schemeClr val="tx2"/>
                </a:solidFill>
                <a:latin typeface="+mj-lt"/>
              </a:rPr>
              <a:t>CONFIGURABLE</a:t>
            </a:r>
          </a:p>
        </p:txBody>
      </p:sp>
      <p:sp>
        <p:nvSpPr>
          <p:cNvPr id="59" name="TextBox 58">
            <a:extLst>
              <a:ext uri="{FF2B5EF4-FFF2-40B4-BE49-F238E27FC236}">
                <a16:creationId xmlns:a16="http://schemas.microsoft.com/office/drawing/2014/main" id="{D591BF4B-64CF-5F73-0FCF-F84E0E6B7374}"/>
              </a:ext>
            </a:extLst>
          </p:cNvPr>
          <p:cNvSpPr txBox="1"/>
          <p:nvPr/>
        </p:nvSpPr>
        <p:spPr>
          <a:xfrm>
            <a:off x="9712039" y="3720584"/>
            <a:ext cx="2123311" cy="369332"/>
          </a:xfrm>
          <a:prstGeom prst="rect">
            <a:avLst/>
          </a:prstGeom>
          <a:noFill/>
        </p:spPr>
        <p:txBody>
          <a:bodyPr wrap="square" rtlCol="0">
            <a:spAutoFit/>
          </a:bodyPr>
          <a:lstStyle/>
          <a:p>
            <a:pPr algn="ctr"/>
            <a:r>
              <a:rPr lang="en-GB" b="1">
                <a:solidFill>
                  <a:schemeClr val="tx2"/>
                </a:solidFill>
                <a:latin typeface="+mj-lt"/>
              </a:rPr>
              <a:t>FREE TEXT</a:t>
            </a:r>
          </a:p>
        </p:txBody>
      </p:sp>
      <p:sp>
        <p:nvSpPr>
          <p:cNvPr id="60" name="TextBox 59">
            <a:extLst>
              <a:ext uri="{FF2B5EF4-FFF2-40B4-BE49-F238E27FC236}">
                <a16:creationId xmlns:a16="http://schemas.microsoft.com/office/drawing/2014/main" id="{A33BA735-2118-855B-19C6-4EC10D43E652}"/>
              </a:ext>
            </a:extLst>
          </p:cNvPr>
          <p:cNvSpPr txBox="1"/>
          <p:nvPr/>
        </p:nvSpPr>
        <p:spPr>
          <a:xfrm>
            <a:off x="523875" y="4260821"/>
            <a:ext cx="1743075" cy="307777"/>
          </a:xfrm>
          <a:prstGeom prst="rect">
            <a:avLst/>
          </a:prstGeom>
          <a:noFill/>
        </p:spPr>
        <p:txBody>
          <a:bodyPr wrap="square" rtlCol="0">
            <a:spAutoFit/>
          </a:bodyPr>
          <a:lstStyle/>
          <a:p>
            <a:pPr algn="ctr"/>
            <a:r>
              <a:rPr lang="en-GB" sz="1400"/>
              <a:t>10 minutes online</a:t>
            </a:r>
          </a:p>
        </p:txBody>
      </p:sp>
      <p:sp>
        <p:nvSpPr>
          <p:cNvPr id="61" name="TextBox 60">
            <a:extLst>
              <a:ext uri="{FF2B5EF4-FFF2-40B4-BE49-F238E27FC236}">
                <a16:creationId xmlns:a16="http://schemas.microsoft.com/office/drawing/2014/main" id="{959151BD-CD74-4514-2F21-15C2227C66D9}"/>
              </a:ext>
            </a:extLst>
          </p:cNvPr>
          <p:cNvSpPr txBox="1"/>
          <p:nvPr/>
        </p:nvSpPr>
        <p:spPr>
          <a:xfrm>
            <a:off x="2872703" y="4260821"/>
            <a:ext cx="1743075" cy="954107"/>
          </a:xfrm>
          <a:prstGeom prst="rect">
            <a:avLst/>
          </a:prstGeom>
          <a:noFill/>
        </p:spPr>
        <p:txBody>
          <a:bodyPr wrap="square" rtlCol="0">
            <a:spAutoFit/>
          </a:bodyPr>
          <a:lstStyle/>
          <a:p>
            <a:pPr algn="ctr"/>
            <a:r>
              <a:rPr lang="en-GB" sz="1400"/>
              <a:t>Based on the Wave Performance and Culture Framework™</a:t>
            </a:r>
          </a:p>
        </p:txBody>
      </p:sp>
      <p:sp>
        <p:nvSpPr>
          <p:cNvPr id="62" name="TextBox 61">
            <a:extLst>
              <a:ext uri="{FF2B5EF4-FFF2-40B4-BE49-F238E27FC236}">
                <a16:creationId xmlns:a16="http://schemas.microsoft.com/office/drawing/2014/main" id="{53989C67-CFC9-7AF6-53A8-C7BEA3F99464}"/>
              </a:ext>
            </a:extLst>
          </p:cNvPr>
          <p:cNvSpPr txBox="1"/>
          <p:nvPr/>
        </p:nvSpPr>
        <p:spPr>
          <a:xfrm>
            <a:off x="5224462" y="4260821"/>
            <a:ext cx="1743075" cy="307777"/>
          </a:xfrm>
          <a:prstGeom prst="rect">
            <a:avLst/>
          </a:prstGeom>
          <a:noFill/>
        </p:spPr>
        <p:txBody>
          <a:bodyPr wrap="square" rtlCol="0">
            <a:spAutoFit/>
          </a:bodyPr>
          <a:lstStyle/>
          <a:p>
            <a:pPr algn="ctr"/>
            <a:r>
              <a:rPr lang="en-GB" sz="1400"/>
              <a:t>Visual Reports</a:t>
            </a:r>
          </a:p>
        </p:txBody>
      </p:sp>
      <p:sp>
        <p:nvSpPr>
          <p:cNvPr id="63" name="TextBox 62">
            <a:extLst>
              <a:ext uri="{FF2B5EF4-FFF2-40B4-BE49-F238E27FC236}">
                <a16:creationId xmlns:a16="http://schemas.microsoft.com/office/drawing/2014/main" id="{C32073AA-A4DE-0D94-E831-5A1581032080}"/>
              </a:ext>
            </a:extLst>
          </p:cNvPr>
          <p:cNvSpPr txBox="1"/>
          <p:nvPr/>
        </p:nvSpPr>
        <p:spPr>
          <a:xfrm>
            <a:off x="7576221" y="4260821"/>
            <a:ext cx="1743075" cy="738664"/>
          </a:xfrm>
          <a:prstGeom prst="rect">
            <a:avLst/>
          </a:prstGeom>
          <a:noFill/>
        </p:spPr>
        <p:txBody>
          <a:bodyPr wrap="square" rtlCol="0">
            <a:spAutoFit/>
          </a:bodyPr>
          <a:lstStyle/>
          <a:p>
            <a:pPr algn="ctr"/>
            <a:r>
              <a:rPr lang="en-GB" sz="1400"/>
              <a:t>Can be tailored to organisational frameworks</a:t>
            </a:r>
          </a:p>
        </p:txBody>
      </p:sp>
      <p:sp>
        <p:nvSpPr>
          <p:cNvPr id="64" name="TextBox 63">
            <a:extLst>
              <a:ext uri="{FF2B5EF4-FFF2-40B4-BE49-F238E27FC236}">
                <a16:creationId xmlns:a16="http://schemas.microsoft.com/office/drawing/2014/main" id="{E9240406-175F-42BB-E39F-1B336A759BDE}"/>
              </a:ext>
            </a:extLst>
          </p:cNvPr>
          <p:cNvSpPr txBox="1"/>
          <p:nvPr/>
        </p:nvSpPr>
        <p:spPr>
          <a:xfrm>
            <a:off x="9927980" y="4260821"/>
            <a:ext cx="1743075" cy="523220"/>
          </a:xfrm>
          <a:prstGeom prst="rect">
            <a:avLst/>
          </a:prstGeom>
          <a:noFill/>
        </p:spPr>
        <p:txBody>
          <a:bodyPr wrap="square" rtlCol="0">
            <a:spAutoFit/>
          </a:bodyPr>
          <a:lstStyle/>
          <a:p>
            <a:pPr algn="ctr"/>
            <a:r>
              <a:rPr lang="en-GB" sz="1400"/>
              <a:t>Adds richness to numerical scores</a:t>
            </a:r>
          </a:p>
        </p:txBody>
      </p:sp>
    </p:spTree>
    <p:extLst>
      <p:ext uri="{BB962C8B-B14F-4D97-AF65-F5344CB8AC3E}">
        <p14:creationId xmlns:p14="http://schemas.microsoft.com/office/powerpoint/2010/main" val="180245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2309B-AFB0-1D12-C030-F35A9DF0D9A5}"/>
              </a:ext>
            </a:extLst>
          </p:cNvPr>
          <p:cNvSpPr>
            <a:spLocks noGrp="1"/>
          </p:cNvSpPr>
          <p:nvPr>
            <p:ph type="title"/>
          </p:nvPr>
        </p:nvSpPr>
        <p:spPr/>
        <p:txBody>
          <a:bodyPr/>
          <a:lstStyle/>
          <a:p>
            <a:r>
              <a:rPr lang="en-GB"/>
              <a:t>Completion Experience</a:t>
            </a:r>
          </a:p>
        </p:txBody>
      </p:sp>
      <p:sp>
        <p:nvSpPr>
          <p:cNvPr id="5" name="Content Placeholder 5">
            <a:extLst>
              <a:ext uri="{FF2B5EF4-FFF2-40B4-BE49-F238E27FC236}">
                <a16:creationId xmlns:a16="http://schemas.microsoft.com/office/drawing/2014/main" id="{1FAD12CB-7336-359A-A89F-F6C2C45A1C94}"/>
              </a:ext>
            </a:extLst>
          </p:cNvPr>
          <p:cNvSpPr>
            <a:spLocks noGrp="1"/>
          </p:cNvSpPr>
          <p:nvPr>
            <p:ph idx="1"/>
          </p:nvPr>
        </p:nvSpPr>
        <p:spPr>
          <a:xfrm>
            <a:off x="339437" y="2461781"/>
            <a:ext cx="4499262" cy="2186420"/>
          </a:xfrm>
        </p:spPr>
        <p:txBody>
          <a:bodyPr>
            <a:normAutofit/>
          </a:bodyPr>
          <a:lstStyle/>
          <a:p>
            <a:pPr>
              <a:lnSpc>
                <a:spcPct val="120000"/>
              </a:lnSpc>
              <a:spcBef>
                <a:spcPts val="600"/>
              </a:spcBef>
              <a:spcAft>
                <a:spcPts val="600"/>
              </a:spcAft>
            </a:pPr>
            <a:r>
              <a:rPr lang="en-GB" sz="1600"/>
              <a:t>10-minute online questionnaire completed by each rater</a:t>
            </a:r>
          </a:p>
          <a:p>
            <a:pPr>
              <a:lnSpc>
                <a:spcPct val="120000"/>
              </a:lnSpc>
              <a:spcBef>
                <a:spcPts val="600"/>
              </a:spcBef>
              <a:spcAft>
                <a:spcPts val="600"/>
              </a:spcAft>
            </a:pPr>
            <a:r>
              <a:rPr lang="en-GB" sz="1600"/>
              <a:t>Seven-point normative ‘Effectiveness’ rating scale</a:t>
            </a:r>
          </a:p>
          <a:p>
            <a:pPr>
              <a:lnSpc>
                <a:spcPct val="120000"/>
              </a:lnSpc>
              <a:spcBef>
                <a:spcPts val="600"/>
              </a:spcBef>
              <a:spcAft>
                <a:spcPts val="600"/>
              </a:spcAft>
            </a:pPr>
            <a:r>
              <a:rPr lang="en-GB" sz="1600"/>
              <a:t>Choose to include/exclude Ability Ratings at project outset </a:t>
            </a:r>
          </a:p>
        </p:txBody>
      </p:sp>
      <p:pic>
        <p:nvPicPr>
          <p:cNvPr id="7" name="Picture 6" descr="A computer screen with a screen&#10;&#10;Description automatically generated">
            <a:extLst>
              <a:ext uri="{FF2B5EF4-FFF2-40B4-BE49-F238E27FC236}">
                <a16:creationId xmlns:a16="http://schemas.microsoft.com/office/drawing/2014/main" id="{C54D2E08-A309-7861-8333-CF4F2E8AC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541" y="1752600"/>
            <a:ext cx="7166347" cy="4129281"/>
          </a:xfrm>
          <a:prstGeom prst="rect">
            <a:avLst/>
          </a:prstGeom>
        </p:spPr>
      </p:pic>
    </p:spTree>
    <p:extLst>
      <p:ext uri="{BB962C8B-B14F-4D97-AF65-F5344CB8AC3E}">
        <p14:creationId xmlns:p14="http://schemas.microsoft.com/office/powerpoint/2010/main" val="3233696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0413-FDBE-8F3D-B4C0-A3B72D46574C}"/>
              </a:ext>
            </a:extLst>
          </p:cNvPr>
          <p:cNvSpPr>
            <a:spLocks noGrp="1"/>
          </p:cNvSpPr>
          <p:nvPr>
            <p:ph type="title"/>
          </p:nvPr>
        </p:nvSpPr>
        <p:spPr/>
        <p:txBody>
          <a:bodyPr/>
          <a:lstStyle/>
          <a:p>
            <a:r>
              <a:rPr lang="en-GB"/>
              <a:t>Introductions</a:t>
            </a:r>
          </a:p>
        </p:txBody>
      </p:sp>
      <p:pic>
        <p:nvPicPr>
          <p:cNvPr id="5" name="Picture 4">
            <a:extLst>
              <a:ext uri="{FF2B5EF4-FFF2-40B4-BE49-F238E27FC236}">
                <a16:creationId xmlns:a16="http://schemas.microsoft.com/office/drawing/2014/main" id="{79A04147-7E1C-8F8C-F1DA-9BEC5F868D7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260886" y="1079611"/>
            <a:ext cx="5670228" cy="5237446"/>
          </a:xfrm>
          <a:prstGeom prst="rect">
            <a:avLst/>
          </a:prstGeom>
        </p:spPr>
      </p:pic>
      <p:sp>
        <p:nvSpPr>
          <p:cNvPr id="6" name="TextBox 5">
            <a:extLst>
              <a:ext uri="{FF2B5EF4-FFF2-40B4-BE49-F238E27FC236}">
                <a16:creationId xmlns:a16="http://schemas.microsoft.com/office/drawing/2014/main" id="{79C2C39D-C59D-D470-E062-CE6CCC021AD8}"/>
              </a:ext>
            </a:extLst>
          </p:cNvPr>
          <p:cNvSpPr txBox="1"/>
          <p:nvPr/>
        </p:nvSpPr>
        <p:spPr>
          <a:xfrm>
            <a:off x="5907785" y="3254621"/>
            <a:ext cx="2833091" cy="21852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242424"/>
                </a:solidFill>
                <a:effectLst/>
                <a:uLnTx/>
                <a:uFillTx/>
                <a:latin typeface="Segoe UI"/>
                <a:ea typeface="+mn-ea"/>
                <a:cs typeface="Segoe UI Light" panose="020B0502040204020203" pitchFamily="34" charset="0"/>
              </a:rPr>
              <a:t>Name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242424"/>
                </a:solidFill>
                <a:effectLst/>
                <a:uLnTx/>
                <a:uFillTx/>
                <a:latin typeface="Segoe UI"/>
                <a:ea typeface="+mn-ea"/>
                <a:cs typeface="Segoe UI Light" panose="020B0502040204020203" pitchFamily="34" charset="0"/>
              </a:rPr>
              <a:t>Role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242424"/>
                </a:solidFill>
                <a:effectLst/>
                <a:uLnTx/>
                <a:uFillTx/>
                <a:latin typeface="Segoe UI"/>
                <a:ea typeface="+mn-ea"/>
                <a:cs typeface="Segoe UI Light" panose="020B0502040204020203" pitchFamily="34" charset="0"/>
              </a:rPr>
              <a:t>Previous use of assessments </a:t>
            </a:r>
          </a:p>
          <a:p>
            <a:pPr marL="171450" marR="0" lvl="0" indent="-1714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242424"/>
                </a:solidFill>
                <a:effectLst/>
                <a:uLnTx/>
                <a:uFillTx/>
                <a:latin typeface="Segoe UI"/>
                <a:ea typeface="+mn-ea"/>
                <a:cs typeface="Segoe UI Light" panose="020B0502040204020203" pitchFamily="34" charset="0"/>
              </a:rPr>
              <a:t>Which ones?</a:t>
            </a:r>
          </a:p>
          <a:p>
            <a:pPr marL="171450" marR="0" lvl="0" indent="-1714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242424"/>
                </a:solidFill>
                <a:effectLst/>
                <a:uLnTx/>
                <a:uFillTx/>
                <a:latin typeface="Segoe UI"/>
                <a:ea typeface="+mn-ea"/>
                <a:cs typeface="Segoe UI Light" panose="020B0502040204020203" pitchFamily="34" charset="0"/>
              </a:rPr>
              <a:t>What did you use them for?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242424"/>
                </a:solidFill>
                <a:effectLst/>
                <a:uLnTx/>
                <a:uFillTx/>
                <a:latin typeface="Segoe UI"/>
                <a:ea typeface="+mn-ea"/>
                <a:cs typeface="Segoe UI Light" panose="020B0502040204020203" pitchFamily="34" charset="0"/>
              </a:rPr>
              <a:t>Likely applications of self/360 assessments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242424"/>
                </a:solidFill>
                <a:effectLst/>
                <a:uLnTx/>
                <a:uFillTx/>
                <a:latin typeface="Segoe UI"/>
                <a:ea typeface="+mn-ea"/>
                <a:cs typeface="Segoe UI Light" panose="020B0502040204020203" pitchFamily="34" charset="0"/>
              </a:rPr>
              <a:t>Interests for the course</a:t>
            </a:r>
          </a:p>
        </p:txBody>
      </p:sp>
      <p:pic>
        <p:nvPicPr>
          <p:cNvPr id="7" name="Graphic 6">
            <a:extLst>
              <a:ext uri="{FF2B5EF4-FFF2-40B4-BE49-F238E27FC236}">
                <a16:creationId xmlns:a16="http://schemas.microsoft.com/office/drawing/2014/main" id="{FD210A18-09D7-45C8-96FC-C7FC9190AECA}"/>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b="16027"/>
          <a:stretch/>
        </p:blipFill>
        <p:spPr>
          <a:xfrm>
            <a:off x="4509142" y="4029475"/>
            <a:ext cx="765430" cy="883791"/>
          </a:xfrm>
          <a:prstGeom prst="rect">
            <a:avLst/>
          </a:prstGeom>
        </p:spPr>
      </p:pic>
    </p:spTree>
    <p:extLst>
      <p:ext uri="{BB962C8B-B14F-4D97-AF65-F5344CB8AC3E}">
        <p14:creationId xmlns:p14="http://schemas.microsoft.com/office/powerpoint/2010/main" val="88615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F0536-B4CB-E67F-03BD-D23A5EE93DC3}"/>
              </a:ext>
            </a:extLst>
          </p:cNvPr>
          <p:cNvSpPr>
            <a:spLocks noGrp="1"/>
          </p:cNvSpPr>
          <p:nvPr>
            <p:ph type="title"/>
          </p:nvPr>
        </p:nvSpPr>
        <p:spPr/>
        <p:txBody>
          <a:bodyPr/>
          <a:lstStyle/>
          <a:p>
            <a:r>
              <a:rPr lang="en-GB"/>
              <a:t>Free Text Option</a:t>
            </a:r>
          </a:p>
        </p:txBody>
      </p:sp>
      <p:sp>
        <p:nvSpPr>
          <p:cNvPr id="3" name="Content Placeholder 2">
            <a:extLst>
              <a:ext uri="{FF2B5EF4-FFF2-40B4-BE49-F238E27FC236}">
                <a16:creationId xmlns:a16="http://schemas.microsoft.com/office/drawing/2014/main" id="{CF0B5D68-087A-A798-7AB7-7EE010FD67AA}"/>
              </a:ext>
            </a:extLst>
          </p:cNvPr>
          <p:cNvSpPr>
            <a:spLocks noGrp="1"/>
          </p:cNvSpPr>
          <p:nvPr>
            <p:ph idx="1"/>
          </p:nvPr>
        </p:nvSpPr>
        <p:spPr>
          <a:xfrm>
            <a:off x="339437" y="1481210"/>
            <a:ext cx="5137438" cy="3895580"/>
          </a:xfrm>
        </p:spPr>
        <p:txBody>
          <a:bodyPr/>
          <a:lstStyle/>
          <a:p>
            <a:pPr marL="0" indent="0">
              <a:buNone/>
            </a:pPr>
            <a:r>
              <a:rPr lang="en-GB" sz="1600"/>
              <a:t>Free text boxes add richness to numerical scores and identify strengths and development issues</a:t>
            </a:r>
          </a:p>
          <a:p>
            <a:pPr marL="0" indent="0">
              <a:buNone/>
            </a:pPr>
            <a:endParaRPr lang="en-GB" sz="1600"/>
          </a:p>
          <a:p>
            <a:pPr marL="0" indent="0">
              <a:buNone/>
            </a:pPr>
            <a:r>
              <a:rPr lang="en-GB" sz="1600"/>
              <a:t>For everyone (including self), there is an open narrative section at the end of the questionnaire which asks you to reflect on things that will help the individual to understand the impact that they have at work and to help them to think about their personal development. </a:t>
            </a:r>
          </a:p>
          <a:p>
            <a:endParaRPr lang="en-GB"/>
          </a:p>
          <a:p>
            <a:r>
              <a:rPr lang="en-GB"/>
              <a:t>The specific questions are:</a:t>
            </a:r>
          </a:p>
          <a:p>
            <a:r>
              <a:rPr lang="en-GB"/>
              <a:t>“What to keep doing well?”</a:t>
            </a:r>
          </a:p>
          <a:p>
            <a:r>
              <a:rPr lang="en-GB"/>
              <a:t>“What to do less of?”</a:t>
            </a:r>
          </a:p>
          <a:p>
            <a:r>
              <a:rPr lang="en-GB"/>
              <a:t>“What to Improve?”</a:t>
            </a:r>
          </a:p>
          <a:p>
            <a:endParaRPr lang="en-GB"/>
          </a:p>
        </p:txBody>
      </p:sp>
      <p:pic>
        <p:nvPicPr>
          <p:cNvPr id="6" name="Picture 5">
            <a:extLst>
              <a:ext uri="{FF2B5EF4-FFF2-40B4-BE49-F238E27FC236}">
                <a16:creationId xmlns:a16="http://schemas.microsoft.com/office/drawing/2014/main" id="{8C54939C-9BE6-0416-D36C-FA8B48E8E104}"/>
              </a:ext>
            </a:extLst>
          </p:cNvPr>
          <p:cNvPicPr>
            <a:picLocks noChangeAspect="1"/>
          </p:cNvPicPr>
          <p:nvPr/>
        </p:nvPicPr>
        <p:blipFill>
          <a:blip r:embed="rId2"/>
          <a:stretch>
            <a:fillRect/>
          </a:stretch>
        </p:blipFill>
        <p:spPr>
          <a:xfrm>
            <a:off x="5757493" y="533236"/>
            <a:ext cx="3298712" cy="2729228"/>
          </a:xfrm>
          <a:prstGeom prst="rect">
            <a:avLst/>
          </a:prstGeom>
          <a:effectLst>
            <a:outerShdw blurRad="50800" dist="12700" dir="16200000" rotWithShape="0">
              <a:prstClr val="black">
                <a:alpha val="40000"/>
              </a:prstClr>
            </a:outerShdw>
          </a:effectLst>
        </p:spPr>
      </p:pic>
      <p:pic>
        <p:nvPicPr>
          <p:cNvPr id="8" name="Picture 7">
            <a:extLst>
              <a:ext uri="{FF2B5EF4-FFF2-40B4-BE49-F238E27FC236}">
                <a16:creationId xmlns:a16="http://schemas.microsoft.com/office/drawing/2014/main" id="{409D3B77-62BF-EB16-EE72-2EC2C6F33515}"/>
              </a:ext>
            </a:extLst>
          </p:cNvPr>
          <p:cNvPicPr>
            <a:picLocks noChangeAspect="1"/>
          </p:cNvPicPr>
          <p:nvPr/>
        </p:nvPicPr>
        <p:blipFill>
          <a:blip r:embed="rId3"/>
          <a:stretch>
            <a:fillRect/>
          </a:stretch>
        </p:blipFill>
        <p:spPr>
          <a:xfrm>
            <a:off x="7027333" y="1924790"/>
            <a:ext cx="3423713" cy="2922681"/>
          </a:xfrm>
          <a:prstGeom prst="rect">
            <a:avLst/>
          </a:prstGeom>
          <a:effectLst>
            <a:outerShdw blurRad="203200" dist="63500" dir="13500000" algn="br" rotWithShape="0">
              <a:prstClr val="black">
                <a:alpha val="27000"/>
              </a:prstClr>
            </a:outerShdw>
          </a:effectLst>
        </p:spPr>
      </p:pic>
      <p:pic>
        <p:nvPicPr>
          <p:cNvPr id="10" name="Picture 9">
            <a:extLst>
              <a:ext uri="{FF2B5EF4-FFF2-40B4-BE49-F238E27FC236}">
                <a16:creationId xmlns:a16="http://schemas.microsoft.com/office/drawing/2014/main" id="{FA62F740-263F-5178-0D10-657133A13D23}"/>
              </a:ext>
            </a:extLst>
          </p:cNvPr>
          <p:cNvPicPr>
            <a:picLocks noChangeAspect="1"/>
          </p:cNvPicPr>
          <p:nvPr/>
        </p:nvPicPr>
        <p:blipFill>
          <a:blip r:embed="rId4"/>
          <a:stretch>
            <a:fillRect/>
          </a:stretch>
        </p:blipFill>
        <p:spPr>
          <a:xfrm>
            <a:off x="8405868" y="3113566"/>
            <a:ext cx="3275020" cy="3030059"/>
          </a:xfrm>
          <a:prstGeom prst="rect">
            <a:avLst/>
          </a:prstGeom>
          <a:effectLst>
            <a:outerShdw blurRad="203200" dist="63500" dir="13500000" algn="br" rotWithShape="0">
              <a:prstClr val="black">
                <a:alpha val="27000"/>
              </a:prstClr>
            </a:outerShdw>
          </a:effectLst>
        </p:spPr>
      </p:pic>
    </p:spTree>
    <p:extLst>
      <p:ext uri="{BB962C8B-B14F-4D97-AF65-F5344CB8AC3E}">
        <p14:creationId xmlns:p14="http://schemas.microsoft.com/office/powerpoint/2010/main" val="1237300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F0536-B4CB-E67F-03BD-D23A5EE93DC3}"/>
              </a:ext>
            </a:extLst>
          </p:cNvPr>
          <p:cNvSpPr>
            <a:spLocks noGrp="1"/>
          </p:cNvSpPr>
          <p:nvPr>
            <p:ph type="title"/>
          </p:nvPr>
        </p:nvSpPr>
        <p:spPr/>
        <p:txBody>
          <a:bodyPr/>
          <a:lstStyle/>
          <a:p>
            <a:r>
              <a:rPr lang="en-GB"/>
              <a:t>Dual Reporting</a:t>
            </a:r>
          </a:p>
        </p:txBody>
      </p:sp>
      <p:sp>
        <p:nvSpPr>
          <p:cNvPr id="3" name="Content Placeholder 2">
            <a:extLst>
              <a:ext uri="{FF2B5EF4-FFF2-40B4-BE49-F238E27FC236}">
                <a16:creationId xmlns:a16="http://schemas.microsoft.com/office/drawing/2014/main" id="{CF0B5D68-087A-A798-7AB7-7EE010FD67AA}"/>
              </a:ext>
            </a:extLst>
          </p:cNvPr>
          <p:cNvSpPr>
            <a:spLocks noGrp="1"/>
          </p:cNvSpPr>
          <p:nvPr>
            <p:ph idx="1"/>
          </p:nvPr>
        </p:nvSpPr>
        <p:spPr>
          <a:xfrm>
            <a:off x="407649" y="1911089"/>
            <a:ext cx="3727738" cy="1442965"/>
          </a:xfrm>
        </p:spPr>
        <p:txBody>
          <a:bodyPr/>
          <a:lstStyle/>
          <a:p>
            <a:r>
              <a:rPr lang="en-GB"/>
              <a:t>Seven effectiveness categories</a:t>
            </a:r>
          </a:p>
          <a:p>
            <a:r>
              <a:rPr lang="en-GB"/>
              <a:t>Directly based on the online questionnaire scale</a:t>
            </a:r>
          </a:p>
          <a:p>
            <a:r>
              <a:rPr lang="en-GB"/>
              <a:t>Performance-centric terminology</a:t>
            </a:r>
          </a:p>
          <a:p>
            <a:r>
              <a:rPr lang="en-GB"/>
              <a:t>Easy and generally positive to feed back</a:t>
            </a:r>
          </a:p>
        </p:txBody>
      </p:sp>
      <p:pic>
        <p:nvPicPr>
          <p:cNvPr id="5" name="Picture 4">
            <a:extLst>
              <a:ext uri="{FF2B5EF4-FFF2-40B4-BE49-F238E27FC236}">
                <a16:creationId xmlns:a16="http://schemas.microsoft.com/office/drawing/2014/main" id="{4BA33D56-EC27-7C85-EEA0-87CED852947F}"/>
              </a:ext>
            </a:extLst>
          </p:cNvPr>
          <p:cNvPicPr>
            <a:picLocks noChangeAspect="1"/>
          </p:cNvPicPr>
          <p:nvPr/>
        </p:nvPicPr>
        <p:blipFill rotWithShape="1">
          <a:blip r:embed="rId2"/>
          <a:srcRect l="478" r="1"/>
          <a:stretch/>
        </p:blipFill>
        <p:spPr>
          <a:xfrm>
            <a:off x="5196764" y="1995415"/>
            <a:ext cx="5280863" cy="3662654"/>
          </a:xfrm>
          <a:prstGeom prst="rect">
            <a:avLst/>
          </a:prstGeom>
        </p:spPr>
      </p:pic>
      <p:sp>
        <p:nvSpPr>
          <p:cNvPr id="7" name="Rectangle: Rounded Corners 6">
            <a:extLst>
              <a:ext uri="{FF2B5EF4-FFF2-40B4-BE49-F238E27FC236}">
                <a16:creationId xmlns:a16="http://schemas.microsoft.com/office/drawing/2014/main" id="{3E9717AE-E214-C0EA-170B-D84BB3F63FAC}"/>
              </a:ext>
            </a:extLst>
          </p:cNvPr>
          <p:cNvSpPr/>
          <p:nvPr/>
        </p:nvSpPr>
        <p:spPr>
          <a:xfrm>
            <a:off x="5142664" y="1995414"/>
            <a:ext cx="5354013" cy="1871735"/>
          </a:xfrm>
          <a:prstGeom prst="roundRect">
            <a:avLst>
              <a:gd name="adj" fmla="val 5472"/>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Bent-Up Arrow 11">
            <a:extLst>
              <a:ext uri="{FF2B5EF4-FFF2-40B4-BE49-F238E27FC236}">
                <a16:creationId xmlns:a16="http://schemas.microsoft.com/office/drawing/2014/main" id="{4179C7EE-1208-C126-B2F3-91985EDCC68C}"/>
              </a:ext>
            </a:extLst>
          </p:cNvPr>
          <p:cNvSpPr/>
          <p:nvPr/>
        </p:nvSpPr>
        <p:spPr>
          <a:xfrm rot="10800000" flipH="1">
            <a:off x="2619375" y="1619247"/>
            <a:ext cx="5243750" cy="291841"/>
          </a:xfrm>
          <a:prstGeom prst="bentUpArrow">
            <a:avLst>
              <a:gd name="adj1" fmla="val 5952"/>
              <a:gd name="adj2" fmla="val 12924"/>
              <a:gd name="adj3" fmla="val 1275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45A1AB2-716A-8C0C-501A-419E56718CF0}"/>
              </a:ext>
            </a:extLst>
          </p:cNvPr>
          <p:cNvSpPr txBox="1"/>
          <p:nvPr/>
        </p:nvSpPr>
        <p:spPr>
          <a:xfrm>
            <a:off x="339437" y="1434581"/>
            <a:ext cx="2718088" cy="369332"/>
          </a:xfrm>
          <a:prstGeom prst="rect">
            <a:avLst/>
          </a:prstGeom>
          <a:noFill/>
        </p:spPr>
        <p:txBody>
          <a:bodyPr wrap="square" rtlCol="0">
            <a:spAutoFit/>
          </a:bodyPr>
          <a:lstStyle/>
          <a:p>
            <a:r>
              <a:rPr lang="en-GB" b="1">
                <a:solidFill>
                  <a:schemeClr val="tx2"/>
                </a:solidFill>
                <a:latin typeface="+mj-lt"/>
              </a:rPr>
              <a:t>Primary Reporting</a:t>
            </a:r>
          </a:p>
        </p:txBody>
      </p:sp>
      <p:sp>
        <p:nvSpPr>
          <p:cNvPr id="12" name="Bent-Up Arrow 11">
            <a:extLst>
              <a:ext uri="{FF2B5EF4-FFF2-40B4-BE49-F238E27FC236}">
                <a16:creationId xmlns:a16="http://schemas.microsoft.com/office/drawing/2014/main" id="{0554CB6D-6669-00BE-A11B-5134AB899600}"/>
              </a:ext>
            </a:extLst>
          </p:cNvPr>
          <p:cNvSpPr/>
          <p:nvPr/>
        </p:nvSpPr>
        <p:spPr>
          <a:xfrm rot="10800000" flipH="1" flipV="1">
            <a:off x="2514600" y="5753100"/>
            <a:ext cx="6781799" cy="359752"/>
          </a:xfrm>
          <a:prstGeom prst="bentUpArrow">
            <a:avLst>
              <a:gd name="adj1" fmla="val 5952"/>
              <a:gd name="adj2" fmla="val 12924"/>
              <a:gd name="adj3" fmla="val 1275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A320407-24DD-6292-1132-0FD3DFB0EEAB}"/>
              </a:ext>
            </a:extLst>
          </p:cNvPr>
          <p:cNvSpPr/>
          <p:nvPr/>
        </p:nvSpPr>
        <p:spPr>
          <a:xfrm>
            <a:off x="9003691" y="5124450"/>
            <a:ext cx="559409" cy="559409"/>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2">
            <a:extLst>
              <a:ext uri="{FF2B5EF4-FFF2-40B4-BE49-F238E27FC236}">
                <a16:creationId xmlns:a16="http://schemas.microsoft.com/office/drawing/2014/main" id="{7A347CBD-3FE3-9F1F-A963-C95DFA9737EC}"/>
              </a:ext>
            </a:extLst>
          </p:cNvPr>
          <p:cNvSpPr txBox="1">
            <a:spLocks/>
          </p:cNvSpPr>
          <p:nvPr/>
        </p:nvSpPr>
        <p:spPr>
          <a:xfrm>
            <a:off x="407649" y="4806689"/>
            <a:ext cx="3727738" cy="1442965"/>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1-10 colour-coded Sten scale </a:t>
            </a:r>
          </a:p>
          <a:p>
            <a:r>
              <a:rPr lang="en-GB"/>
              <a:t>Norm-referenced external benchmarking</a:t>
            </a:r>
          </a:p>
          <a:p>
            <a:r>
              <a:rPr lang="en-GB"/>
              <a:t>Enables comparison with Styles self-report</a:t>
            </a:r>
          </a:p>
          <a:p>
            <a:r>
              <a:rPr lang="en-GB"/>
              <a:t>Highlights extremes</a:t>
            </a:r>
          </a:p>
        </p:txBody>
      </p:sp>
      <p:sp>
        <p:nvSpPr>
          <p:cNvPr id="15" name="TextBox 14">
            <a:extLst>
              <a:ext uri="{FF2B5EF4-FFF2-40B4-BE49-F238E27FC236}">
                <a16:creationId xmlns:a16="http://schemas.microsoft.com/office/drawing/2014/main" id="{D936CDDC-A75A-8AE5-1A07-BB9639F1DE21}"/>
              </a:ext>
            </a:extLst>
          </p:cNvPr>
          <p:cNvSpPr txBox="1"/>
          <p:nvPr/>
        </p:nvSpPr>
        <p:spPr>
          <a:xfrm>
            <a:off x="339437" y="4330181"/>
            <a:ext cx="2718088" cy="369332"/>
          </a:xfrm>
          <a:prstGeom prst="rect">
            <a:avLst/>
          </a:prstGeom>
          <a:noFill/>
        </p:spPr>
        <p:txBody>
          <a:bodyPr wrap="square" rtlCol="0">
            <a:spAutoFit/>
          </a:bodyPr>
          <a:lstStyle/>
          <a:p>
            <a:r>
              <a:rPr lang="en-GB" b="1">
                <a:solidFill>
                  <a:schemeClr val="tx2"/>
                </a:solidFill>
                <a:latin typeface="+mj-lt"/>
              </a:rPr>
              <a:t>Secondary Reporting</a:t>
            </a:r>
          </a:p>
        </p:txBody>
      </p:sp>
    </p:spTree>
    <p:extLst>
      <p:ext uri="{BB962C8B-B14F-4D97-AF65-F5344CB8AC3E}">
        <p14:creationId xmlns:p14="http://schemas.microsoft.com/office/powerpoint/2010/main" val="3132595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FC59-D86C-7548-13D2-11469A3BD8C5}"/>
              </a:ext>
            </a:extLst>
          </p:cNvPr>
          <p:cNvSpPr>
            <a:spLocks noGrp="1"/>
          </p:cNvSpPr>
          <p:nvPr>
            <p:ph type="title"/>
          </p:nvPr>
        </p:nvSpPr>
        <p:spPr/>
        <p:txBody>
          <a:bodyPr/>
          <a:lstStyle/>
          <a:p>
            <a:r>
              <a:rPr lang="en-GB"/>
              <a:t>Dual Reporting</a:t>
            </a:r>
          </a:p>
        </p:txBody>
      </p:sp>
      <p:pic>
        <p:nvPicPr>
          <p:cNvPr id="6" name="Picture 5">
            <a:extLst>
              <a:ext uri="{FF2B5EF4-FFF2-40B4-BE49-F238E27FC236}">
                <a16:creationId xmlns:a16="http://schemas.microsoft.com/office/drawing/2014/main" id="{A21C1D45-239E-8805-2F0F-2C4D352CD990}"/>
              </a:ext>
            </a:extLst>
          </p:cNvPr>
          <p:cNvPicPr>
            <a:picLocks noChangeAspect="1"/>
          </p:cNvPicPr>
          <p:nvPr/>
        </p:nvPicPr>
        <p:blipFill>
          <a:blip r:embed="rId2"/>
          <a:stretch>
            <a:fillRect/>
          </a:stretch>
        </p:blipFill>
        <p:spPr>
          <a:xfrm>
            <a:off x="2428550" y="1239092"/>
            <a:ext cx="7334899" cy="4975105"/>
          </a:xfrm>
          <a:prstGeom prst="rect">
            <a:avLst/>
          </a:prstGeom>
        </p:spPr>
      </p:pic>
      <p:pic>
        <p:nvPicPr>
          <p:cNvPr id="14" name="Graphic 13">
            <a:extLst>
              <a:ext uri="{FF2B5EF4-FFF2-40B4-BE49-F238E27FC236}">
                <a16:creationId xmlns:a16="http://schemas.microsoft.com/office/drawing/2014/main" id="{8ADD4B6B-5B72-9A53-A2E1-B42C65C9F6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5224" y="2600325"/>
            <a:ext cx="2181225" cy="1057275"/>
          </a:xfrm>
          <a:prstGeom prst="rect">
            <a:avLst/>
          </a:prstGeom>
        </p:spPr>
      </p:pic>
      <p:pic>
        <p:nvPicPr>
          <p:cNvPr id="15" name="Graphic 14">
            <a:extLst>
              <a:ext uri="{FF2B5EF4-FFF2-40B4-BE49-F238E27FC236}">
                <a16:creationId xmlns:a16="http://schemas.microsoft.com/office/drawing/2014/main" id="{57E66385-FE14-9064-A37D-A128D9BB1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2335" y="5053013"/>
            <a:ext cx="2181225" cy="1090954"/>
          </a:xfrm>
          <a:prstGeom prst="rect">
            <a:avLst/>
          </a:prstGeom>
        </p:spPr>
      </p:pic>
    </p:spTree>
    <p:extLst>
      <p:ext uri="{BB962C8B-B14F-4D97-AF65-F5344CB8AC3E}">
        <p14:creationId xmlns:p14="http://schemas.microsoft.com/office/powerpoint/2010/main" val="645610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1310-0319-9D63-F66D-A592D28C2395}"/>
              </a:ext>
            </a:extLst>
          </p:cNvPr>
          <p:cNvSpPr>
            <a:spLocks noGrp="1"/>
          </p:cNvSpPr>
          <p:nvPr>
            <p:ph type="title"/>
          </p:nvPr>
        </p:nvSpPr>
        <p:spPr/>
        <p:txBody>
          <a:bodyPr/>
          <a:lstStyle/>
          <a:p>
            <a:r>
              <a:rPr lang="en-GB"/>
              <a:t>Performance 360 Dimensions</a:t>
            </a:r>
          </a:p>
        </p:txBody>
      </p:sp>
      <p:graphicFrame>
        <p:nvGraphicFramePr>
          <p:cNvPr id="6" name="Table 6">
            <a:extLst>
              <a:ext uri="{FF2B5EF4-FFF2-40B4-BE49-F238E27FC236}">
                <a16:creationId xmlns:a16="http://schemas.microsoft.com/office/drawing/2014/main" id="{7F2D1E0C-2AED-84B6-9CA6-AA95AF66F9EB}"/>
              </a:ext>
            </a:extLst>
          </p:cNvPr>
          <p:cNvGraphicFramePr>
            <a:graphicFrameLocks noGrp="1"/>
          </p:cNvGraphicFramePr>
          <p:nvPr>
            <p:extLst>
              <p:ext uri="{D42A27DB-BD31-4B8C-83A1-F6EECF244321}">
                <p14:modId xmlns:p14="http://schemas.microsoft.com/office/powerpoint/2010/main" val="3593373916"/>
              </p:ext>
            </p:extLst>
          </p:nvPr>
        </p:nvGraphicFramePr>
        <p:xfrm>
          <a:off x="1419352" y="1378034"/>
          <a:ext cx="8694565" cy="5296446"/>
        </p:xfrm>
        <a:graphic>
          <a:graphicData uri="http://schemas.openxmlformats.org/drawingml/2006/table">
            <a:tbl>
              <a:tblPr firstRow="1" bandRow="1">
                <a:tableStyleId>{5C22544A-7EE6-4342-B048-85BDC9FD1C3A}</a:tableStyleId>
              </a:tblPr>
              <a:tblGrid>
                <a:gridCol w="1206565">
                  <a:extLst>
                    <a:ext uri="{9D8B030D-6E8A-4147-A177-3AD203B41FA5}">
                      <a16:colId xmlns:a16="http://schemas.microsoft.com/office/drawing/2014/main" val="2343665742"/>
                    </a:ext>
                  </a:extLst>
                </a:gridCol>
                <a:gridCol w="2304000">
                  <a:extLst>
                    <a:ext uri="{9D8B030D-6E8A-4147-A177-3AD203B41FA5}">
                      <a16:colId xmlns:a16="http://schemas.microsoft.com/office/drawing/2014/main" val="1397222790"/>
                    </a:ext>
                  </a:extLst>
                </a:gridCol>
                <a:gridCol w="1440000">
                  <a:extLst>
                    <a:ext uri="{9D8B030D-6E8A-4147-A177-3AD203B41FA5}">
                      <a16:colId xmlns:a16="http://schemas.microsoft.com/office/drawing/2014/main" val="418967994"/>
                    </a:ext>
                  </a:extLst>
                </a:gridCol>
                <a:gridCol w="2304000">
                  <a:extLst>
                    <a:ext uri="{9D8B030D-6E8A-4147-A177-3AD203B41FA5}">
                      <a16:colId xmlns:a16="http://schemas.microsoft.com/office/drawing/2014/main" val="950953903"/>
                    </a:ext>
                  </a:extLst>
                </a:gridCol>
                <a:gridCol w="1440000">
                  <a:extLst>
                    <a:ext uri="{9D8B030D-6E8A-4147-A177-3AD203B41FA5}">
                      <a16:colId xmlns:a16="http://schemas.microsoft.com/office/drawing/2014/main" val="999796119"/>
                    </a:ext>
                  </a:extLst>
                </a:gridCol>
              </a:tblGrid>
              <a:tr h="880534">
                <a:tc>
                  <a:txBody>
                    <a:bodyPr/>
                    <a:lstStyle/>
                    <a:p>
                      <a:pPr marL="0" algn="ctr" defTabSz="914400" rtl="0" eaLnBrk="1" latinLnBrk="0" hangingPunct="1"/>
                      <a:endParaRPr lang="en-GB" sz="1400" b="1" kern="1200">
                        <a:solidFill>
                          <a:schemeClr val="tx2"/>
                        </a:solidFill>
                        <a:latin typeface="+mj-lt"/>
                        <a:ea typeface="+mn-ea"/>
                        <a:cs typeface="+mn-cs"/>
                      </a:endParaRPr>
                    </a:p>
                  </a:txBody>
                  <a:tcPr anchor="ctr">
                    <a:solidFill>
                      <a:schemeClr val="bg1"/>
                    </a:solidFill>
                  </a:tcPr>
                </a:tc>
                <a:tc gridSpan="2">
                  <a:txBody>
                    <a:bodyPr/>
                    <a:lstStyle/>
                    <a:p>
                      <a:pPr marL="0" algn="ctr" defTabSz="914400" rtl="0" eaLnBrk="1" latinLnBrk="0" hangingPunct="1"/>
                      <a:r>
                        <a:rPr lang="en-GB" sz="1400" b="1" kern="1200">
                          <a:solidFill>
                            <a:schemeClr val="tx2"/>
                          </a:solidFill>
                          <a:latin typeface="+mj-lt"/>
                          <a:ea typeface="+mn-ea"/>
                          <a:cs typeface="+mn-cs"/>
                        </a:rPr>
                        <a:t>Performance 360 with Ability</a:t>
                      </a:r>
                    </a:p>
                  </a:txBody>
                  <a:tcPr anchor="ctr"/>
                </a:tc>
                <a:tc hMerge="1">
                  <a:txBody>
                    <a:bodyPr/>
                    <a:lstStyle/>
                    <a:p>
                      <a:endParaRPr lang="en-GB"/>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a:solidFill>
                            <a:schemeClr val="tx2"/>
                          </a:solidFill>
                          <a:latin typeface="+mj-lt"/>
                          <a:ea typeface="+mn-ea"/>
                          <a:cs typeface="+mn-cs"/>
                        </a:rPr>
                        <a:t>Performance 360 without Ability</a:t>
                      </a:r>
                    </a:p>
                  </a:txBody>
                  <a:tcPr anchor="ctr"/>
                </a:tc>
                <a:tc hMerge="1">
                  <a:txBody>
                    <a:bodyPr/>
                    <a:lstStyle/>
                    <a:p>
                      <a:endParaRPr lang="en-GB"/>
                    </a:p>
                  </a:txBody>
                  <a:tcPr/>
                </a:tc>
                <a:extLst>
                  <a:ext uri="{0D108BD9-81ED-4DB2-BD59-A6C34878D82A}">
                    <a16:rowId xmlns:a16="http://schemas.microsoft.com/office/drawing/2014/main" val="871345683"/>
                  </a:ext>
                </a:extLst>
              </a:tr>
              <a:tr h="551989">
                <a:tc>
                  <a:txBody>
                    <a:bodyPr/>
                    <a:lstStyle/>
                    <a:p>
                      <a:pPr marL="0" algn="ctr" defTabSz="914400" rtl="0" eaLnBrk="1" latinLnBrk="0" hangingPunct="1"/>
                      <a:endParaRPr lang="en-GB" sz="1400" b="1" kern="1200">
                        <a:solidFill>
                          <a:schemeClr val="tx2"/>
                        </a:solidFill>
                        <a:latin typeface="+mj-lt"/>
                        <a:ea typeface="+mn-ea"/>
                        <a:cs typeface="+mn-cs"/>
                      </a:endParaRPr>
                    </a:p>
                  </a:txBody>
                  <a:tcPr anchor="ctr">
                    <a:solidFill>
                      <a:schemeClr val="bg1"/>
                    </a:solidFill>
                  </a:tcPr>
                </a:tc>
                <a:tc>
                  <a:txBody>
                    <a:bodyPr/>
                    <a:lstStyle/>
                    <a:p>
                      <a:pPr marL="0" algn="ctr" defTabSz="914400" rtl="0" eaLnBrk="1" latinLnBrk="0" hangingPunct="1"/>
                      <a:r>
                        <a:rPr lang="en-GB" sz="1400" b="0" kern="1200">
                          <a:solidFill>
                            <a:schemeClr val="bg1"/>
                          </a:solidFill>
                          <a:latin typeface="+mj-lt"/>
                          <a:ea typeface="+mn-ea"/>
                          <a:cs typeface="+mn-cs"/>
                        </a:rPr>
                        <a:t>Dimension</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kern="1200">
                          <a:solidFill>
                            <a:schemeClr val="bg1"/>
                          </a:solidFill>
                          <a:latin typeface="+mj-lt"/>
                          <a:ea typeface="+mn-ea"/>
                          <a:cs typeface="+mn-cs"/>
                        </a:rPr>
                        <a:t>Mean</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kern="1200">
                          <a:solidFill>
                            <a:schemeClr val="bg1"/>
                          </a:solidFill>
                          <a:latin typeface="+mj-lt"/>
                          <a:ea typeface="+mn-ea"/>
                          <a:cs typeface="+mn-cs"/>
                        </a:rPr>
                        <a:t>Dimension</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kern="1200">
                          <a:solidFill>
                            <a:schemeClr val="bg1"/>
                          </a:solidFill>
                          <a:latin typeface="+mj-lt"/>
                          <a:ea typeface="+mn-ea"/>
                          <a:cs typeface="+mn-cs"/>
                        </a:rPr>
                        <a:t>Mean</a:t>
                      </a:r>
                    </a:p>
                  </a:txBody>
                  <a:tcPr anchor="ctr">
                    <a:solidFill>
                      <a:schemeClr val="tx2"/>
                    </a:solidFill>
                  </a:tcPr>
                </a:tc>
                <a:extLst>
                  <a:ext uri="{0D108BD9-81ED-4DB2-BD59-A6C34878D82A}">
                    <a16:rowId xmlns:a16="http://schemas.microsoft.com/office/drawing/2014/main" val="2701343561"/>
                  </a:ext>
                </a:extLst>
              </a:tr>
              <a:tr h="551989">
                <a:tc rowSpan="3">
                  <a:txBody>
                    <a:bodyPr/>
                    <a:lstStyle/>
                    <a:p>
                      <a:pPr marL="0" algn="ctr" defTabSz="914400" rtl="0" eaLnBrk="1" latinLnBrk="0" hangingPunct="1"/>
                      <a:r>
                        <a:rPr lang="en-GB" sz="1800" b="1" kern="1200">
                          <a:solidFill>
                            <a:schemeClr val="tx2"/>
                          </a:solidFill>
                          <a:latin typeface="+mj-lt"/>
                          <a:ea typeface="+mn-ea"/>
                          <a:cs typeface="+mn-cs"/>
                        </a:rPr>
                        <a:t>Top 3</a:t>
                      </a:r>
                      <a:endParaRPr lang="en-GB" sz="1200" b="1" kern="1200">
                        <a:solidFill>
                          <a:schemeClr val="tx2"/>
                        </a:solidFill>
                        <a:latin typeface="+mj-lt"/>
                        <a:ea typeface="+mn-ea"/>
                        <a:cs typeface="+mn-cs"/>
                      </a:endParaRPr>
                    </a:p>
                  </a:txBody>
                  <a:tcPr anchor="ctr">
                    <a:solidFill>
                      <a:schemeClr val="accent1"/>
                    </a:solidFill>
                  </a:tcPr>
                </a:tc>
                <a:tc>
                  <a:txBody>
                    <a:bodyPr/>
                    <a:lstStyle/>
                    <a:p>
                      <a:pPr marL="0" algn="ctr" defTabSz="914400" rtl="0" eaLnBrk="1" latinLnBrk="0" hangingPunct="1"/>
                      <a:r>
                        <a:rPr lang="en-GB" sz="1200" b="0" kern="1200">
                          <a:solidFill>
                            <a:schemeClr val="tx2"/>
                          </a:solidFill>
                          <a:latin typeface="+mj-lt"/>
                          <a:ea typeface="+mn-ea"/>
                          <a:cs typeface="+mn-cs"/>
                        </a:rPr>
                        <a:t>Upholding Standards</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6.05</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Upholding Standards</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6.05</a:t>
                      </a:r>
                    </a:p>
                  </a:txBody>
                  <a:tcPr anchor="ctr"/>
                </a:tc>
                <a:extLst>
                  <a:ext uri="{0D108BD9-81ED-4DB2-BD59-A6C34878D82A}">
                    <a16:rowId xmlns:a16="http://schemas.microsoft.com/office/drawing/2014/main" val="1630183929"/>
                  </a:ext>
                </a:extLst>
              </a:tr>
              <a:tr h="551989">
                <a:tc vMerge="1">
                  <a:txBody>
                    <a:bodyPr/>
                    <a:lstStyle/>
                    <a:p>
                      <a:endParaRPr lang="en-GB"/>
                    </a:p>
                  </a:txBody>
                  <a:tcPr/>
                </a:tc>
                <a:tc>
                  <a:txBody>
                    <a:bodyPr/>
                    <a:lstStyle/>
                    <a:p>
                      <a:pPr marL="0" algn="ctr" defTabSz="914400" rtl="0" eaLnBrk="1" latinLnBrk="0" hangingPunct="1"/>
                      <a:r>
                        <a:rPr lang="en-GB" sz="1200" b="0" kern="1200">
                          <a:solidFill>
                            <a:schemeClr val="tx2"/>
                          </a:solidFill>
                          <a:latin typeface="+mj-lt"/>
                          <a:ea typeface="+mn-ea"/>
                          <a:cs typeface="+mn-cs"/>
                        </a:rPr>
                        <a:t>Establishing Rapport</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5.91</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Establishing Rapport</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5.91</a:t>
                      </a:r>
                    </a:p>
                  </a:txBody>
                  <a:tcPr anchor="ctr"/>
                </a:tc>
                <a:extLst>
                  <a:ext uri="{0D108BD9-81ED-4DB2-BD59-A6C34878D82A}">
                    <a16:rowId xmlns:a16="http://schemas.microsoft.com/office/drawing/2014/main" val="1836847539"/>
                  </a:ext>
                </a:extLst>
              </a:tr>
              <a:tr h="551989">
                <a:tc vMerge="1">
                  <a:txBody>
                    <a:bodyPr/>
                    <a:lstStyle/>
                    <a:p>
                      <a:endParaRPr lang="en-GB"/>
                    </a:p>
                  </a:txBody>
                  <a:tcPr/>
                </a:tc>
                <a:tc>
                  <a:txBody>
                    <a:bodyPr/>
                    <a:lstStyle/>
                    <a:p>
                      <a:pPr marL="0" algn="ctr" defTabSz="914400" rtl="0" eaLnBrk="1" latinLnBrk="0" hangingPunct="1"/>
                      <a:r>
                        <a:rPr lang="en-GB" sz="1200" b="0" kern="1200">
                          <a:solidFill>
                            <a:schemeClr val="tx2"/>
                          </a:solidFill>
                          <a:latin typeface="+mj-lt"/>
                          <a:ea typeface="+mn-ea"/>
                          <a:cs typeface="+mn-cs"/>
                        </a:rPr>
                        <a:t>Producing Output</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5.87</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Producing Output</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5.87</a:t>
                      </a:r>
                    </a:p>
                  </a:txBody>
                  <a:tcPr anchor="ctr"/>
                </a:tc>
                <a:extLst>
                  <a:ext uri="{0D108BD9-81ED-4DB2-BD59-A6C34878D82A}">
                    <a16:rowId xmlns:a16="http://schemas.microsoft.com/office/drawing/2014/main" val="1879217303"/>
                  </a:ext>
                </a:extLst>
              </a:tr>
              <a:tr h="551989">
                <a:tc>
                  <a:txBody>
                    <a:bodyPr/>
                    <a:lstStyle/>
                    <a:p>
                      <a:pPr marL="0" algn="ctr" defTabSz="914400" rtl="0" eaLnBrk="1" latinLnBrk="0" hangingPunct="1"/>
                      <a:endParaRPr lang="en-GB" sz="1400" b="1" kern="1200">
                        <a:solidFill>
                          <a:schemeClr val="tx2"/>
                        </a:solidFill>
                        <a:latin typeface="+mj-lt"/>
                        <a:ea typeface="+mn-ea"/>
                        <a:cs typeface="+mn-cs"/>
                      </a:endParaRPr>
                    </a:p>
                  </a:txBody>
                  <a:tcPr anchor="ctr">
                    <a:solidFill>
                      <a:schemeClr val="bg1"/>
                    </a:solidFill>
                  </a:tcPr>
                </a:tc>
                <a:tc>
                  <a:txBody>
                    <a:bodyPr/>
                    <a:lstStyle/>
                    <a:p>
                      <a:pPr marL="0" algn="ctr" defTabSz="914400" rtl="0" eaLnBrk="1" latinLnBrk="0" hangingPunct="1"/>
                      <a:endParaRPr lang="en-GB" sz="1400" b="1" kern="1200">
                        <a:solidFill>
                          <a:schemeClr val="tx2"/>
                        </a:solidFill>
                        <a:latin typeface="+mj-lt"/>
                        <a:ea typeface="+mn-ea"/>
                        <a:cs typeface="+mn-cs"/>
                      </a:endParaRPr>
                    </a:p>
                  </a:txBody>
                  <a:tcPr anchor="ctr">
                    <a:solidFill>
                      <a:schemeClr val="tx2"/>
                    </a:solidFill>
                  </a:tcPr>
                </a:tc>
                <a:tc>
                  <a:txBody>
                    <a:bodyPr/>
                    <a:lstStyle/>
                    <a:p>
                      <a:pPr marL="0" algn="ctr" defTabSz="914400" rtl="0" eaLnBrk="1" latinLnBrk="0" hangingPunct="1"/>
                      <a:endParaRPr lang="en-GB" sz="1400" b="1" kern="1200">
                        <a:solidFill>
                          <a:schemeClr val="tx2"/>
                        </a:solidFill>
                        <a:latin typeface="+mj-lt"/>
                        <a:ea typeface="+mn-ea"/>
                        <a:cs typeface="+mn-cs"/>
                      </a:endParaRPr>
                    </a:p>
                  </a:txBody>
                  <a:tcPr anchor="ctr">
                    <a:solidFill>
                      <a:schemeClr val="tx2"/>
                    </a:solidFill>
                  </a:tcPr>
                </a:tc>
                <a:tc>
                  <a:txBody>
                    <a:bodyPr/>
                    <a:lstStyle/>
                    <a:p>
                      <a:pPr marL="0" algn="ctr" defTabSz="914400" rtl="0" eaLnBrk="1" latinLnBrk="0" hangingPunct="1"/>
                      <a:endParaRPr lang="en-GB" sz="1400" b="1" kern="1200">
                        <a:solidFill>
                          <a:schemeClr val="tx2"/>
                        </a:solidFill>
                        <a:latin typeface="+mj-lt"/>
                        <a:ea typeface="+mn-ea"/>
                        <a:cs typeface="+mn-cs"/>
                      </a:endParaRPr>
                    </a:p>
                  </a:txBody>
                  <a:tcPr anchor="ctr">
                    <a:solidFill>
                      <a:schemeClr val="tx2"/>
                    </a:solidFill>
                  </a:tcPr>
                </a:tc>
                <a:tc>
                  <a:txBody>
                    <a:bodyPr/>
                    <a:lstStyle/>
                    <a:p>
                      <a:pPr marL="0" algn="ctr" defTabSz="914400" rtl="0" eaLnBrk="1" latinLnBrk="0" hangingPunct="1"/>
                      <a:endParaRPr lang="en-GB" sz="1400" b="1" kern="1200">
                        <a:solidFill>
                          <a:schemeClr val="tx2"/>
                        </a:solidFill>
                        <a:latin typeface="+mj-lt"/>
                        <a:ea typeface="+mn-ea"/>
                        <a:cs typeface="+mn-cs"/>
                      </a:endParaRPr>
                    </a:p>
                  </a:txBody>
                  <a:tcPr anchor="ctr">
                    <a:solidFill>
                      <a:schemeClr val="tx2"/>
                    </a:solidFill>
                  </a:tcPr>
                </a:tc>
                <a:extLst>
                  <a:ext uri="{0D108BD9-81ED-4DB2-BD59-A6C34878D82A}">
                    <a16:rowId xmlns:a16="http://schemas.microsoft.com/office/drawing/2014/main" val="2887407814"/>
                  </a:ext>
                </a:extLst>
              </a:tr>
              <a:tr h="551989">
                <a:tc rowSpan="3">
                  <a:txBody>
                    <a:bodyPr/>
                    <a:lstStyle/>
                    <a:p>
                      <a:pPr marL="0" algn="ctr" defTabSz="914400" rtl="0" eaLnBrk="1" latinLnBrk="0" hangingPunct="1"/>
                      <a:r>
                        <a:rPr lang="en-GB" sz="1800" b="1" kern="1200">
                          <a:solidFill>
                            <a:schemeClr val="tx2"/>
                          </a:solidFill>
                          <a:latin typeface="+mj-lt"/>
                          <a:ea typeface="+mn-ea"/>
                          <a:cs typeface="+mn-cs"/>
                        </a:rPr>
                        <a:t>Bottom 3</a:t>
                      </a:r>
                    </a:p>
                  </a:txBody>
                  <a:tcPr anchor="ctr">
                    <a:solidFill>
                      <a:schemeClr val="accent1"/>
                    </a:solidFill>
                  </a:tcPr>
                </a:tc>
                <a:tc>
                  <a:txBody>
                    <a:bodyPr/>
                    <a:lstStyle/>
                    <a:p>
                      <a:pPr marL="0" algn="ctr" defTabSz="914400" rtl="0" eaLnBrk="1" latinLnBrk="0" hangingPunct="1"/>
                      <a:r>
                        <a:rPr lang="en-GB" sz="1200" b="0" kern="1200">
                          <a:solidFill>
                            <a:schemeClr val="tx2"/>
                          </a:solidFill>
                          <a:latin typeface="+mj-lt"/>
                          <a:ea typeface="+mn-ea"/>
                          <a:cs typeface="+mn-cs"/>
                        </a:rPr>
                        <a:t>Seizing Opportunities</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4.94</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Inviting Feedback</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5.12</a:t>
                      </a:r>
                    </a:p>
                  </a:txBody>
                  <a:tcPr anchor="ctr"/>
                </a:tc>
                <a:extLst>
                  <a:ext uri="{0D108BD9-81ED-4DB2-BD59-A6C34878D82A}">
                    <a16:rowId xmlns:a16="http://schemas.microsoft.com/office/drawing/2014/main" val="1485416812"/>
                  </a:ext>
                </a:extLst>
              </a:tr>
              <a:tr h="551989">
                <a:tc vMerge="1">
                  <a:txBody>
                    <a:bodyPr/>
                    <a:lstStyle/>
                    <a:p>
                      <a:endParaRPr lang="en-GB"/>
                    </a:p>
                  </a:txBody>
                  <a:tcPr/>
                </a:tc>
                <a:tc>
                  <a:txBody>
                    <a:bodyPr/>
                    <a:lstStyle/>
                    <a:p>
                      <a:pPr marL="0" algn="ctr" defTabSz="914400" rtl="0" eaLnBrk="1" latinLnBrk="0" hangingPunct="1"/>
                      <a:r>
                        <a:rPr lang="en-GB" sz="1200" b="0" kern="1200">
                          <a:solidFill>
                            <a:schemeClr val="tx2"/>
                          </a:solidFill>
                          <a:latin typeface="+mj-lt"/>
                          <a:ea typeface="+mn-ea"/>
                          <a:cs typeface="+mn-cs"/>
                        </a:rPr>
                        <a:t>Working with Design</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4.60</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Developing Strategies</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5.00</a:t>
                      </a:r>
                    </a:p>
                  </a:txBody>
                  <a:tcPr anchor="ctr"/>
                </a:tc>
                <a:extLst>
                  <a:ext uri="{0D108BD9-81ED-4DB2-BD59-A6C34878D82A}">
                    <a16:rowId xmlns:a16="http://schemas.microsoft.com/office/drawing/2014/main" val="1275503709"/>
                  </a:ext>
                </a:extLst>
              </a:tr>
              <a:tr h="551989">
                <a:tc vMerge="1">
                  <a:txBody>
                    <a:bodyPr/>
                    <a:lstStyle/>
                    <a:p>
                      <a:endParaRPr lang="en-GB"/>
                    </a:p>
                  </a:txBody>
                  <a:tcPr/>
                </a:tc>
                <a:tc>
                  <a:txBody>
                    <a:bodyPr/>
                    <a:lstStyle/>
                    <a:p>
                      <a:pPr marL="0" algn="ctr" defTabSz="914400" rtl="0" eaLnBrk="1" latinLnBrk="0" hangingPunct="1"/>
                      <a:r>
                        <a:rPr lang="en-GB" sz="1200" b="0" kern="1200">
                          <a:solidFill>
                            <a:schemeClr val="tx2"/>
                          </a:solidFill>
                          <a:latin typeface="+mj-lt"/>
                          <a:ea typeface="+mn-ea"/>
                          <a:cs typeface="+mn-cs"/>
                        </a:rPr>
                        <a:t>Working with Equipment</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4.58</a:t>
                      </a:r>
                    </a:p>
                  </a:txBody>
                  <a:tcPr anchor="ctr"/>
                </a:tc>
                <a:tc>
                  <a:txBody>
                    <a:bodyPr/>
                    <a:lstStyle/>
                    <a:p>
                      <a:pPr marL="0" algn="ctr" defTabSz="914400" rtl="0" eaLnBrk="1" latinLnBrk="0" hangingPunct="1"/>
                      <a:r>
                        <a:rPr lang="en-GB" sz="1200" b="0" kern="1200">
                          <a:solidFill>
                            <a:schemeClr val="tx2"/>
                          </a:solidFill>
                          <a:latin typeface="+mn-lt"/>
                          <a:ea typeface="+mn-ea"/>
                          <a:cs typeface="+mn-cs"/>
                        </a:rPr>
                        <a:t>Seizing Opportunities</a:t>
                      </a:r>
                    </a:p>
                  </a:txBody>
                  <a:tcPr anchor="ctr"/>
                </a:tc>
                <a:tc>
                  <a:txBody>
                    <a:bodyPr/>
                    <a:lstStyle/>
                    <a:p>
                      <a:pPr marL="0" algn="ctr" defTabSz="914400" rtl="0" eaLnBrk="1" latinLnBrk="0" hangingPunct="1"/>
                      <a:r>
                        <a:rPr lang="en-GB" sz="1200" b="0" kern="1200">
                          <a:solidFill>
                            <a:schemeClr val="tx2"/>
                          </a:solidFill>
                          <a:latin typeface="+mj-lt"/>
                          <a:ea typeface="+mn-ea"/>
                          <a:cs typeface="+mn-cs"/>
                        </a:rPr>
                        <a:t>4.94</a:t>
                      </a:r>
                    </a:p>
                  </a:txBody>
                  <a:tcPr anchor="ctr"/>
                </a:tc>
                <a:extLst>
                  <a:ext uri="{0D108BD9-81ED-4DB2-BD59-A6C34878D82A}">
                    <a16:rowId xmlns:a16="http://schemas.microsoft.com/office/drawing/2014/main" val="1685889315"/>
                  </a:ext>
                </a:extLst>
              </a:tr>
            </a:tbl>
          </a:graphicData>
        </a:graphic>
      </p:graphicFrame>
    </p:spTree>
    <p:extLst>
      <p:ext uri="{BB962C8B-B14F-4D97-AF65-F5344CB8AC3E}">
        <p14:creationId xmlns:p14="http://schemas.microsoft.com/office/powerpoint/2010/main" val="4202262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66287" y="1650564"/>
            <a:ext cx="5447289" cy="1229796"/>
          </a:xfrm>
        </p:spPr>
        <p:txBody>
          <a:bodyPr/>
          <a:lstStyle/>
          <a:p>
            <a:r>
              <a:rPr lang="en-GB"/>
              <a:t>Interpretation Exercise</a:t>
            </a:r>
          </a:p>
        </p:txBody>
      </p:sp>
    </p:spTree>
    <p:extLst>
      <p:ext uri="{BB962C8B-B14F-4D97-AF65-F5344CB8AC3E}">
        <p14:creationId xmlns:p14="http://schemas.microsoft.com/office/powerpoint/2010/main" val="520062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BC6A9-2D97-8570-451A-E10257427952}"/>
              </a:ext>
            </a:extLst>
          </p:cNvPr>
          <p:cNvSpPr>
            <a:spLocks noGrp="1"/>
          </p:cNvSpPr>
          <p:nvPr>
            <p:ph type="title"/>
          </p:nvPr>
        </p:nvSpPr>
        <p:spPr/>
        <p:txBody>
          <a:bodyPr/>
          <a:lstStyle/>
          <a:p>
            <a:r>
              <a:rPr lang="en-GB"/>
              <a:t>Interpretation Exercise</a:t>
            </a:r>
          </a:p>
        </p:txBody>
      </p:sp>
      <p:sp>
        <p:nvSpPr>
          <p:cNvPr id="7" name="Content Placeholder 2">
            <a:extLst>
              <a:ext uri="{FF2B5EF4-FFF2-40B4-BE49-F238E27FC236}">
                <a16:creationId xmlns:a16="http://schemas.microsoft.com/office/drawing/2014/main" id="{40E3ADCF-25C8-D1BD-01A8-824CB13335A4}"/>
              </a:ext>
            </a:extLst>
          </p:cNvPr>
          <p:cNvSpPr>
            <a:spLocks noGrp="1"/>
          </p:cNvSpPr>
          <p:nvPr>
            <p:ph idx="1"/>
          </p:nvPr>
        </p:nvSpPr>
        <p:spPr>
          <a:xfrm>
            <a:off x="421732" y="1426346"/>
            <a:ext cx="5756563" cy="887086"/>
          </a:xfrm>
        </p:spPr>
        <p:txBody>
          <a:bodyPr/>
          <a:lstStyle/>
          <a:p>
            <a:pPr marL="0" indent="0">
              <a:lnSpc>
                <a:spcPct val="100000"/>
              </a:lnSpc>
              <a:spcAft>
                <a:spcPts val="600"/>
              </a:spcAft>
              <a:buNone/>
            </a:pPr>
            <a:r>
              <a:rPr lang="en-GB" sz="1600"/>
              <a:t>For each example provide a brief interpretation of how the assessee </a:t>
            </a:r>
            <a:r>
              <a:rPr lang="en-GB" sz="1600" b="1"/>
              <a:t>was rated by their boss, peers, reports, others and how they rated themselves.</a:t>
            </a:r>
          </a:p>
        </p:txBody>
      </p:sp>
      <p:pic>
        <p:nvPicPr>
          <p:cNvPr id="9" name="Picture 8">
            <a:extLst>
              <a:ext uri="{FF2B5EF4-FFF2-40B4-BE49-F238E27FC236}">
                <a16:creationId xmlns:a16="http://schemas.microsoft.com/office/drawing/2014/main" id="{D3591083-E04C-54EC-B9A5-F29A42A9C2AF}"/>
              </a:ext>
            </a:extLst>
          </p:cNvPr>
          <p:cNvPicPr>
            <a:picLocks noChangeAspect="1"/>
          </p:cNvPicPr>
          <p:nvPr/>
        </p:nvPicPr>
        <p:blipFill>
          <a:blip r:embed="rId2"/>
          <a:stretch>
            <a:fillRect/>
          </a:stretch>
        </p:blipFill>
        <p:spPr>
          <a:xfrm>
            <a:off x="6178295" y="2249424"/>
            <a:ext cx="3678703" cy="1259936"/>
          </a:xfrm>
          <a:prstGeom prst="rect">
            <a:avLst/>
          </a:prstGeom>
        </p:spPr>
      </p:pic>
      <p:pic>
        <p:nvPicPr>
          <p:cNvPr id="11" name="Picture 10">
            <a:extLst>
              <a:ext uri="{FF2B5EF4-FFF2-40B4-BE49-F238E27FC236}">
                <a16:creationId xmlns:a16="http://schemas.microsoft.com/office/drawing/2014/main" id="{8C581994-4AEE-3A52-9E32-1F3A528733D7}"/>
              </a:ext>
            </a:extLst>
          </p:cNvPr>
          <p:cNvPicPr>
            <a:picLocks noChangeAspect="1"/>
          </p:cNvPicPr>
          <p:nvPr/>
        </p:nvPicPr>
        <p:blipFill>
          <a:blip r:embed="rId3"/>
          <a:stretch>
            <a:fillRect/>
          </a:stretch>
        </p:blipFill>
        <p:spPr>
          <a:xfrm>
            <a:off x="2631808" y="3545936"/>
            <a:ext cx="7225190" cy="1244381"/>
          </a:xfrm>
          <a:prstGeom prst="rect">
            <a:avLst/>
          </a:prstGeom>
        </p:spPr>
      </p:pic>
      <p:pic>
        <p:nvPicPr>
          <p:cNvPr id="13" name="Picture 12">
            <a:extLst>
              <a:ext uri="{FF2B5EF4-FFF2-40B4-BE49-F238E27FC236}">
                <a16:creationId xmlns:a16="http://schemas.microsoft.com/office/drawing/2014/main" id="{F8043309-2BA8-425F-03BB-C29814C89B26}"/>
              </a:ext>
            </a:extLst>
          </p:cNvPr>
          <p:cNvPicPr>
            <a:picLocks noChangeAspect="1"/>
          </p:cNvPicPr>
          <p:nvPr/>
        </p:nvPicPr>
        <p:blipFill>
          <a:blip r:embed="rId4"/>
          <a:stretch>
            <a:fillRect/>
          </a:stretch>
        </p:blipFill>
        <p:spPr>
          <a:xfrm>
            <a:off x="2624031" y="4924744"/>
            <a:ext cx="7232967" cy="1252159"/>
          </a:xfrm>
          <a:prstGeom prst="rect">
            <a:avLst/>
          </a:prstGeom>
        </p:spPr>
      </p:pic>
      <p:grpSp>
        <p:nvGrpSpPr>
          <p:cNvPr id="15" name="Group 14">
            <a:extLst>
              <a:ext uri="{FF2B5EF4-FFF2-40B4-BE49-F238E27FC236}">
                <a16:creationId xmlns:a16="http://schemas.microsoft.com/office/drawing/2014/main" id="{F136EADD-BA8C-9515-B690-BE65DCD51FED}"/>
              </a:ext>
            </a:extLst>
          </p:cNvPr>
          <p:cNvGrpSpPr/>
          <p:nvPr/>
        </p:nvGrpSpPr>
        <p:grpSpPr>
          <a:xfrm>
            <a:off x="1741101" y="3942289"/>
            <a:ext cx="451673" cy="451673"/>
            <a:chOff x="1271587" y="3157537"/>
            <a:chExt cx="541782" cy="541782"/>
          </a:xfrm>
        </p:grpSpPr>
        <p:sp>
          <p:nvSpPr>
            <p:cNvPr id="16" name="Freeform: Shape 15">
              <a:extLst>
                <a:ext uri="{FF2B5EF4-FFF2-40B4-BE49-F238E27FC236}">
                  <a16:creationId xmlns:a16="http://schemas.microsoft.com/office/drawing/2014/main" id="{212AD912-0719-AEF5-480A-C3F302331A9C}"/>
                </a:ext>
              </a:extLst>
            </p:cNvPr>
            <p:cNvSpPr/>
            <p:nvPr/>
          </p:nvSpPr>
          <p:spPr>
            <a:xfrm>
              <a:off x="1271587"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733" y="47625"/>
                    <a:pt x="47625" y="147733"/>
                    <a:pt x="47625" y="270891"/>
                  </a:cubicBezTo>
                  <a:cubicBezTo>
                    <a:pt x="47625" y="394049"/>
                    <a:pt x="147733" y="494157"/>
                    <a:pt x="270891" y="494157"/>
                  </a:cubicBezTo>
                  <a:cubicBezTo>
                    <a:pt x="394049" y="494157"/>
                    <a:pt x="494157" y="394049"/>
                    <a:pt x="494157" y="270891"/>
                  </a:cubicBezTo>
                  <a:cubicBezTo>
                    <a:pt x="494157" y="147733"/>
                    <a:pt x="393954"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13887EA-FE19-B365-E2A3-4A4E56603362}"/>
                </a:ext>
              </a:extLst>
            </p:cNvPr>
            <p:cNvSpPr/>
            <p:nvPr/>
          </p:nvSpPr>
          <p:spPr>
            <a:xfrm>
              <a:off x="1487614" y="3318985"/>
              <a:ext cx="86296" cy="207359"/>
            </a:xfrm>
            <a:custGeom>
              <a:avLst/>
              <a:gdLst>
                <a:gd name="connsiteX0" fmla="*/ 41434 w 86296"/>
                <a:gd name="connsiteY0" fmla="*/ 56959 h 207359"/>
                <a:gd name="connsiteX1" fmla="*/ 0 w 86296"/>
                <a:gd name="connsiteY1" fmla="*/ 71914 h 207359"/>
                <a:gd name="connsiteX2" fmla="*/ 0 w 86296"/>
                <a:gd name="connsiteY2" fmla="*/ 31337 h 207359"/>
                <a:gd name="connsiteX3" fmla="*/ 86296 w 86296"/>
                <a:gd name="connsiteY3" fmla="*/ 0 h 207359"/>
                <a:gd name="connsiteX4" fmla="*/ 86296 w 86296"/>
                <a:gd name="connsiteY4" fmla="*/ 207359 h 207359"/>
                <a:gd name="connsiteX5" fmla="*/ 41434 w 86296"/>
                <a:gd name="connsiteY5" fmla="*/ 207359 h 207359"/>
                <a:gd name="connsiteX6" fmla="*/ 41434 w 86296"/>
                <a:gd name="connsiteY6" fmla="*/ 56959 h 20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96" h="207359">
                  <a:moveTo>
                    <a:pt x="41434" y="56959"/>
                  </a:moveTo>
                  <a:lnTo>
                    <a:pt x="0" y="71914"/>
                  </a:lnTo>
                  <a:lnTo>
                    <a:pt x="0" y="31337"/>
                  </a:lnTo>
                  <a:lnTo>
                    <a:pt x="86296" y="0"/>
                  </a:lnTo>
                  <a:lnTo>
                    <a:pt x="86296" y="207359"/>
                  </a:lnTo>
                  <a:lnTo>
                    <a:pt x="41434" y="207359"/>
                  </a:lnTo>
                  <a:lnTo>
                    <a:pt x="41434" y="56959"/>
                  </a:lnTo>
                  <a:close/>
                </a:path>
              </a:pathLst>
            </a:custGeom>
            <a:solidFill>
              <a:schemeClr val="accent2"/>
            </a:solidFill>
            <a:ln w="9525" cap="flat">
              <a:noFill/>
              <a:prstDash val="solid"/>
              <a:miter/>
            </a:ln>
          </p:spPr>
          <p:txBody>
            <a:bodyPr rtlCol="0" anchor="ctr"/>
            <a:lstStyle/>
            <a:p>
              <a:endParaRPr lang="en-GB"/>
            </a:p>
          </p:txBody>
        </p:sp>
      </p:grpSp>
      <p:grpSp>
        <p:nvGrpSpPr>
          <p:cNvPr id="18" name="Group 17">
            <a:extLst>
              <a:ext uri="{FF2B5EF4-FFF2-40B4-BE49-F238E27FC236}">
                <a16:creationId xmlns:a16="http://schemas.microsoft.com/office/drawing/2014/main" id="{A2F0A333-3EC0-B428-971E-74C813C9F00A}"/>
              </a:ext>
            </a:extLst>
          </p:cNvPr>
          <p:cNvGrpSpPr/>
          <p:nvPr/>
        </p:nvGrpSpPr>
        <p:grpSpPr>
          <a:xfrm>
            <a:off x="1738671" y="5324986"/>
            <a:ext cx="451673" cy="451673"/>
            <a:chOff x="2298667" y="3157537"/>
            <a:chExt cx="541782" cy="541782"/>
          </a:xfrm>
        </p:grpSpPr>
        <p:sp>
          <p:nvSpPr>
            <p:cNvPr id="19" name="Freeform: Shape 18">
              <a:extLst>
                <a:ext uri="{FF2B5EF4-FFF2-40B4-BE49-F238E27FC236}">
                  <a16:creationId xmlns:a16="http://schemas.microsoft.com/office/drawing/2014/main" id="{DC6B5AA3-7E7E-49DE-A0FB-D5C90B994853}"/>
                </a:ext>
              </a:extLst>
            </p:cNvPr>
            <p:cNvSpPr/>
            <p:nvPr/>
          </p:nvSpPr>
          <p:spPr>
            <a:xfrm>
              <a:off x="2298667"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444" y="0"/>
                    <a:pt x="270891" y="0"/>
                  </a:cubicBezTo>
                  <a:cubicBezTo>
                    <a:pt x="420338"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083B4FA-2768-5042-A142-D55F41FB7B16}"/>
                </a:ext>
              </a:extLst>
            </p:cNvPr>
            <p:cNvSpPr/>
            <p:nvPr/>
          </p:nvSpPr>
          <p:spPr>
            <a:xfrm>
              <a:off x="2486786" y="3318890"/>
              <a:ext cx="145541" cy="207359"/>
            </a:xfrm>
            <a:custGeom>
              <a:avLst/>
              <a:gdLst>
                <a:gd name="connsiteX0" fmla="*/ 62484 w 145541"/>
                <a:gd name="connsiteY0" fmla="*/ 124396 h 207359"/>
                <a:gd name="connsiteX1" fmla="*/ 92964 w 145541"/>
                <a:gd name="connsiteY1" fmla="*/ 66865 h 207359"/>
                <a:gd name="connsiteX2" fmla="*/ 62484 w 145541"/>
                <a:gd name="connsiteY2" fmla="*/ 40100 h 207359"/>
                <a:gd name="connsiteX3" fmla="*/ 14764 w 145541"/>
                <a:gd name="connsiteY3" fmla="*/ 58388 h 207359"/>
                <a:gd name="connsiteX4" fmla="*/ 14764 w 145541"/>
                <a:gd name="connsiteY4" fmla="*/ 16383 h 207359"/>
                <a:gd name="connsiteX5" fmla="*/ 66675 w 145541"/>
                <a:gd name="connsiteY5" fmla="*/ 0 h 207359"/>
                <a:gd name="connsiteX6" fmla="*/ 138303 w 145541"/>
                <a:gd name="connsiteY6" fmla="*/ 62865 h 207359"/>
                <a:gd name="connsiteX7" fmla="*/ 106108 w 145541"/>
                <a:gd name="connsiteY7" fmla="*/ 135065 h 207359"/>
                <a:gd name="connsiteX8" fmla="*/ 81534 w 145541"/>
                <a:gd name="connsiteY8" fmla="*/ 167545 h 207359"/>
                <a:gd name="connsiteX9" fmla="*/ 81820 w 145541"/>
                <a:gd name="connsiteY9" fmla="*/ 168116 h 207359"/>
                <a:gd name="connsiteX10" fmla="*/ 145542 w 145541"/>
                <a:gd name="connsiteY10" fmla="*/ 168116 h 207359"/>
                <a:gd name="connsiteX11" fmla="*/ 145542 w 145541"/>
                <a:gd name="connsiteY11" fmla="*/ 207359 h 207359"/>
                <a:gd name="connsiteX12" fmla="*/ 286 w 145541"/>
                <a:gd name="connsiteY12" fmla="*/ 207359 h 207359"/>
                <a:gd name="connsiteX13" fmla="*/ 0 w 145541"/>
                <a:gd name="connsiteY13" fmla="*/ 206788 h 207359"/>
                <a:gd name="connsiteX14" fmla="*/ 62389 w 145541"/>
                <a:gd name="connsiteY14" fmla="*/ 124396 h 20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541" h="207359">
                  <a:moveTo>
                    <a:pt x="62484" y="124396"/>
                  </a:moveTo>
                  <a:cubicBezTo>
                    <a:pt x="82772" y="97345"/>
                    <a:pt x="92964" y="82391"/>
                    <a:pt x="92964" y="66865"/>
                  </a:cubicBezTo>
                  <a:cubicBezTo>
                    <a:pt x="92964" y="49625"/>
                    <a:pt x="80581" y="40100"/>
                    <a:pt x="62484" y="40100"/>
                  </a:cubicBezTo>
                  <a:cubicBezTo>
                    <a:pt x="47816" y="40100"/>
                    <a:pt x="30004" y="46577"/>
                    <a:pt x="14764" y="58388"/>
                  </a:cubicBezTo>
                  <a:lnTo>
                    <a:pt x="14764" y="16383"/>
                  </a:lnTo>
                  <a:cubicBezTo>
                    <a:pt x="26575" y="7906"/>
                    <a:pt x="43815" y="0"/>
                    <a:pt x="66675" y="0"/>
                  </a:cubicBezTo>
                  <a:cubicBezTo>
                    <a:pt x="107061" y="0"/>
                    <a:pt x="138303" y="24575"/>
                    <a:pt x="138303" y="62865"/>
                  </a:cubicBezTo>
                  <a:cubicBezTo>
                    <a:pt x="138303" y="85725"/>
                    <a:pt x="127254" y="106870"/>
                    <a:pt x="106108" y="135065"/>
                  </a:cubicBezTo>
                  <a:lnTo>
                    <a:pt x="81534" y="167545"/>
                  </a:lnTo>
                  <a:lnTo>
                    <a:pt x="81820" y="168116"/>
                  </a:lnTo>
                  <a:lnTo>
                    <a:pt x="145542" y="168116"/>
                  </a:lnTo>
                  <a:lnTo>
                    <a:pt x="145542" y="207359"/>
                  </a:lnTo>
                  <a:lnTo>
                    <a:pt x="286" y="207359"/>
                  </a:lnTo>
                  <a:lnTo>
                    <a:pt x="0" y="206788"/>
                  </a:lnTo>
                  <a:lnTo>
                    <a:pt x="62389" y="124396"/>
                  </a:lnTo>
                  <a:close/>
                </a:path>
              </a:pathLst>
            </a:custGeom>
            <a:solidFill>
              <a:schemeClr val="accent2"/>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55812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BC6A9-2D97-8570-451A-E10257427952}"/>
              </a:ext>
            </a:extLst>
          </p:cNvPr>
          <p:cNvSpPr>
            <a:spLocks noGrp="1"/>
          </p:cNvSpPr>
          <p:nvPr>
            <p:ph type="title"/>
          </p:nvPr>
        </p:nvSpPr>
        <p:spPr/>
        <p:txBody>
          <a:bodyPr/>
          <a:lstStyle/>
          <a:p>
            <a:r>
              <a:rPr lang="en-GB"/>
              <a:t>Interpretation Exercise</a:t>
            </a:r>
          </a:p>
        </p:txBody>
      </p:sp>
      <p:sp>
        <p:nvSpPr>
          <p:cNvPr id="7" name="Content Placeholder 2">
            <a:extLst>
              <a:ext uri="{FF2B5EF4-FFF2-40B4-BE49-F238E27FC236}">
                <a16:creationId xmlns:a16="http://schemas.microsoft.com/office/drawing/2014/main" id="{40E3ADCF-25C8-D1BD-01A8-824CB13335A4}"/>
              </a:ext>
            </a:extLst>
          </p:cNvPr>
          <p:cNvSpPr>
            <a:spLocks noGrp="1"/>
          </p:cNvSpPr>
          <p:nvPr>
            <p:ph idx="1"/>
          </p:nvPr>
        </p:nvSpPr>
        <p:spPr>
          <a:xfrm>
            <a:off x="988244" y="1426346"/>
            <a:ext cx="4212898" cy="887086"/>
          </a:xfrm>
        </p:spPr>
        <p:txBody>
          <a:bodyPr>
            <a:normAutofit fontScale="92500" lnSpcReduction="20000"/>
          </a:bodyPr>
          <a:lstStyle/>
          <a:p>
            <a:pPr marL="0" indent="0">
              <a:lnSpc>
                <a:spcPct val="100000"/>
              </a:lnSpc>
              <a:spcAft>
                <a:spcPts val="600"/>
              </a:spcAft>
              <a:buNone/>
            </a:pPr>
            <a:r>
              <a:rPr lang="en-GB" sz="1600"/>
              <a:t>Provide a brief interpretation of how the assessee was rated compared to other individuals who have previously completed the assessment.</a:t>
            </a:r>
          </a:p>
        </p:txBody>
      </p:sp>
      <p:pic>
        <p:nvPicPr>
          <p:cNvPr id="9" name="Picture 8">
            <a:extLst>
              <a:ext uri="{FF2B5EF4-FFF2-40B4-BE49-F238E27FC236}">
                <a16:creationId xmlns:a16="http://schemas.microsoft.com/office/drawing/2014/main" id="{D3591083-E04C-54EC-B9A5-F29A42A9C2AF}"/>
              </a:ext>
            </a:extLst>
          </p:cNvPr>
          <p:cNvPicPr>
            <a:picLocks noChangeAspect="1"/>
          </p:cNvPicPr>
          <p:nvPr/>
        </p:nvPicPr>
        <p:blipFill>
          <a:blip r:embed="rId2"/>
          <a:stretch>
            <a:fillRect/>
          </a:stretch>
        </p:blipFill>
        <p:spPr>
          <a:xfrm>
            <a:off x="6310986" y="1426346"/>
            <a:ext cx="3537615" cy="1211614"/>
          </a:xfrm>
          <a:prstGeom prst="rect">
            <a:avLst/>
          </a:prstGeom>
        </p:spPr>
      </p:pic>
      <p:sp>
        <p:nvSpPr>
          <p:cNvPr id="3" name="Content Placeholder 2">
            <a:extLst>
              <a:ext uri="{FF2B5EF4-FFF2-40B4-BE49-F238E27FC236}">
                <a16:creationId xmlns:a16="http://schemas.microsoft.com/office/drawing/2014/main" id="{63B2E4F1-CAEF-40D2-4CBD-A8135A9F022C}"/>
              </a:ext>
            </a:extLst>
          </p:cNvPr>
          <p:cNvSpPr txBox="1">
            <a:spLocks/>
          </p:cNvSpPr>
          <p:nvPr/>
        </p:nvSpPr>
        <p:spPr>
          <a:xfrm>
            <a:off x="988244" y="4101026"/>
            <a:ext cx="4212898" cy="887086"/>
          </a:xfrm>
          <a:prstGeom prst="rect">
            <a:avLst/>
          </a:prstGeom>
        </p:spPr>
        <p:txBody>
          <a:bodyPr vert="horz" lIns="91440" tIns="45720" rIns="91440" bIns="45720" rtlCol="0">
            <a:normAutofit fontScale="92500"/>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Font typeface="Arial" panose="020B0604020202020204" pitchFamily="34" charset="0"/>
              <a:buNone/>
            </a:pPr>
            <a:r>
              <a:rPr lang="en-GB" sz="1600"/>
              <a:t>Provide a brief interpretation of the assessee’s performance taking into account 1) the different rater groups and 2) comparison to others.</a:t>
            </a:r>
          </a:p>
        </p:txBody>
      </p:sp>
      <p:pic>
        <p:nvPicPr>
          <p:cNvPr id="6" name="Picture 5">
            <a:extLst>
              <a:ext uri="{FF2B5EF4-FFF2-40B4-BE49-F238E27FC236}">
                <a16:creationId xmlns:a16="http://schemas.microsoft.com/office/drawing/2014/main" id="{47679A84-B953-50DA-729E-14A996EE0ABF}"/>
              </a:ext>
            </a:extLst>
          </p:cNvPr>
          <p:cNvPicPr>
            <a:picLocks noChangeAspect="1"/>
          </p:cNvPicPr>
          <p:nvPr/>
        </p:nvPicPr>
        <p:blipFill>
          <a:blip r:embed="rId2"/>
          <a:stretch>
            <a:fillRect/>
          </a:stretch>
        </p:blipFill>
        <p:spPr>
          <a:xfrm>
            <a:off x="6310986" y="4101026"/>
            <a:ext cx="3537615" cy="1211614"/>
          </a:xfrm>
          <a:prstGeom prst="rect">
            <a:avLst/>
          </a:prstGeom>
        </p:spPr>
      </p:pic>
      <p:pic>
        <p:nvPicPr>
          <p:cNvPr id="19" name="Picture 18">
            <a:extLst>
              <a:ext uri="{FF2B5EF4-FFF2-40B4-BE49-F238E27FC236}">
                <a16:creationId xmlns:a16="http://schemas.microsoft.com/office/drawing/2014/main" id="{DF896BB0-7A26-FC70-6B04-3746AD3342B1}"/>
              </a:ext>
            </a:extLst>
          </p:cNvPr>
          <p:cNvPicPr>
            <a:picLocks noChangeAspect="1"/>
          </p:cNvPicPr>
          <p:nvPr/>
        </p:nvPicPr>
        <p:blipFill>
          <a:blip r:embed="rId3"/>
          <a:stretch>
            <a:fillRect/>
          </a:stretch>
        </p:blipFill>
        <p:spPr>
          <a:xfrm>
            <a:off x="2884120" y="2627446"/>
            <a:ext cx="6984145" cy="1236951"/>
          </a:xfrm>
          <a:prstGeom prst="rect">
            <a:avLst/>
          </a:prstGeom>
        </p:spPr>
      </p:pic>
      <p:pic>
        <p:nvPicPr>
          <p:cNvPr id="21" name="Picture 20">
            <a:extLst>
              <a:ext uri="{FF2B5EF4-FFF2-40B4-BE49-F238E27FC236}">
                <a16:creationId xmlns:a16="http://schemas.microsoft.com/office/drawing/2014/main" id="{545867A7-7255-8F95-AAC3-E000E4357996}"/>
              </a:ext>
            </a:extLst>
          </p:cNvPr>
          <p:cNvPicPr>
            <a:picLocks noChangeAspect="1"/>
          </p:cNvPicPr>
          <p:nvPr/>
        </p:nvPicPr>
        <p:blipFill>
          <a:blip r:embed="rId4"/>
          <a:stretch>
            <a:fillRect/>
          </a:stretch>
        </p:blipFill>
        <p:spPr>
          <a:xfrm>
            <a:off x="2936239" y="5318048"/>
            <a:ext cx="6935221" cy="1190812"/>
          </a:xfrm>
          <a:prstGeom prst="rect">
            <a:avLst/>
          </a:prstGeom>
        </p:spPr>
      </p:pic>
      <p:grpSp>
        <p:nvGrpSpPr>
          <p:cNvPr id="22" name="Group 21">
            <a:extLst>
              <a:ext uri="{FF2B5EF4-FFF2-40B4-BE49-F238E27FC236}">
                <a16:creationId xmlns:a16="http://schemas.microsoft.com/office/drawing/2014/main" id="{F3900D91-6A56-4623-E786-95D73925FDD7}"/>
              </a:ext>
            </a:extLst>
          </p:cNvPr>
          <p:cNvGrpSpPr/>
          <p:nvPr/>
        </p:nvGrpSpPr>
        <p:grpSpPr>
          <a:xfrm>
            <a:off x="351635" y="1614556"/>
            <a:ext cx="451673" cy="451673"/>
            <a:chOff x="3325653" y="3157537"/>
            <a:chExt cx="541782" cy="541782"/>
          </a:xfrm>
        </p:grpSpPr>
        <p:sp>
          <p:nvSpPr>
            <p:cNvPr id="23" name="Freeform: Shape 22">
              <a:extLst>
                <a:ext uri="{FF2B5EF4-FFF2-40B4-BE49-F238E27FC236}">
                  <a16:creationId xmlns:a16="http://schemas.microsoft.com/office/drawing/2014/main" id="{B7082F50-DC1C-021E-1728-214343875389}"/>
                </a:ext>
              </a:extLst>
            </p:cNvPr>
            <p:cNvSpPr/>
            <p:nvPr/>
          </p:nvSpPr>
          <p:spPr>
            <a:xfrm>
              <a:off x="3325653"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FC1967-090D-EE0D-5C88-5BF01119AA20}"/>
                </a:ext>
              </a:extLst>
            </p:cNvPr>
            <p:cNvSpPr/>
            <p:nvPr/>
          </p:nvSpPr>
          <p:spPr>
            <a:xfrm>
              <a:off x="3524440" y="3318795"/>
              <a:ext cx="133445" cy="210407"/>
            </a:xfrm>
            <a:custGeom>
              <a:avLst/>
              <a:gdLst>
                <a:gd name="connsiteX0" fmla="*/ 0 w 133445"/>
                <a:gd name="connsiteY0" fmla="*/ 151638 h 210407"/>
                <a:gd name="connsiteX1" fmla="*/ 56674 w 133445"/>
                <a:gd name="connsiteY1" fmla="*/ 171069 h 210407"/>
                <a:gd name="connsiteX2" fmla="*/ 88583 w 133445"/>
                <a:gd name="connsiteY2" fmla="*/ 146495 h 210407"/>
                <a:gd name="connsiteX3" fmla="*/ 53340 w 133445"/>
                <a:gd name="connsiteY3" fmla="*/ 122492 h 210407"/>
                <a:gd name="connsiteX4" fmla="*/ 33052 w 133445"/>
                <a:gd name="connsiteY4" fmla="*/ 122492 h 210407"/>
                <a:gd name="connsiteX5" fmla="*/ 33052 w 133445"/>
                <a:gd name="connsiteY5" fmla="*/ 88678 h 210407"/>
                <a:gd name="connsiteX6" fmla="*/ 52197 w 133445"/>
                <a:gd name="connsiteY6" fmla="*/ 88678 h 210407"/>
                <a:gd name="connsiteX7" fmla="*/ 84677 w 133445"/>
                <a:gd name="connsiteY7" fmla="*/ 64103 h 210407"/>
                <a:gd name="connsiteX8" fmla="*/ 54197 w 133445"/>
                <a:gd name="connsiteY8" fmla="*/ 39529 h 210407"/>
                <a:gd name="connsiteX9" fmla="*/ 12192 w 133445"/>
                <a:gd name="connsiteY9" fmla="*/ 51340 h 210407"/>
                <a:gd name="connsiteX10" fmla="*/ 12192 w 133445"/>
                <a:gd name="connsiteY10" fmla="*/ 11240 h 210407"/>
                <a:gd name="connsiteX11" fmla="*/ 57626 w 133445"/>
                <a:gd name="connsiteY11" fmla="*/ 0 h 210407"/>
                <a:gd name="connsiteX12" fmla="*/ 129540 w 133445"/>
                <a:gd name="connsiteY12" fmla="*/ 56674 h 210407"/>
                <a:gd name="connsiteX13" fmla="*/ 99346 w 133445"/>
                <a:gd name="connsiteY13" fmla="*/ 100965 h 210407"/>
                <a:gd name="connsiteX14" fmla="*/ 99346 w 133445"/>
                <a:gd name="connsiteY14" fmla="*/ 101537 h 210407"/>
                <a:gd name="connsiteX15" fmla="*/ 133445 w 133445"/>
                <a:gd name="connsiteY15" fmla="*/ 149733 h 210407"/>
                <a:gd name="connsiteX16" fmla="*/ 58960 w 133445"/>
                <a:gd name="connsiteY16" fmla="*/ 210407 h 210407"/>
                <a:gd name="connsiteX17" fmla="*/ 0 w 133445"/>
                <a:gd name="connsiteY17" fmla="*/ 194596 h 210407"/>
                <a:gd name="connsiteX18" fmla="*/ 0 w 133445"/>
                <a:gd name="connsiteY18" fmla="*/ 151448 h 21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445" h="210407">
                  <a:moveTo>
                    <a:pt x="0" y="151638"/>
                  </a:moveTo>
                  <a:cubicBezTo>
                    <a:pt x="18859" y="163163"/>
                    <a:pt x="38386" y="171069"/>
                    <a:pt x="56674" y="171069"/>
                  </a:cubicBezTo>
                  <a:cubicBezTo>
                    <a:pt x="74962" y="171069"/>
                    <a:pt x="88583" y="162020"/>
                    <a:pt x="88583" y="146495"/>
                  </a:cubicBezTo>
                  <a:cubicBezTo>
                    <a:pt x="88583" y="131826"/>
                    <a:pt x="77533" y="122492"/>
                    <a:pt x="53340" y="122492"/>
                  </a:cubicBezTo>
                  <a:lnTo>
                    <a:pt x="33052" y="122492"/>
                  </a:lnTo>
                  <a:lnTo>
                    <a:pt x="33052" y="88678"/>
                  </a:lnTo>
                  <a:lnTo>
                    <a:pt x="52197" y="88678"/>
                  </a:lnTo>
                  <a:cubicBezTo>
                    <a:pt x="74200" y="88678"/>
                    <a:pt x="84677" y="78486"/>
                    <a:pt x="84677" y="64103"/>
                  </a:cubicBezTo>
                  <a:cubicBezTo>
                    <a:pt x="84677" y="48578"/>
                    <a:pt x="72580" y="39529"/>
                    <a:pt x="54197" y="39529"/>
                  </a:cubicBezTo>
                  <a:cubicBezTo>
                    <a:pt x="40100" y="39529"/>
                    <a:pt x="24003" y="44863"/>
                    <a:pt x="12192" y="51340"/>
                  </a:cubicBezTo>
                  <a:lnTo>
                    <a:pt x="12192" y="11240"/>
                  </a:lnTo>
                  <a:cubicBezTo>
                    <a:pt x="24289" y="3905"/>
                    <a:pt x="40672" y="0"/>
                    <a:pt x="57626" y="0"/>
                  </a:cubicBezTo>
                  <a:cubicBezTo>
                    <a:pt x="99060" y="0"/>
                    <a:pt x="129540" y="24289"/>
                    <a:pt x="129540" y="56674"/>
                  </a:cubicBezTo>
                  <a:cubicBezTo>
                    <a:pt x="129540" y="76676"/>
                    <a:pt x="118015" y="93917"/>
                    <a:pt x="99346" y="100965"/>
                  </a:cubicBezTo>
                  <a:lnTo>
                    <a:pt x="99346" y="101537"/>
                  </a:lnTo>
                  <a:cubicBezTo>
                    <a:pt x="122206" y="109442"/>
                    <a:pt x="133445" y="128588"/>
                    <a:pt x="133445" y="149733"/>
                  </a:cubicBezTo>
                  <a:cubicBezTo>
                    <a:pt x="133445" y="185833"/>
                    <a:pt x="100393" y="210407"/>
                    <a:pt x="58960" y="210407"/>
                  </a:cubicBezTo>
                  <a:cubicBezTo>
                    <a:pt x="36957" y="210407"/>
                    <a:pt x="14097" y="204216"/>
                    <a:pt x="0" y="194596"/>
                  </a:cubicBezTo>
                  <a:lnTo>
                    <a:pt x="0" y="151448"/>
                  </a:lnTo>
                  <a:close/>
                </a:path>
              </a:pathLst>
            </a:custGeom>
            <a:solidFill>
              <a:schemeClr val="accent2"/>
            </a:solidFill>
            <a:ln w="9525" cap="flat">
              <a:noFill/>
              <a:prstDash val="solid"/>
              <a:miter/>
            </a:ln>
          </p:spPr>
          <p:txBody>
            <a:bodyPr rtlCol="0" anchor="ctr"/>
            <a:lstStyle/>
            <a:p>
              <a:endParaRPr lang="en-GB"/>
            </a:p>
          </p:txBody>
        </p:sp>
      </p:grpSp>
      <p:grpSp>
        <p:nvGrpSpPr>
          <p:cNvPr id="25" name="Group 24">
            <a:extLst>
              <a:ext uri="{FF2B5EF4-FFF2-40B4-BE49-F238E27FC236}">
                <a16:creationId xmlns:a16="http://schemas.microsoft.com/office/drawing/2014/main" id="{62B972B1-39B1-A476-B06E-43A8759310DD}"/>
              </a:ext>
            </a:extLst>
          </p:cNvPr>
          <p:cNvGrpSpPr/>
          <p:nvPr/>
        </p:nvGrpSpPr>
        <p:grpSpPr>
          <a:xfrm>
            <a:off x="356778" y="4318732"/>
            <a:ext cx="451672" cy="451673"/>
            <a:chOff x="4352734" y="3157537"/>
            <a:chExt cx="541781" cy="541782"/>
          </a:xfrm>
        </p:grpSpPr>
        <p:sp>
          <p:nvSpPr>
            <p:cNvPr id="26" name="Freeform: Shape 25">
              <a:extLst>
                <a:ext uri="{FF2B5EF4-FFF2-40B4-BE49-F238E27FC236}">
                  <a16:creationId xmlns:a16="http://schemas.microsoft.com/office/drawing/2014/main" id="{53D1B5DB-5265-D1E6-2124-5EFD03821232}"/>
                </a:ext>
              </a:extLst>
            </p:cNvPr>
            <p:cNvSpPr/>
            <p:nvPr/>
          </p:nvSpPr>
          <p:spPr>
            <a:xfrm>
              <a:off x="4352734" y="3157537"/>
              <a:ext cx="541781" cy="541782"/>
            </a:xfrm>
            <a:custGeom>
              <a:avLst/>
              <a:gdLst>
                <a:gd name="connsiteX0" fmla="*/ 270891 w 541781"/>
                <a:gd name="connsiteY0" fmla="*/ 541782 h 541782"/>
                <a:gd name="connsiteX1" fmla="*/ 0 w 541781"/>
                <a:gd name="connsiteY1" fmla="*/ 270891 h 541782"/>
                <a:gd name="connsiteX2" fmla="*/ 270891 w 541781"/>
                <a:gd name="connsiteY2" fmla="*/ 0 h 541782"/>
                <a:gd name="connsiteX3" fmla="*/ 541782 w 541781"/>
                <a:gd name="connsiteY3" fmla="*/ 270891 h 541782"/>
                <a:gd name="connsiteX4" fmla="*/ 270891 w 541781"/>
                <a:gd name="connsiteY4" fmla="*/ 541782 h 541782"/>
                <a:gd name="connsiteX5" fmla="*/ 270891 w 541781"/>
                <a:gd name="connsiteY5" fmla="*/ 47625 h 541782"/>
                <a:gd name="connsiteX6" fmla="*/ 47625 w 541781"/>
                <a:gd name="connsiteY6" fmla="*/ 270891 h 541782"/>
                <a:gd name="connsiteX7" fmla="*/ 270891 w 541781"/>
                <a:gd name="connsiteY7" fmla="*/ 494157 h 541782"/>
                <a:gd name="connsiteX8" fmla="*/ 494157 w 541781"/>
                <a:gd name="connsiteY8" fmla="*/ 270891 h 541782"/>
                <a:gd name="connsiteX9" fmla="*/ 270891 w 541781"/>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1"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9863F3-69F3-DC53-0991-AFE5E010EA50}"/>
                </a:ext>
              </a:extLst>
            </p:cNvPr>
            <p:cNvSpPr/>
            <p:nvPr/>
          </p:nvSpPr>
          <p:spPr>
            <a:xfrm>
              <a:off x="4511611" y="3322033"/>
              <a:ext cx="174974" cy="204215"/>
            </a:xfrm>
            <a:custGeom>
              <a:avLst/>
              <a:gdLst>
                <a:gd name="connsiteX0" fmla="*/ 0 w 174974"/>
                <a:gd name="connsiteY0" fmla="*/ 159925 h 204215"/>
                <a:gd name="connsiteX1" fmla="*/ 104108 w 174974"/>
                <a:gd name="connsiteY1" fmla="*/ 0 h 204215"/>
                <a:gd name="connsiteX2" fmla="*/ 143923 w 174974"/>
                <a:gd name="connsiteY2" fmla="*/ 0 h 204215"/>
                <a:gd name="connsiteX3" fmla="*/ 143923 w 174974"/>
                <a:gd name="connsiteY3" fmla="*/ 126397 h 204215"/>
                <a:gd name="connsiteX4" fmla="*/ 174974 w 174974"/>
                <a:gd name="connsiteY4" fmla="*/ 126397 h 204215"/>
                <a:gd name="connsiteX5" fmla="*/ 174974 w 174974"/>
                <a:gd name="connsiteY5" fmla="*/ 160496 h 204215"/>
                <a:gd name="connsiteX6" fmla="*/ 143923 w 174974"/>
                <a:gd name="connsiteY6" fmla="*/ 160496 h 204215"/>
                <a:gd name="connsiteX7" fmla="*/ 143923 w 174974"/>
                <a:gd name="connsiteY7" fmla="*/ 204216 h 204215"/>
                <a:gd name="connsiteX8" fmla="*/ 99346 w 174974"/>
                <a:gd name="connsiteY8" fmla="*/ 204216 h 204215"/>
                <a:gd name="connsiteX9" fmla="*/ 99346 w 174974"/>
                <a:gd name="connsiteY9" fmla="*/ 160496 h 204215"/>
                <a:gd name="connsiteX10" fmla="*/ 286 w 174974"/>
                <a:gd name="connsiteY10" fmla="*/ 160496 h 204215"/>
                <a:gd name="connsiteX11" fmla="*/ 0 w 174974"/>
                <a:gd name="connsiteY11" fmla="*/ 159925 h 204215"/>
                <a:gd name="connsiteX12" fmla="*/ 100108 w 174974"/>
                <a:gd name="connsiteY12" fmla="*/ 126397 h 204215"/>
                <a:gd name="connsiteX13" fmla="*/ 100108 w 174974"/>
                <a:gd name="connsiteY13" fmla="*/ 96774 h 204215"/>
                <a:gd name="connsiteX14" fmla="*/ 100679 w 174974"/>
                <a:gd name="connsiteY14" fmla="*/ 66008 h 204215"/>
                <a:gd name="connsiteX15" fmla="*/ 100108 w 174974"/>
                <a:gd name="connsiteY15" fmla="*/ 65723 h 204215"/>
                <a:gd name="connsiteX16" fmla="*/ 81724 w 174974"/>
                <a:gd name="connsiteY16" fmla="*/ 95059 h 204215"/>
                <a:gd name="connsiteX17" fmla="*/ 61722 w 174974"/>
                <a:gd name="connsiteY17" fmla="*/ 125825 h 204215"/>
                <a:gd name="connsiteX18" fmla="*/ 62008 w 174974"/>
                <a:gd name="connsiteY18" fmla="*/ 126397 h 204215"/>
                <a:gd name="connsiteX19" fmla="*/ 100108 w 174974"/>
                <a:gd name="connsiteY19" fmla="*/ 126397 h 20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974" h="204215">
                  <a:moveTo>
                    <a:pt x="0" y="159925"/>
                  </a:moveTo>
                  <a:lnTo>
                    <a:pt x="104108" y="0"/>
                  </a:lnTo>
                  <a:lnTo>
                    <a:pt x="143923" y="0"/>
                  </a:lnTo>
                  <a:lnTo>
                    <a:pt x="143923" y="126397"/>
                  </a:lnTo>
                  <a:lnTo>
                    <a:pt x="174974" y="126397"/>
                  </a:lnTo>
                  <a:lnTo>
                    <a:pt x="174974" y="160496"/>
                  </a:lnTo>
                  <a:lnTo>
                    <a:pt x="143923" y="160496"/>
                  </a:lnTo>
                  <a:lnTo>
                    <a:pt x="143923" y="204216"/>
                  </a:lnTo>
                  <a:lnTo>
                    <a:pt x="99346" y="204216"/>
                  </a:lnTo>
                  <a:lnTo>
                    <a:pt x="99346" y="160496"/>
                  </a:lnTo>
                  <a:lnTo>
                    <a:pt x="286" y="160496"/>
                  </a:lnTo>
                  <a:lnTo>
                    <a:pt x="0" y="159925"/>
                  </a:lnTo>
                  <a:close/>
                  <a:moveTo>
                    <a:pt x="100108" y="126397"/>
                  </a:moveTo>
                  <a:lnTo>
                    <a:pt x="100108" y="96774"/>
                  </a:lnTo>
                  <a:cubicBezTo>
                    <a:pt x="100108" y="86582"/>
                    <a:pt x="100394" y="75628"/>
                    <a:pt x="100679" y="66008"/>
                  </a:cubicBezTo>
                  <a:lnTo>
                    <a:pt x="100108" y="65723"/>
                  </a:lnTo>
                  <a:cubicBezTo>
                    <a:pt x="94774" y="74771"/>
                    <a:pt x="88011" y="85439"/>
                    <a:pt x="81724" y="95059"/>
                  </a:cubicBezTo>
                  <a:lnTo>
                    <a:pt x="61722" y="125825"/>
                  </a:lnTo>
                  <a:lnTo>
                    <a:pt x="62008" y="126397"/>
                  </a:lnTo>
                  <a:lnTo>
                    <a:pt x="100108" y="126397"/>
                  </a:lnTo>
                  <a:close/>
                </a:path>
              </a:pathLst>
            </a:custGeom>
            <a:solidFill>
              <a:schemeClr val="accent2"/>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865392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849977" y="1355596"/>
            <a:ext cx="5447289" cy="1229796"/>
          </a:xfrm>
        </p:spPr>
        <p:txBody>
          <a:bodyPr/>
          <a:lstStyle/>
          <a:p>
            <a:r>
              <a:rPr lang="en-GB"/>
              <a:t>Applying Wave Performance 360</a:t>
            </a:r>
          </a:p>
        </p:txBody>
      </p:sp>
    </p:spTree>
    <p:extLst>
      <p:ext uri="{BB962C8B-B14F-4D97-AF65-F5344CB8AC3E}">
        <p14:creationId xmlns:p14="http://schemas.microsoft.com/office/powerpoint/2010/main" val="3624951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BFA489-4F3D-EB1B-3852-EB4D1CDFF0E3}"/>
              </a:ext>
            </a:extLst>
          </p:cNvPr>
          <p:cNvSpPr>
            <a:spLocks noGrp="1"/>
          </p:cNvSpPr>
          <p:nvPr>
            <p:ph type="title"/>
          </p:nvPr>
        </p:nvSpPr>
        <p:spPr/>
        <p:txBody>
          <a:bodyPr/>
          <a:lstStyle/>
          <a:p>
            <a:r>
              <a:rPr lang="en-GB"/>
              <a:t>Available Tools</a:t>
            </a:r>
          </a:p>
        </p:txBody>
      </p:sp>
      <p:pic>
        <p:nvPicPr>
          <p:cNvPr id="13" name="Graphic 12">
            <a:extLst>
              <a:ext uri="{FF2B5EF4-FFF2-40B4-BE49-F238E27FC236}">
                <a16:creationId xmlns:a16="http://schemas.microsoft.com/office/drawing/2014/main" id="{138F41A4-59CD-685C-2EA9-A5D8846B82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9113" y="1925257"/>
            <a:ext cx="5442812" cy="1293138"/>
          </a:xfrm>
          <a:prstGeom prst="rect">
            <a:avLst/>
          </a:prstGeom>
        </p:spPr>
      </p:pic>
      <p:pic>
        <p:nvPicPr>
          <p:cNvPr id="3" name="Graphic 2">
            <a:extLst>
              <a:ext uri="{FF2B5EF4-FFF2-40B4-BE49-F238E27FC236}">
                <a16:creationId xmlns:a16="http://schemas.microsoft.com/office/drawing/2014/main" id="{A50FAED9-7486-298E-42B6-9C90546187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113" y="4387404"/>
            <a:ext cx="4336177" cy="1212880"/>
          </a:xfrm>
          <a:prstGeom prst="rect">
            <a:avLst/>
          </a:prstGeom>
        </p:spPr>
      </p:pic>
    </p:spTree>
    <p:extLst>
      <p:ext uri="{BB962C8B-B14F-4D97-AF65-F5344CB8AC3E}">
        <p14:creationId xmlns:p14="http://schemas.microsoft.com/office/powerpoint/2010/main" val="3351831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BFA489-4F3D-EB1B-3852-EB4D1CDFF0E3}"/>
              </a:ext>
            </a:extLst>
          </p:cNvPr>
          <p:cNvSpPr>
            <a:spLocks noGrp="1"/>
          </p:cNvSpPr>
          <p:nvPr>
            <p:ph type="title"/>
          </p:nvPr>
        </p:nvSpPr>
        <p:spPr/>
        <p:txBody>
          <a:bodyPr/>
          <a:lstStyle/>
          <a:p>
            <a:r>
              <a:rPr lang="en-GB"/>
              <a:t>Matched Model</a:t>
            </a:r>
          </a:p>
        </p:txBody>
      </p:sp>
      <p:pic>
        <p:nvPicPr>
          <p:cNvPr id="4" name="Picture 3">
            <a:extLst>
              <a:ext uri="{FF2B5EF4-FFF2-40B4-BE49-F238E27FC236}">
                <a16:creationId xmlns:a16="http://schemas.microsoft.com/office/drawing/2014/main" id="{9F1504BB-F0D3-A121-1EFB-DC2C97CD2DE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120" b="51178"/>
          <a:stretch/>
        </p:blipFill>
        <p:spPr>
          <a:xfrm>
            <a:off x="903148" y="2201041"/>
            <a:ext cx="2734038" cy="2840505"/>
          </a:xfrm>
          <a:prstGeom prst="rect">
            <a:avLst/>
          </a:prstGeom>
        </p:spPr>
      </p:pic>
      <p:pic>
        <p:nvPicPr>
          <p:cNvPr id="5" name="Picture 4">
            <a:extLst>
              <a:ext uri="{FF2B5EF4-FFF2-40B4-BE49-F238E27FC236}">
                <a16:creationId xmlns:a16="http://schemas.microsoft.com/office/drawing/2014/main" id="{64EE052E-246C-47B6-2DD5-A72A807D0051}"/>
              </a:ext>
            </a:extLst>
          </p:cNvPr>
          <p:cNvPicPr>
            <a:picLocks noChangeAspect="1"/>
          </p:cNvPicPr>
          <p:nvPr/>
        </p:nvPicPr>
        <p:blipFill rotWithShape="1">
          <a:blip r:embed="rId2">
            <a:extLst>
              <a:ext uri="{28A0092B-C50C-407E-A947-70E740481C1C}">
                <a14:useLocalDpi xmlns:a14="http://schemas.microsoft.com/office/drawing/2010/main" val="0"/>
              </a:ext>
            </a:extLst>
          </a:blip>
          <a:srcRect l="33880" t="23730" r="33693" b="24999"/>
          <a:stretch/>
        </p:blipFill>
        <p:spPr>
          <a:xfrm>
            <a:off x="4773918" y="2139643"/>
            <a:ext cx="2616826" cy="2982964"/>
          </a:xfrm>
          <a:prstGeom prst="rect">
            <a:avLst/>
          </a:prstGeom>
        </p:spPr>
      </p:pic>
      <p:pic>
        <p:nvPicPr>
          <p:cNvPr id="6" name="Picture 5">
            <a:extLst>
              <a:ext uri="{FF2B5EF4-FFF2-40B4-BE49-F238E27FC236}">
                <a16:creationId xmlns:a16="http://schemas.microsoft.com/office/drawing/2014/main" id="{5F28D17D-47AC-97F6-8457-D84653E3629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5781" t="48730"/>
          <a:stretch/>
        </p:blipFill>
        <p:spPr>
          <a:xfrm>
            <a:off x="8527476" y="2139643"/>
            <a:ext cx="2761375" cy="2982964"/>
          </a:xfrm>
          <a:prstGeom prst="rect">
            <a:avLst/>
          </a:prstGeom>
        </p:spPr>
      </p:pic>
      <p:sp>
        <p:nvSpPr>
          <p:cNvPr id="8" name="Freeform: Shape 7">
            <a:extLst>
              <a:ext uri="{FF2B5EF4-FFF2-40B4-BE49-F238E27FC236}">
                <a16:creationId xmlns:a16="http://schemas.microsoft.com/office/drawing/2014/main" id="{6156BB07-5009-1090-A9BF-D555E11A2738}"/>
              </a:ext>
            </a:extLst>
          </p:cNvPr>
          <p:cNvSpPr/>
          <p:nvPr/>
        </p:nvSpPr>
        <p:spPr>
          <a:xfrm rot="5400000">
            <a:off x="3916733" y="3304021"/>
            <a:ext cx="577635" cy="30221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52A89BA-2CDF-3D04-EEA3-BE98A1A99B65}"/>
              </a:ext>
            </a:extLst>
          </p:cNvPr>
          <p:cNvSpPr/>
          <p:nvPr/>
        </p:nvSpPr>
        <p:spPr>
          <a:xfrm rot="5400000">
            <a:off x="7670293" y="3304022"/>
            <a:ext cx="577635" cy="30221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4" name="Rectangle 13">
            <a:extLst>
              <a:ext uri="{FF2B5EF4-FFF2-40B4-BE49-F238E27FC236}">
                <a16:creationId xmlns:a16="http://schemas.microsoft.com/office/drawing/2014/main" id="{0D132EBF-BCF1-C5C4-543B-34B585A91721}"/>
              </a:ext>
            </a:extLst>
          </p:cNvPr>
          <p:cNvSpPr/>
          <p:nvPr/>
        </p:nvSpPr>
        <p:spPr>
          <a:xfrm>
            <a:off x="1064172" y="2274176"/>
            <a:ext cx="2573011" cy="22189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8998A63-C6EF-55C1-3404-3C301C848F1D}"/>
              </a:ext>
            </a:extLst>
          </p:cNvPr>
          <p:cNvSpPr/>
          <p:nvPr/>
        </p:nvSpPr>
        <p:spPr>
          <a:xfrm>
            <a:off x="4666625" y="2252873"/>
            <a:ext cx="2724119" cy="2303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E513293-D69B-0D95-4F9D-E449C4AE6A5E}"/>
              </a:ext>
            </a:extLst>
          </p:cNvPr>
          <p:cNvSpPr/>
          <p:nvPr/>
        </p:nvSpPr>
        <p:spPr>
          <a:xfrm>
            <a:off x="8564733" y="2252874"/>
            <a:ext cx="2563096" cy="22189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job role profile&#10;&#10;Description automatically generated">
            <a:extLst>
              <a:ext uri="{FF2B5EF4-FFF2-40B4-BE49-F238E27FC236}">
                <a16:creationId xmlns:a16="http://schemas.microsoft.com/office/drawing/2014/main" id="{628005BB-B5DF-7556-5F8E-C26941B10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37" y="1658452"/>
            <a:ext cx="3574157" cy="2793091"/>
          </a:xfrm>
          <a:prstGeom prst="rect">
            <a:avLst/>
          </a:prstGeom>
        </p:spPr>
      </p:pic>
      <p:pic>
        <p:nvPicPr>
          <p:cNvPr id="13" name="Picture 12" descr="A screenshot of a survey&#10;&#10;Description automatically generated">
            <a:extLst>
              <a:ext uri="{FF2B5EF4-FFF2-40B4-BE49-F238E27FC236}">
                <a16:creationId xmlns:a16="http://schemas.microsoft.com/office/drawing/2014/main" id="{35F06A11-3F01-096A-ABD2-5343E0EBC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7255" y="1658452"/>
            <a:ext cx="3375968" cy="2777392"/>
          </a:xfrm>
          <a:prstGeom prst="rect">
            <a:avLst/>
          </a:prstGeom>
        </p:spPr>
      </p:pic>
      <p:pic>
        <p:nvPicPr>
          <p:cNvPr id="10" name="Picture 9" descr="A screenshot of a survey&#10;&#10;Description automatically generated">
            <a:extLst>
              <a:ext uri="{FF2B5EF4-FFF2-40B4-BE49-F238E27FC236}">
                <a16:creationId xmlns:a16="http://schemas.microsoft.com/office/drawing/2014/main" id="{157C2499-6485-534F-93CD-17E272483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444" y="1658452"/>
            <a:ext cx="3331447" cy="2813417"/>
          </a:xfrm>
          <a:prstGeom prst="rect">
            <a:avLst/>
          </a:prstGeom>
        </p:spPr>
      </p:pic>
    </p:spTree>
    <p:extLst>
      <p:ext uri="{BB962C8B-B14F-4D97-AF65-F5344CB8AC3E}">
        <p14:creationId xmlns:p14="http://schemas.microsoft.com/office/powerpoint/2010/main" val="2122275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15614B-61D5-845D-DE81-3632C819F4DE}"/>
              </a:ext>
            </a:extLst>
          </p:cNvPr>
          <p:cNvSpPr>
            <a:spLocks noGrp="1"/>
          </p:cNvSpPr>
          <p:nvPr>
            <p:ph type="title"/>
          </p:nvPr>
        </p:nvSpPr>
        <p:spPr/>
        <p:txBody>
          <a:bodyPr/>
          <a:lstStyle/>
          <a:p>
            <a:r>
              <a:rPr lang="en-GB"/>
              <a:t>Objectives</a:t>
            </a:r>
          </a:p>
        </p:txBody>
      </p:sp>
      <p:sp>
        <p:nvSpPr>
          <p:cNvPr id="9" name="Content Placeholder 8">
            <a:extLst>
              <a:ext uri="{FF2B5EF4-FFF2-40B4-BE49-F238E27FC236}">
                <a16:creationId xmlns:a16="http://schemas.microsoft.com/office/drawing/2014/main" id="{1D76359F-10B6-E7C9-4007-37049782F8B3}"/>
              </a:ext>
            </a:extLst>
          </p:cNvPr>
          <p:cNvSpPr>
            <a:spLocks noGrp="1"/>
          </p:cNvSpPr>
          <p:nvPr>
            <p:ph sz="quarter" idx="13"/>
          </p:nvPr>
        </p:nvSpPr>
        <p:spPr/>
        <p:txBody>
          <a:bodyPr/>
          <a:lstStyle/>
          <a:p>
            <a:r>
              <a:rPr lang="en-GB"/>
              <a:t>By the end of the course, you will be able to:</a:t>
            </a:r>
          </a:p>
        </p:txBody>
      </p:sp>
      <p:sp>
        <p:nvSpPr>
          <p:cNvPr id="10" name="Freeform: Shape 9">
            <a:extLst>
              <a:ext uri="{FF2B5EF4-FFF2-40B4-BE49-F238E27FC236}">
                <a16:creationId xmlns:a16="http://schemas.microsoft.com/office/drawing/2014/main" id="{7089D862-50A3-BA06-70F9-F59B0F3D49F2}"/>
              </a:ext>
            </a:extLst>
          </p:cNvPr>
          <p:cNvSpPr/>
          <p:nvPr/>
        </p:nvSpPr>
        <p:spPr>
          <a:xfrm rot="5400000">
            <a:off x="368161" y="2237831"/>
            <a:ext cx="339396" cy="177571"/>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C8382D3B-669E-63FF-AC05-537097ACB25E}"/>
              </a:ext>
            </a:extLst>
          </p:cNvPr>
          <p:cNvSpPr txBox="1"/>
          <p:nvPr/>
        </p:nvSpPr>
        <p:spPr>
          <a:xfrm>
            <a:off x="819442" y="2160238"/>
            <a:ext cx="3843998" cy="584775"/>
          </a:xfrm>
          <a:prstGeom prst="rect">
            <a:avLst/>
          </a:prstGeom>
          <a:noFill/>
        </p:spPr>
        <p:txBody>
          <a:bodyPr wrap="square" rtlCol="0">
            <a:spAutoFit/>
          </a:bodyPr>
          <a:lstStyle/>
          <a:p>
            <a:r>
              <a:rPr lang="en-GB" sz="1600">
                <a:solidFill>
                  <a:schemeClr val="tx2"/>
                </a:solidFill>
              </a:rPr>
              <a:t>Understand the benefits, issues and risks in setting up a 360 project</a:t>
            </a:r>
          </a:p>
        </p:txBody>
      </p:sp>
      <p:sp>
        <p:nvSpPr>
          <p:cNvPr id="12" name="Freeform: Shape 11">
            <a:extLst>
              <a:ext uri="{FF2B5EF4-FFF2-40B4-BE49-F238E27FC236}">
                <a16:creationId xmlns:a16="http://schemas.microsoft.com/office/drawing/2014/main" id="{8FFA3BC7-5323-6C6C-73D5-A3D06D1EEDDA}"/>
              </a:ext>
            </a:extLst>
          </p:cNvPr>
          <p:cNvSpPr/>
          <p:nvPr/>
        </p:nvSpPr>
        <p:spPr>
          <a:xfrm rot="5400000">
            <a:off x="368161" y="3214205"/>
            <a:ext cx="339396" cy="177571"/>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3" name="TextBox 12">
            <a:extLst>
              <a:ext uri="{FF2B5EF4-FFF2-40B4-BE49-F238E27FC236}">
                <a16:creationId xmlns:a16="http://schemas.microsoft.com/office/drawing/2014/main" id="{933EF88A-D2A0-B8FE-5CB0-9A0A5DDC10D8}"/>
              </a:ext>
            </a:extLst>
          </p:cNvPr>
          <p:cNvSpPr txBox="1"/>
          <p:nvPr/>
        </p:nvSpPr>
        <p:spPr>
          <a:xfrm>
            <a:off x="819442" y="3136612"/>
            <a:ext cx="3843998" cy="584775"/>
          </a:xfrm>
          <a:prstGeom prst="rect">
            <a:avLst/>
          </a:prstGeom>
          <a:noFill/>
        </p:spPr>
        <p:txBody>
          <a:bodyPr wrap="square" rtlCol="0">
            <a:spAutoFit/>
          </a:bodyPr>
          <a:lstStyle/>
          <a:p>
            <a:r>
              <a:rPr lang="en-GB" sz="1600">
                <a:solidFill>
                  <a:schemeClr val="tx2"/>
                </a:solidFill>
              </a:rPr>
              <a:t>Understand the Saville Assessment Wave Performance Culture Framework</a:t>
            </a:r>
          </a:p>
        </p:txBody>
      </p:sp>
      <p:sp>
        <p:nvSpPr>
          <p:cNvPr id="14" name="Freeform: Shape 13">
            <a:extLst>
              <a:ext uri="{FF2B5EF4-FFF2-40B4-BE49-F238E27FC236}">
                <a16:creationId xmlns:a16="http://schemas.microsoft.com/office/drawing/2014/main" id="{E40D8F75-F160-9769-72CE-28BD683302F8}"/>
              </a:ext>
            </a:extLst>
          </p:cNvPr>
          <p:cNvSpPr/>
          <p:nvPr/>
        </p:nvSpPr>
        <p:spPr>
          <a:xfrm rot="5400000">
            <a:off x="368161" y="4190579"/>
            <a:ext cx="339396" cy="177571"/>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id="{36131F01-2103-5AA6-4E09-A85AEBF3F070}"/>
              </a:ext>
            </a:extLst>
          </p:cNvPr>
          <p:cNvSpPr txBox="1"/>
          <p:nvPr/>
        </p:nvSpPr>
        <p:spPr>
          <a:xfrm>
            <a:off x="819442" y="4112986"/>
            <a:ext cx="3843998" cy="584775"/>
          </a:xfrm>
          <a:prstGeom prst="rect">
            <a:avLst/>
          </a:prstGeom>
          <a:noFill/>
        </p:spPr>
        <p:txBody>
          <a:bodyPr wrap="square" rtlCol="0">
            <a:spAutoFit/>
          </a:bodyPr>
          <a:lstStyle/>
          <a:p>
            <a:r>
              <a:rPr lang="en-GB" sz="1600">
                <a:solidFill>
                  <a:schemeClr val="tx2"/>
                </a:solidFill>
              </a:rPr>
              <a:t>Interpret the Saville Assessment Wave Performance 360 report accurately </a:t>
            </a:r>
          </a:p>
        </p:txBody>
      </p:sp>
      <p:sp>
        <p:nvSpPr>
          <p:cNvPr id="16" name="Freeform: Shape 15">
            <a:extLst>
              <a:ext uri="{FF2B5EF4-FFF2-40B4-BE49-F238E27FC236}">
                <a16:creationId xmlns:a16="http://schemas.microsoft.com/office/drawing/2014/main" id="{C1FE501B-1379-B5F3-C7C0-31E45ABEA6BC}"/>
              </a:ext>
            </a:extLst>
          </p:cNvPr>
          <p:cNvSpPr/>
          <p:nvPr/>
        </p:nvSpPr>
        <p:spPr>
          <a:xfrm rot="5400000">
            <a:off x="4857865" y="2237831"/>
            <a:ext cx="339396" cy="177571"/>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7" name="TextBox 16">
            <a:extLst>
              <a:ext uri="{FF2B5EF4-FFF2-40B4-BE49-F238E27FC236}">
                <a16:creationId xmlns:a16="http://schemas.microsoft.com/office/drawing/2014/main" id="{12D15C2A-1179-1363-A05C-517F35A06D15}"/>
              </a:ext>
            </a:extLst>
          </p:cNvPr>
          <p:cNvSpPr txBox="1"/>
          <p:nvPr/>
        </p:nvSpPr>
        <p:spPr>
          <a:xfrm>
            <a:off x="5309146" y="2160238"/>
            <a:ext cx="3843998" cy="338554"/>
          </a:xfrm>
          <a:prstGeom prst="rect">
            <a:avLst/>
          </a:prstGeom>
          <a:noFill/>
        </p:spPr>
        <p:txBody>
          <a:bodyPr wrap="square" rtlCol="0">
            <a:spAutoFit/>
          </a:bodyPr>
          <a:lstStyle/>
          <a:p>
            <a:r>
              <a:rPr lang="en-GB" sz="1600">
                <a:solidFill>
                  <a:schemeClr val="tx2"/>
                </a:solidFill>
              </a:rPr>
              <a:t>Link 360 with other data sources</a:t>
            </a:r>
          </a:p>
        </p:txBody>
      </p:sp>
      <p:sp>
        <p:nvSpPr>
          <p:cNvPr id="18" name="Freeform: Shape 17">
            <a:extLst>
              <a:ext uri="{FF2B5EF4-FFF2-40B4-BE49-F238E27FC236}">
                <a16:creationId xmlns:a16="http://schemas.microsoft.com/office/drawing/2014/main" id="{03590486-BA9B-0DAA-3786-B4A294D81BF7}"/>
              </a:ext>
            </a:extLst>
          </p:cNvPr>
          <p:cNvSpPr/>
          <p:nvPr/>
        </p:nvSpPr>
        <p:spPr>
          <a:xfrm rot="5400000">
            <a:off x="4857865" y="3214205"/>
            <a:ext cx="339396" cy="177571"/>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9" name="TextBox 18">
            <a:extLst>
              <a:ext uri="{FF2B5EF4-FFF2-40B4-BE49-F238E27FC236}">
                <a16:creationId xmlns:a16="http://schemas.microsoft.com/office/drawing/2014/main" id="{AFAC3240-96D7-6C13-7295-8CE1BB81EB8E}"/>
              </a:ext>
            </a:extLst>
          </p:cNvPr>
          <p:cNvSpPr txBox="1"/>
          <p:nvPr/>
        </p:nvSpPr>
        <p:spPr>
          <a:xfrm>
            <a:off x="5309146" y="3136612"/>
            <a:ext cx="3843998" cy="830997"/>
          </a:xfrm>
          <a:prstGeom prst="rect">
            <a:avLst/>
          </a:prstGeom>
          <a:noFill/>
        </p:spPr>
        <p:txBody>
          <a:bodyPr wrap="square" rtlCol="0">
            <a:spAutoFit/>
          </a:bodyPr>
          <a:lstStyle/>
          <a:p>
            <a:r>
              <a:rPr lang="en-GB" sz="1600">
                <a:solidFill>
                  <a:schemeClr val="tx2"/>
                </a:solidFill>
              </a:rPr>
              <a:t>Facilitate feedback and discussion and action planning around 360 data, accurately and appropriately </a:t>
            </a:r>
          </a:p>
        </p:txBody>
      </p:sp>
    </p:spTree>
    <p:extLst>
      <p:ext uri="{BB962C8B-B14F-4D97-AF65-F5344CB8AC3E}">
        <p14:creationId xmlns:p14="http://schemas.microsoft.com/office/powerpoint/2010/main" val="1679362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ED4A2D-28D7-FA75-F97B-5C792BBC2FF2}"/>
              </a:ext>
            </a:extLst>
          </p:cNvPr>
          <p:cNvSpPr>
            <a:spLocks noGrp="1"/>
          </p:cNvSpPr>
          <p:nvPr>
            <p:ph type="title"/>
          </p:nvPr>
        </p:nvSpPr>
        <p:spPr>
          <a:xfrm>
            <a:off x="3950856" y="1694952"/>
            <a:ext cx="7197435" cy="720291"/>
          </a:xfrm>
        </p:spPr>
        <p:txBody>
          <a:bodyPr/>
          <a:lstStyle/>
          <a:p>
            <a:r>
              <a:rPr lang="en-GB"/>
              <a:t>Performance Vs Potential </a:t>
            </a:r>
          </a:p>
        </p:txBody>
      </p:sp>
      <p:sp>
        <p:nvSpPr>
          <p:cNvPr id="6" name="Content Placeholder 5">
            <a:extLst>
              <a:ext uri="{FF2B5EF4-FFF2-40B4-BE49-F238E27FC236}">
                <a16:creationId xmlns:a16="http://schemas.microsoft.com/office/drawing/2014/main" id="{A007C768-41A1-9D96-8E53-9C26A8AC6203}"/>
              </a:ext>
            </a:extLst>
          </p:cNvPr>
          <p:cNvSpPr>
            <a:spLocks noGrp="1"/>
          </p:cNvSpPr>
          <p:nvPr>
            <p:ph idx="1"/>
          </p:nvPr>
        </p:nvSpPr>
        <p:spPr>
          <a:xfrm>
            <a:off x="3950856" y="2722642"/>
            <a:ext cx="7197181" cy="3225874"/>
          </a:xfrm>
        </p:spPr>
        <p:txBody>
          <a:bodyPr vert="horz" lIns="91440" tIns="45720" rIns="91440" bIns="45720" rtlCol="0" anchor="t">
            <a:normAutofit/>
          </a:bodyPr>
          <a:lstStyle/>
          <a:p>
            <a:pPr>
              <a:spcAft>
                <a:spcPts val="1200"/>
              </a:spcAft>
            </a:pPr>
            <a:r>
              <a:rPr lang="en-GB" sz="1600" dirty="0"/>
              <a:t>Performance 360 gives the raters aggregated assessment of an individual’s performance</a:t>
            </a:r>
          </a:p>
          <a:p>
            <a:pPr>
              <a:spcAft>
                <a:spcPts val="1200"/>
              </a:spcAft>
            </a:pPr>
            <a:r>
              <a:rPr lang="en-GB" sz="1600" dirty="0"/>
              <a:t>Wave Styles questionnaires (Professional and Focus) indicate where an individual should or could be - given the combination of their motives and talents – or their skills potential</a:t>
            </a:r>
          </a:p>
          <a:p>
            <a:pPr>
              <a:spcAft>
                <a:spcPts val="1200"/>
              </a:spcAft>
            </a:pPr>
            <a:r>
              <a:rPr lang="en-GB" sz="1600" dirty="0"/>
              <a:t>Putting the two questionnaires together allows not just performance coaching but coaching individuals to realise their potential</a:t>
            </a:r>
            <a:endParaRPr lang="en-GB" sz="1600" dirty="0">
              <a:cs typeface="Arial"/>
            </a:endParaRPr>
          </a:p>
          <a:p>
            <a:pPr>
              <a:spcAft>
                <a:spcPts val="1200"/>
              </a:spcAft>
            </a:pPr>
            <a:r>
              <a:rPr lang="en-GB" sz="1600" dirty="0"/>
              <a:t>What does this look like?</a:t>
            </a:r>
            <a:endParaRPr lang="en-GB" sz="1600" dirty="0">
              <a:cs typeface="Arial"/>
            </a:endParaRPr>
          </a:p>
        </p:txBody>
      </p:sp>
    </p:spTree>
    <p:extLst>
      <p:ext uri="{BB962C8B-B14F-4D97-AF65-F5344CB8AC3E}">
        <p14:creationId xmlns:p14="http://schemas.microsoft.com/office/powerpoint/2010/main" val="1422488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6A7C4-E81D-DF2D-A3A0-C97A4B2A097F}"/>
              </a:ext>
            </a:extLst>
          </p:cNvPr>
          <p:cNvSpPr>
            <a:spLocks noGrp="1"/>
          </p:cNvSpPr>
          <p:nvPr>
            <p:ph type="title"/>
          </p:nvPr>
        </p:nvSpPr>
        <p:spPr/>
        <p:txBody>
          <a:bodyPr/>
          <a:lstStyle/>
          <a:p>
            <a:r>
              <a:rPr lang="en-GB"/>
              <a:t>Performance Vs Potential </a:t>
            </a:r>
          </a:p>
        </p:txBody>
      </p:sp>
      <p:sp>
        <p:nvSpPr>
          <p:cNvPr id="7" name="Content Placeholder 6">
            <a:extLst>
              <a:ext uri="{FF2B5EF4-FFF2-40B4-BE49-F238E27FC236}">
                <a16:creationId xmlns:a16="http://schemas.microsoft.com/office/drawing/2014/main" id="{D6929563-332B-3469-6175-347D67AFEC40}"/>
              </a:ext>
            </a:extLst>
          </p:cNvPr>
          <p:cNvSpPr>
            <a:spLocks noGrp="1"/>
          </p:cNvSpPr>
          <p:nvPr>
            <p:ph sz="quarter" idx="13"/>
          </p:nvPr>
        </p:nvSpPr>
        <p:spPr>
          <a:xfrm>
            <a:off x="339725" y="1154544"/>
            <a:ext cx="10515600" cy="979056"/>
          </a:xfrm>
        </p:spPr>
        <p:txBody>
          <a:bodyPr>
            <a:normAutofit/>
          </a:bodyPr>
          <a:lstStyle/>
          <a:p>
            <a:r>
              <a:rPr lang="en-GB"/>
              <a:t>Use in conjunction with Wave Professional Styles or Wave Focus to explore possible gaps between performance and potential</a:t>
            </a:r>
          </a:p>
        </p:txBody>
      </p:sp>
      <p:pic>
        <p:nvPicPr>
          <p:cNvPr id="9" name="Graphic 8">
            <a:extLst>
              <a:ext uri="{FF2B5EF4-FFF2-40B4-BE49-F238E27FC236}">
                <a16:creationId xmlns:a16="http://schemas.microsoft.com/office/drawing/2014/main" id="{AEEAB848-0400-587D-D244-AF2EEEB43F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21625" y="5476521"/>
            <a:ext cx="7699427" cy="810466"/>
          </a:xfrm>
          <a:prstGeom prst="rect">
            <a:avLst/>
          </a:prstGeom>
        </p:spPr>
      </p:pic>
      <p:pic>
        <p:nvPicPr>
          <p:cNvPr id="11" name="Graphic 10">
            <a:extLst>
              <a:ext uri="{FF2B5EF4-FFF2-40B4-BE49-F238E27FC236}">
                <a16:creationId xmlns:a16="http://schemas.microsoft.com/office/drawing/2014/main" id="{EB590693-7A5B-470A-CB67-75CB3B1916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0103" y="5163721"/>
            <a:ext cx="2064774" cy="442451"/>
          </a:xfrm>
          <a:prstGeom prst="rect">
            <a:avLst/>
          </a:prstGeom>
        </p:spPr>
      </p:pic>
      <p:sp>
        <p:nvSpPr>
          <p:cNvPr id="12" name="TextBox 11">
            <a:extLst>
              <a:ext uri="{FF2B5EF4-FFF2-40B4-BE49-F238E27FC236}">
                <a16:creationId xmlns:a16="http://schemas.microsoft.com/office/drawing/2014/main" id="{FB7D15D4-A78E-4A65-E65D-8D404E0F7FDC}"/>
              </a:ext>
            </a:extLst>
          </p:cNvPr>
          <p:cNvSpPr txBox="1"/>
          <p:nvPr/>
        </p:nvSpPr>
        <p:spPr>
          <a:xfrm>
            <a:off x="228711" y="5703456"/>
            <a:ext cx="2767557" cy="307777"/>
          </a:xfrm>
          <a:prstGeom prst="rect">
            <a:avLst/>
          </a:prstGeom>
          <a:noFill/>
        </p:spPr>
        <p:txBody>
          <a:bodyPr wrap="square" rtlCol="0">
            <a:spAutoFit/>
          </a:bodyPr>
          <a:lstStyle/>
          <a:p>
            <a:pPr algn="ctr"/>
            <a:r>
              <a:rPr lang="en-GB" sz="1400" spc="300">
                <a:solidFill>
                  <a:schemeClr val="tx2"/>
                </a:solidFill>
                <a:latin typeface="+mj-lt"/>
              </a:rPr>
              <a:t>Professional Styles</a:t>
            </a:r>
          </a:p>
        </p:txBody>
      </p:sp>
      <p:sp>
        <p:nvSpPr>
          <p:cNvPr id="13" name="Text Box 7">
            <a:extLst>
              <a:ext uri="{FF2B5EF4-FFF2-40B4-BE49-F238E27FC236}">
                <a16:creationId xmlns:a16="http://schemas.microsoft.com/office/drawing/2014/main" id="{8AB39C2A-CB7B-1C0F-0D6A-88F62F591662}"/>
              </a:ext>
            </a:extLst>
          </p:cNvPr>
          <p:cNvSpPr txBox="1">
            <a:spLocks noChangeArrowheads="1"/>
          </p:cNvSpPr>
          <p:nvPr/>
        </p:nvSpPr>
        <p:spPr bwMode="auto">
          <a:xfrm>
            <a:off x="580103" y="6133099"/>
            <a:ext cx="27232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rgbClr val="FFFFFF"/>
                </a:solidFill>
                <a:latin typeface="Arial" panose="020B0604020202020204" pitchFamily="34" charset="0"/>
              </a:defRPr>
            </a:lvl1pPr>
            <a:lvl2pPr marL="742950" indent="-285750" eaLnBrk="0" hangingPunct="0">
              <a:defRPr sz="6000">
                <a:solidFill>
                  <a:srgbClr val="FFFFFF"/>
                </a:solidFill>
                <a:latin typeface="Arial" panose="020B0604020202020204" pitchFamily="34" charset="0"/>
              </a:defRPr>
            </a:lvl2pPr>
            <a:lvl3pPr marL="1143000" indent="-228600" eaLnBrk="0" hangingPunct="0">
              <a:defRPr sz="6000">
                <a:solidFill>
                  <a:srgbClr val="FFFFFF"/>
                </a:solidFill>
                <a:latin typeface="Arial" panose="020B0604020202020204" pitchFamily="34" charset="0"/>
              </a:defRPr>
            </a:lvl3pPr>
            <a:lvl4pPr marL="1600200" indent="-228600" eaLnBrk="0" hangingPunct="0">
              <a:defRPr sz="6000">
                <a:solidFill>
                  <a:srgbClr val="FFFFFF"/>
                </a:solidFill>
                <a:latin typeface="Arial" panose="020B0604020202020204" pitchFamily="34" charset="0"/>
              </a:defRPr>
            </a:lvl4pPr>
            <a:lvl5pPr marL="2057400" indent="-228600" eaLnBrk="0" hangingPunct="0">
              <a:defRPr sz="6000">
                <a:solidFill>
                  <a:srgbClr val="FFFFFF"/>
                </a:solidFill>
                <a:latin typeface="Arial" panose="020B0604020202020204" pitchFamily="34" charset="0"/>
              </a:defRPr>
            </a:lvl5pPr>
            <a:lvl6pPr marL="2514600" indent="-228600" eaLnBrk="0" fontAlgn="base" hangingPunct="0">
              <a:spcBef>
                <a:spcPct val="0"/>
              </a:spcBef>
              <a:spcAft>
                <a:spcPct val="0"/>
              </a:spcAft>
              <a:defRPr sz="6000">
                <a:solidFill>
                  <a:srgbClr val="FFFFFF"/>
                </a:solidFill>
                <a:latin typeface="Arial" panose="020B0604020202020204" pitchFamily="34" charset="0"/>
              </a:defRPr>
            </a:lvl6pPr>
            <a:lvl7pPr marL="2971800" indent="-228600" eaLnBrk="0" fontAlgn="base" hangingPunct="0">
              <a:spcBef>
                <a:spcPct val="0"/>
              </a:spcBef>
              <a:spcAft>
                <a:spcPct val="0"/>
              </a:spcAft>
              <a:defRPr sz="6000">
                <a:solidFill>
                  <a:srgbClr val="FFFFFF"/>
                </a:solidFill>
                <a:latin typeface="Arial" panose="020B0604020202020204" pitchFamily="34" charset="0"/>
              </a:defRPr>
            </a:lvl7pPr>
            <a:lvl8pPr marL="3429000" indent="-228600" eaLnBrk="0" fontAlgn="base" hangingPunct="0">
              <a:spcBef>
                <a:spcPct val="0"/>
              </a:spcBef>
              <a:spcAft>
                <a:spcPct val="0"/>
              </a:spcAft>
              <a:defRPr sz="6000">
                <a:solidFill>
                  <a:srgbClr val="FFFFFF"/>
                </a:solidFill>
                <a:latin typeface="Arial" panose="020B0604020202020204" pitchFamily="34" charset="0"/>
              </a:defRPr>
            </a:lvl8pPr>
            <a:lvl9pPr marL="3886200" indent="-228600" eaLnBrk="0" fontAlgn="base" hangingPunct="0">
              <a:spcBef>
                <a:spcPct val="0"/>
              </a:spcBef>
              <a:spcAft>
                <a:spcPct val="0"/>
              </a:spcAft>
              <a:defRPr sz="6000">
                <a:solidFill>
                  <a:srgbClr val="FFFFFF"/>
                </a:solidFill>
                <a:latin typeface="Arial" panose="020B0604020202020204" pitchFamily="34" charset="0"/>
              </a:defRPr>
            </a:lvl9pPr>
          </a:lstStyle>
          <a:p>
            <a:pPr eaLnBrk="1" hangingPunct="1">
              <a:spcBef>
                <a:spcPct val="50000"/>
              </a:spcBef>
            </a:pPr>
            <a:r>
              <a:rPr lang="en-GB" altLang="en-US" sz="1400">
                <a:solidFill>
                  <a:schemeClr val="tx1"/>
                </a:solidFill>
              </a:rPr>
              <a:t>Indicates high potential</a:t>
            </a:r>
            <a:endParaRPr lang="en-GB" altLang="en-US" sz="1400">
              <a:solidFill>
                <a:schemeClr val="accent1"/>
              </a:solidFill>
            </a:endParaRPr>
          </a:p>
        </p:txBody>
      </p:sp>
      <p:pic>
        <p:nvPicPr>
          <p:cNvPr id="14" name="Picture 13">
            <a:extLst>
              <a:ext uri="{FF2B5EF4-FFF2-40B4-BE49-F238E27FC236}">
                <a16:creationId xmlns:a16="http://schemas.microsoft.com/office/drawing/2014/main" id="{F0641805-DA09-E558-45A5-B60D52DC781F}"/>
              </a:ext>
            </a:extLst>
          </p:cNvPr>
          <p:cNvPicPr>
            <a:picLocks noChangeAspect="1"/>
          </p:cNvPicPr>
          <p:nvPr/>
        </p:nvPicPr>
        <p:blipFill>
          <a:blip r:embed="rId6"/>
          <a:stretch>
            <a:fillRect/>
          </a:stretch>
        </p:blipFill>
        <p:spPr>
          <a:xfrm>
            <a:off x="6848491" y="2288889"/>
            <a:ext cx="3537615" cy="1211614"/>
          </a:xfrm>
          <a:prstGeom prst="rect">
            <a:avLst/>
          </a:prstGeom>
        </p:spPr>
      </p:pic>
      <p:pic>
        <p:nvPicPr>
          <p:cNvPr id="17" name="Picture 16">
            <a:extLst>
              <a:ext uri="{FF2B5EF4-FFF2-40B4-BE49-F238E27FC236}">
                <a16:creationId xmlns:a16="http://schemas.microsoft.com/office/drawing/2014/main" id="{BC1AB893-1197-2104-D1DD-BF08BBA7FFA5}"/>
              </a:ext>
            </a:extLst>
          </p:cNvPr>
          <p:cNvPicPr>
            <a:picLocks noChangeAspect="1"/>
          </p:cNvPicPr>
          <p:nvPr/>
        </p:nvPicPr>
        <p:blipFill>
          <a:blip r:embed="rId7"/>
          <a:stretch>
            <a:fillRect/>
          </a:stretch>
        </p:blipFill>
        <p:spPr>
          <a:xfrm>
            <a:off x="3421625" y="3501908"/>
            <a:ext cx="6964482" cy="768203"/>
          </a:xfrm>
          <a:prstGeom prst="rect">
            <a:avLst/>
          </a:prstGeom>
        </p:spPr>
      </p:pic>
      <p:pic>
        <p:nvPicPr>
          <p:cNvPr id="18" name="Graphic 17">
            <a:extLst>
              <a:ext uri="{FF2B5EF4-FFF2-40B4-BE49-F238E27FC236}">
                <a16:creationId xmlns:a16="http://schemas.microsoft.com/office/drawing/2014/main" id="{F01C2255-EA3C-7AFD-48D3-259A30F50C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9113" y="2884608"/>
            <a:ext cx="2015764" cy="478918"/>
          </a:xfrm>
          <a:prstGeom prst="rect">
            <a:avLst/>
          </a:prstGeom>
        </p:spPr>
      </p:pic>
      <p:sp>
        <p:nvSpPr>
          <p:cNvPr id="19" name="Text Box 8">
            <a:extLst>
              <a:ext uri="{FF2B5EF4-FFF2-40B4-BE49-F238E27FC236}">
                <a16:creationId xmlns:a16="http://schemas.microsoft.com/office/drawing/2014/main" id="{68EBDF5F-0803-308C-BDED-541EA5EE9EC6}"/>
              </a:ext>
            </a:extLst>
          </p:cNvPr>
          <p:cNvSpPr txBox="1">
            <a:spLocks noChangeArrowheads="1"/>
          </p:cNvSpPr>
          <p:nvPr/>
        </p:nvSpPr>
        <p:spPr bwMode="auto">
          <a:xfrm>
            <a:off x="580103" y="3462816"/>
            <a:ext cx="272324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rgbClr val="FFFFFF"/>
                </a:solidFill>
                <a:latin typeface="Arial" panose="020B0604020202020204" pitchFamily="34" charset="0"/>
              </a:defRPr>
            </a:lvl1pPr>
            <a:lvl2pPr marL="742950" indent="-285750" eaLnBrk="0" hangingPunct="0">
              <a:defRPr sz="6000">
                <a:solidFill>
                  <a:srgbClr val="FFFFFF"/>
                </a:solidFill>
                <a:latin typeface="Arial" panose="020B0604020202020204" pitchFamily="34" charset="0"/>
              </a:defRPr>
            </a:lvl2pPr>
            <a:lvl3pPr marL="1143000" indent="-228600" eaLnBrk="0" hangingPunct="0">
              <a:defRPr sz="6000">
                <a:solidFill>
                  <a:srgbClr val="FFFFFF"/>
                </a:solidFill>
                <a:latin typeface="Arial" panose="020B0604020202020204" pitchFamily="34" charset="0"/>
              </a:defRPr>
            </a:lvl3pPr>
            <a:lvl4pPr marL="1600200" indent="-228600" eaLnBrk="0" hangingPunct="0">
              <a:defRPr sz="6000">
                <a:solidFill>
                  <a:srgbClr val="FFFFFF"/>
                </a:solidFill>
                <a:latin typeface="Arial" panose="020B0604020202020204" pitchFamily="34" charset="0"/>
              </a:defRPr>
            </a:lvl4pPr>
            <a:lvl5pPr marL="2057400" indent="-228600" eaLnBrk="0" hangingPunct="0">
              <a:defRPr sz="6000">
                <a:solidFill>
                  <a:srgbClr val="FFFFFF"/>
                </a:solidFill>
                <a:latin typeface="Arial" panose="020B0604020202020204" pitchFamily="34" charset="0"/>
              </a:defRPr>
            </a:lvl5pPr>
            <a:lvl6pPr marL="2514600" indent="-228600" eaLnBrk="0" fontAlgn="base" hangingPunct="0">
              <a:spcBef>
                <a:spcPct val="0"/>
              </a:spcBef>
              <a:spcAft>
                <a:spcPct val="0"/>
              </a:spcAft>
              <a:defRPr sz="6000">
                <a:solidFill>
                  <a:srgbClr val="FFFFFF"/>
                </a:solidFill>
                <a:latin typeface="Arial" panose="020B0604020202020204" pitchFamily="34" charset="0"/>
              </a:defRPr>
            </a:lvl6pPr>
            <a:lvl7pPr marL="2971800" indent="-228600" eaLnBrk="0" fontAlgn="base" hangingPunct="0">
              <a:spcBef>
                <a:spcPct val="0"/>
              </a:spcBef>
              <a:spcAft>
                <a:spcPct val="0"/>
              </a:spcAft>
              <a:defRPr sz="6000">
                <a:solidFill>
                  <a:srgbClr val="FFFFFF"/>
                </a:solidFill>
                <a:latin typeface="Arial" panose="020B0604020202020204" pitchFamily="34" charset="0"/>
              </a:defRPr>
            </a:lvl7pPr>
            <a:lvl8pPr marL="3429000" indent="-228600" eaLnBrk="0" fontAlgn="base" hangingPunct="0">
              <a:spcBef>
                <a:spcPct val="0"/>
              </a:spcBef>
              <a:spcAft>
                <a:spcPct val="0"/>
              </a:spcAft>
              <a:defRPr sz="6000">
                <a:solidFill>
                  <a:srgbClr val="FFFFFF"/>
                </a:solidFill>
                <a:latin typeface="Arial" panose="020B0604020202020204" pitchFamily="34" charset="0"/>
              </a:defRPr>
            </a:lvl8pPr>
            <a:lvl9pPr marL="3886200" indent="-228600" eaLnBrk="0" fontAlgn="base" hangingPunct="0">
              <a:spcBef>
                <a:spcPct val="0"/>
              </a:spcBef>
              <a:spcAft>
                <a:spcPct val="0"/>
              </a:spcAft>
              <a:defRPr sz="6000">
                <a:solidFill>
                  <a:srgbClr val="FFFFFF"/>
                </a:solidFill>
                <a:latin typeface="Arial" panose="020B0604020202020204" pitchFamily="34" charset="0"/>
              </a:defRPr>
            </a:lvl9pPr>
          </a:lstStyle>
          <a:p>
            <a:pPr eaLnBrk="1" hangingPunct="1">
              <a:spcBef>
                <a:spcPct val="50000"/>
              </a:spcBef>
            </a:pPr>
            <a:r>
              <a:rPr lang="en-GB" altLang="en-US" sz="1400">
                <a:solidFill>
                  <a:schemeClr val="tx1"/>
                </a:solidFill>
              </a:rPr>
              <a:t>Very effective overall but average when compared to others</a:t>
            </a:r>
          </a:p>
          <a:p>
            <a:pPr algn="r" eaLnBrk="1" hangingPunct="1">
              <a:spcBef>
                <a:spcPct val="50000"/>
              </a:spcBef>
            </a:pPr>
            <a:endParaRPr lang="en-GB" altLang="en-US" sz="1400">
              <a:solidFill>
                <a:schemeClr val="accent1"/>
              </a:solidFill>
            </a:endParaRPr>
          </a:p>
        </p:txBody>
      </p:sp>
    </p:spTree>
    <p:extLst>
      <p:ext uri="{BB962C8B-B14F-4D97-AF65-F5344CB8AC3E}">
        <p14:creationId xmlns:p14="http://schemas.microsoft.com/office/powerpoint/2010/main" val="1650666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04507-8688-9543-1B9E-49020CFE4400}"/>
              </a:ext>
            </a:extLst>
          </p:cNvPr>
          <p:cNvSpPr>
            <a:spLocks noGrp="1"/>
          </p:cNvSpPr>
          <p:nvPr>
            <p:ph type="title"/>
          </p:nvPr>
        </p:nvSpPr>
        <p:spPr>
          <a:xfrm>
            <a:off x="838200" y="345763"/>
            <a:ext cx="10515600" cy="720291"/>
          </a:xfrm>
        </p:spPr>
        <p:txBody>
          <a:bodyPr/>
          <a:lstStyle/>
          <a:p>
            <a:pPr algn="ctr"/>
            <a:r>
              <a:rPr lang="en-GB"/>
              <a:t>Performance and Potential </a:t>
            </a:r>
          </a:p>
        </p:txBody>
      </p:sp>
      <p:grpSp>
        <p:nvGrpSpPr>
          <p:cNvPr id="16" name="Group 15">
            <a:extLst>
              <a:ext uri="{FF2B5EF4-FFF2-40B4-BE49-F238E27FC236}">
                <a16:creationId xmlns:a16="http://schemas.microsoft.com/office/drawing/2014/main" id="{A83CA1F8-1CBF-47A9-6FDE-690E0AE6ED5C}"/>
              </a:ext>
            </a:extLst>
          </p:cNvPr>
          <p:cNvGrpSpPr/>
          <p:nvPr/>
        </p:nvGrpSpPr>
        <p:grpSpPr>
          <a:xfrm>
            <a:off x="4028179" y="2005781"/>
            <a:ext cx="4135642" cy="4165093"/>
            <a:chOff x="4159046" y="1690983"/>
            <a:chExt cx="4448214" cy="4479891"/>
          </a:xfrm>
        </p:grpSpPr>
        <p:cxnSp>
          <p:nvCxnSpPr>
            <p:cNvPr id="5" name="Straight Arrow Connector 4">
              <a:extLst>
                <a:ext uri="{FF2B5EF4-FFF2-40B4-BE49-F238E27FC236}">
                  <a16:creationId xmlns:a16="http://schemas.microsoft.com/office/drawing/2014/main" id="{D969CFFC-C34A-B6F9-9C8E-AE5D9E850C99}"/>
                </a:ext>
              </a:extLst>
            </p:cNvPr>
            <p:cNvCxnSpPr>
              <a:cxnSpLocks/>
            </p:cNvCxnSpPr>
            <p:nvPr/>
          </p:nvCxnSpPr>
          <p:spPr>
            <a:xfrm flipV="1">
              <a:off x="4178710" y="1690983"/>
              <a:ext cx="0" cy="447989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AFC810F-6380-FD4F-2939-BAEC4EA7E0C6}"/>
                </a:ext>
              </a:extLst>
            </p:cNvPr>
            <p:cNvCxnSpPr>
              <a:cxnSpLocks/>
            </p:cNvCxnSpPr>
            <p:nvPr/>
          </p:nvCxnSpPr>
          <p:spPr>
            <a:xfrm flipV="1">
              <a:off x="4159046" y="6141381"/>
              <a:ext cx="4448214" cy="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00A64ED2-F451-698F-E2FE-F1B70B9B0C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3341" y="1249534"/>
            <a:ext cx="1386240" cy="297051"/>
          </a:xfrm>
          <a:prstGeom prst="rect">
            <a:avLst/>
          </a:prstGeom>
        </p:spPr>
      </p:pic>
      <p:pic>
        <p:nvPicPr>
          <p:cNvPr id="11" name="Graphic 10">
            <a:extLst>
              <a:ext uri="{FF2B5EF4-FFF2-40B4-BE49-F238E27FC236}">
                <a16:creationId xmlns:a16="http://schemas.microsoft.com/office/drawing/2014/main" id="{2DA76D97-D39C-B16B-E877-3726A9680D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7436" y="5911754"/>
            <a:ext cx="2015764" cy="478918"/>
          </a:xfrm>
          <a:prstGeom prst="rect">
            <a:avLst/>
          </a:prstGeom>
        </p:spPr>
      </p:pic>
      <p:sp>
        <p:nvSpPr>
          <p:cNvPr id="12" name="TextBox 11">
            <a:extLst>
              <a:ext uri="{FF2B5EF4-FFF2-40B4-BE49-F238E27FC236}">
                <a16:creationId xmlns:a16="http://schemas.microsoft.com/office/drawing/2014/main" id="{8173FB1D-8839-AF8D-FA14-136975F4F71D}"/>
              </a:ext>
            </a:extLst>
          </p:cNvPr>
          <p:cNvSpPr txBox="1"/>
          <p:nvPr/>
        </p:nvSpPr>
        <p:spPr>
          <a:xfrm>
            <a:off x="2662682" y="1576080"/>
            <a:ext cx="2767557" cy="246221"/>
          </a:xfrm>
          <a:prstGeom prst="rect">
            <a:avLst/>
          </a:prstGeom>
          <a:noFill/>
        </p:spPr>
        <p:txBody>
          <a:bodyPr wrap="square" rtlCol="0">
            <a:spAutoFit/>
          </a:bodyPr>
          <a:lstStyle/>
          <a:p>
            <a:pPr algn="ctr"/>
            <a:r>
              <a:rPr lang="en-GB" sz="1000" spc="300">
                <a:solidFill>
                  <a:schemeClr val="tx2"/>
                </a:solidFill>
                <a:latin typeface="+mj-lt"/>
              </a:rPr>
              <a:t>Professional/Focus Styles</a:t>
            </a:r>
          </a:p>
        </p:txBody>
      </p:sp>
      <p:sp>
        <p:nvSpPr>
          <p:cNvPr id="17" name="TextBox 16">
            <a:extLst>
              <a:ext uri="{FF2B5EF4-FFF2-40B4-BE49-F238E27FC236}">
                <a16:creationId xmlns:a16="http://schemas.microsoft.com/office/drawing/2014/main" id="{E595F2DE-73AD-8164-22AC-92873A379E6C}"/>
              </a:ext>
            </a:extLst>
          </p:cNvPr>
          <p:cNvSpPr txBox="1"/>
          <p:nvPr/>
        </p:nvSpPr>
        <p:spPr>
          <a:xfrm rot="16200000">
            <a:off x="2178963" y="3738210"/>
            <a:ext cx="2718088" cy="369332"/>
          </a:xfrm>
          <a:prstGeom prst="rect">
            <a:avLst/>
          </a:prstGeom>
          <a:noFill/>
        </p:spPr>
        <p:txBody>
          <a:bodyPr wrap="square" rtlCol="0">
            <a:spAutoFit/>
          </a:bodyPr>
          <a:lstStyle/>
          <a:p>
            <a:pPr algn="ctr"/>
            <a:r>
              <a:rPr lang="en-GB" b="1">
                <a:solidFill>
                  <a:schemeClr val="accent2"/>
                </a:solidFill>
                <a:latin typeface="+mj-lt"/>
              </a:rPr>
              <a:t>POTENTIAL</a:t>
            </a:r>
          </a:p>
        </p:txBody>
      </p:sp>
      <p:sp>
        <p:nvSpPr>
          <p:cNvPr id="18" name="TextBox 17">
            <a:extLst>
              <a:ext uri="{FF2B5EF4-FFF2-40B4-BE49-F238E27FC236}">
                <a16:creationId xmlns:a16="http://schemas.microsoft.com/office/drawing/2014/main" id="{1A45C5BC-0A0F-94AE-6FED-65497243695E}"/>
              </a:ext>
            </a:extLst>
          </p:cNvPr>
          <p:cNvSpPr txBox="1"/>
          <p:nvPr/>
        </p:nvSpPr>
        <p:spPr>
          <a:xfrm>
            <a:off x="4739581" y="6261357"/>
            <a:ext cx="2718088" cy="369332"/>
          </a:xfrm>
          <a:prstGeom prst="rect">
            <a:avLst/>
          </a:prstGeom>
          <a:noFill/>
        </p:spPr>
        <p:txBody>
          <a:bodyPr wrap="square" rtlCol="0">
            <a:spAutoFit/>
          </a:bodyPr>
          <a:lstStyle/>
          <a:p>
            <a:pPr algn="ctr"/>
            <a:r>
              <a:rPr lang="en-GB" b="1">
                <a:solidFill>
                  <a:schemeClr val="accent2"/>
                </a:solidFill>
                <a:latin typeface="+mj-lt"/>
              </a:rPr>
              <a:t>PERFORMANCE</a:t>
            </a:r>
          </a:p>
        </p:txBody>
      </p:sp>
      <p:cxnSp>
        <p:nvCxnSpPr>
          <p:cNvPr id="20" name="Straight Connector 19">
            <a:extLst>
              <a:ext uri="{FF2B5EF4-FFF2-40B4-BE49-F238E27FC236}">
                <a16:creationId xmlns:a16="http://schemas.microsoft.com/office/drawing/2014/main" id="{81B58F79-1A37-A36D-692B-F6A59628F9A3}"/>
              </a:ext>
            </a:extLst>
          </p:cNvPr>
          <p:cNvCxnSpPr/>
          <p:nvPr/>
        </p:nvCxnSpPr>
        <p:spPr>
          <a:xfrm>
            <a:off x="6096000" y="2163097"/>
            <a:ext cx="0" cy="3677264"/>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1B0B502-EA5E-89E1-540E-3A3C124A2440}"/>
              </a:ext>
            </a:extLst>
          </p:cNvPr>
          <p:cNvCxnSpPr>
            <a:cxnSpLocks/>
          </p:cNvCxnSpPr>
          <p:nvPr/>
        </p:nvCxnSpPr>
        <p:spPr>
          <a:xfrm rot="16200000">
            <a:off x="6096000" y="2143432"/>
            <a:ext cx="0" cy="3677264"/>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74E901F-5E7A-F756-7C0B-ECBE211A4706}"/>
              </a:ext>
            </a:extLst>
          </p:cNvPr>
          <p:cNvSpPr txBox="1"/>
          <p:nvPr/>
        </p:nvSpPr>
        <p:spPr>
          <a:xfrm>
            <a:off x="4168879" y="2532037"/>
            <a:ext cx="1927121" cy="646331"/>
          </a:xfrm>
          <a:prstGeom prst="rect">
            <a:avLst/>
          </a:prstGeom>
          <a:noFill/>
        </p:spPr>
        <p:txBody>
          <a:bodyPr wrap="square" rtlCol="0">
            <a:spAutoFit/>
          </a:bodyPr>
          <a:lstStyle/>
          <a:p>
            <a:pPr algn="ctr"/>
            <a:r>
              <a:rPr lang="en-GB">
                <a:solidFill>
                  <a:schemeClr val="tx2"/>
                </a:solidFill>
                <a:latin typeface="+mj-lt"/>
              </a:rPr>
              <a:t>Unrealised Potential</a:t>
            </a:r>
          </a:p>
        </p:txBody>
      </p:sp>
      <p:sp>
        <p:nvSpPr>
          <p:cNvPr id="24" name="TextBox 23">
            <a:extLst>
              <a:ext uri="{FF2B5EF4-FFF2-40B4-BE49-F238E27FC236}">
                <a16:creationId xmlns:a16="http://schemas.microsoft.com/office/drawing/2014/main" id="{CC05AAD2-3CB2-9E78-3927-B20A6CC62BFB}"/>
              </a:ext>
            </a:extLst>
          </p:cNvPr>
          <p:cNvSpPr txBox="1"/>
          <p:nvPr/>
        </p:nvSpPr>
        <p:spPr>
          <a:xfrm>
            <a:off x="4168879" y="3189427"/>
            <a:ext cx="1927121" cy="230832"/>
          </a:xfrm>
          <a:prstGeom prst="rect">
            <a:avLst/>
          </a:prstGeom>
          <a:noFill/>
        </p:spPr>
        <p:txBody>
          <a:bodyPr wrap="square" rtlCol="0">
            <a:spAutoFit/>
          </a:bodyPr>
          <a:lstStyle/>
          <a:p>
            <a:pPr algn="ctr"/>
            <a:r>
              <a:rPr lang="en-GB" sz="900">
                <a:solidFill>
                  <a:schemeClr val="accent2"/>
                </a:solidFill>
                <a:latin typeface="+mj-lt"/>
              </a:rPr>
              <a:t>(Low Performance, High Potential)</a:t>
            </a:r>
          </a:p>
        </p:txBody>
      </p:sp>
      <p:sp>
        <p:nvSpPr>
          <p:cNvPr id="25" name="TextBox 24">
            <a:extLst>
              <a:ext uri="{FF2B5EF4-FFF2-40B4-BE49-F238E27FC236}">
                <a16:creationId xmlns:a16="http://schemas.microsoft.com/office/drawing/2014/main" id="{4AFDD45F-7A7B-E506-4D24-2C64F89CBB4A}"/>
              </a:ext>
            </a:extLst>
          </p:cNvPr>
          <p:cNvSpPr txBox="1"/>
          <p:nvPr/>
        </p:nvSpPr>
        <p:spPr>
          <a:xfrm>
            <a:off x="4168879" y="4511670"/>
            <a:ext cx="1927121" cy="646331"/>
          </a:xfrm>
          <a:prstGeom prst="rect">
            <a:avLst/>
          </a:prstGeom>
          <a:noFill/>
        </p:spPr>
        <p:txBody>
          <a:bodyPr wrap="square" rtlCol="0">
            <a:spAutoFit/>
          </a:bodyPr>
          <a:lstStyle/>
          <a:p>
            <a:pPr algn="ctr"/>
            <a:r>
              <a:rPr lang="en-GB">
                <a:solidFill>
                  <a:schemeClr val="tx2"/>
                </a:solidFill>
                <a:latin typeface="+mj-lt"/>
              </a:rPr>
              <a:t>Predictable Limitation</a:t>
            </a:r>
          </a:p>
        </p:txBody>
      </p:sp>
      <p:sp>
        <p:nvSpPr>
          <p:cNvPr id="26" name="TextBox 25">
            <a:extLst>
              <a:ext uri="{FF2B5EF4-FFF2-40B4-BE49-F238E27FC236}">
                <a16:creationId xmlns:a16="http://schemas.microsoft.com/office/drawing/2014/main" id="{E37DDE75-3354-2DB1-0984-DD6BC625DB68}"/>
              </a:ext>
            </a:extLst>
          </p:cNvPr>
          <p:cNvSpPr txBox="1"/>
          <p:nvPr/>
        </p:nvSpPr>
        <p:spPr>
          <a:xfrm>
            <a:off x="4168879" y="5169060"/>
            <a:ext cx="1927121" cy="230832"/>
          </a:xfrm>
          <a:prstGeom prst="rect">
            <a:avLst/>
          </a:prstGeom>
          <a:noFill/>
        </p:spPr>
        <p:txBody>
          <a:bodyPr wrap="square" rtlCol="0">
            <a:spAutoFit/>
          </a:bodyPr>
          <a:lstStyle/>
          <a:p>
            <a:pPr algn="ctr"/>
            <a:r>
              <a:rPr lang="en-GB" sz="900">
                <a:solidFill>
                  <a:schemeClr val="accent2"/>
                </a:solidFill>
                <a:latin typeface="+mj-lt"/>
              </a:rPr>
              <a:t>(Low Performance, Low Potential)</a:t>
            </a:r>
          </a:p>
        </p:txBody>
      </p:sp>
      <p:sp>
        <p:nvSpPr>
          <p:cNvPr id="27" name="TextBox 26">
            <a:extLst>
              <a:ext uri="{FF2B5EF4-FFF2-40B4-BE49-F238E27FC236}">
                <a16:creationId xmlns:a16="http://schemas.microsoft.com/office/drawing/2014/main" id="{9ED54CB3-0B61-6A9D-F317-9783016EC190}"/>
              </a:ext>
            </a:extLst>
          </p:cNvPr>
          <p:cNvSpPr txBox="1"/>
          <p:nvPr/>
        </p:nvSpPr>
        <p:spPr>
          <a:xfrm>
            <a:off x="6114219" y="2532037"/>
            <a:ext cx="1927121" cy="646331"/>
          </a:xfrm>
          <a:prstGeom prst="rect">
            <a:avLst/>
          </a:prstGeom>
          <a:noFill/>
        </p:spPr>
        <p:txBody>
          <a:bodyPr wrap="square" rtlCol="0">
            <a:spAutoFit/>
          </a:bodyPr>
          <a:lstStyle/>
          <a:p>
            <a:pPr algn="ctr"/>
            <a:r>
              <a:rPr lang="en-GB">
                <a:solidFill>
                  <a:schemeClr val="tx2"/>
                </a:solidFill>
                <a:latin typeface="+mj-lt"/>
              </a:rPr>
              <a:t>Realised Potential</a:t>
            </a:r>
          </a:p>
        </p:txBody>
      </p:sp>
      <p:sp>
        <p:nvSpPr>
          <p:cNvPr id="28" name="TextBox 27">
            <a:extLst>
              <a:ext uri="{FF2B5EF4-FFF2-40B4-BE49-F238E27FC236}">
                <a16:creationId xmlns:a16="http://schemas.microsoft.com/office/drawing/2014/main" id="{16AF7FC2-3607-234E-9EAB-4D84150C15A9}"/>
              </a:ext>
            </a:extLst>
          </p:cNvPr>
          <p:cNvSpPr txBox="1"/>
          <p:nvPr/>
        </p:nvSpPr>
        <p:spPr>
          <a:xfrm>
            <a:off x="6114219" y="3189427"/>
            <a:ext cx="2031318" cy="230832"/>
          </a:xfrm>
          <a:prstGeom prst="rect">
            <a:avLst/>
          </a:prstGeom>
          <a:noFill/>
        </p:spPr>
        <p:txBody>
          <a:bodyPr wrap="square" rtlCol="0">
            <a:spAutoFit/>
          </a:bodyPr>
          <a:lstStyle/>
          <a:p>
            <a:pPr algn="ctr"/>
            <a:r>
              <a:rPr lang="en-GB" sz="900">
                <a:solidFill>
                  <a:schemeClr val="accent2"/>
                </a:solidFill>
                <a:latin typeface="+mj-lt"/>
              </a:rPr>
              <a:t>(High Performance, High Potential)</a:t>
            </a:r>
          </a:p>
        </p:txBody>
      </p:sp>
      <p:sp>
        <p:nvSpPr>
          <p:cNvPr id="29" name="TextBox 28">
            <a:extLst>
              <a:ext uri="{FF2B5EF4-FFF2-40B4-BE49-F238E27FC236}">
                <a16:creationId xmlns:a16="http://schemas.microsoft.com/office/drawing/2014/main" id="{FD456E83-E9BC-2EFD-CA1D-32EE06212F94}"/>
              </a:ext>
            </a:extLst>
          </p:cNvPr>
          <p:cNvSpPr txBox="1"/>
          <p:nvPr/>
        </p:nvSpPr>
        <p:spPr>
          <a:xfrm>
            <a:off x="6114219" y="4511670"/>
            <a:ext cx="1927121" cy="646331"/>
          </a:xfrm>
          <a:prstGeom prst="rect">
            <a:avLst/>
          </a:prstGeom>
          <a:noFill/>
        </p:spPr>
        <p:txBody>
          <a:bodyPr wrap="square" rtlCol="0">
            <a:spAutoFit/>
          </a:bodyPr>
          <a:lstStyle/>
          <a:p>
            <a:pPr algn="ctr"/>
            <a:r>
              <a:rPr lang="en-GB">
                <a:solidFill>
                  <a:schemeClr val="tx2"/>
                </a:solidFill>
                <a:latin typeface="+mj-lt"/>
              </a:rPr>
              <a:t>Outperformed Potential</a:t>
            </a:r>
          </a:p>
        </p:txBody>
      </p:sp>
      <p:sp>
        <p:nvSpPr>
          <p:cNvPr id="30" name="TextBox 29">
            <a:extLst>
              <a:ext uri="{FF2B5EF4-FFF2-40B4-BE49-F238E27FC236}">
                <a16:creationId xmlns:a16="http://schemas.microsoft.com/office/drawing/2014/main" id="{8C642536-1783-595B-5F01-352C5EA6DE3E}"/>
              </a:ext>
            </a:extLst>
          </p:cNvPr>
          <p:cNvSpPr txBox="1"/>
          <p:nvPr/>
        </p:nvSpPr>
        <p:spPr>
          <a:xfrm>
            <a:off x="6114219" y="5169060"/>
            <a:ext cx="1927121" cy="230832"/>
          </a:xfrm>
          <a:prstGeom prst="rect">
            <a:avLst/>
          </a:prstGeom>
          <a:noFill/>
        </p:spPr>
        <p:txBody>
          <a:bodyPr wrap="square" rtlCol="0">
            <a:spAutoFit/>
          </a:bodyPr>
          <a:lstStyle/>
          <a:p>
            <a:pPr algn="ctr"/>
            <a:r>
              <a:rPr lang="en-GB" sz="900">
                <a:solidFill>
                  <a:schemeClr val="accent2"/>
                </a:solidFill>
                <a:latin typeface="+mj-lt"/>
              </a:rPr>
              <a:t>(High Performance, Low Potential)</a:t>
            </a:r>
          </a:p>
        </p:txBody>
      </p:sp>
    </p:spTree>
    <p:extLst>
      <p:ext uri="{BB962C8B-B14F-4D97-AF65-F5344CB8AC3E}">
        <p14:creationId xmlns:p14="http://schemas.microsoft.com/office/powerpoint/2010/main" val="6727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1E0B-F9CC-1B0D-EAC7-569EEE6AB84A}"/>
              </a:ext>
            </a:extLst>
          </p:cNvPr>
          <p:cNvSpPr>
            <a:spLocks noGrp="1"/>
          </p:cNvSpPr>
          <p:nvPr>
            <p:ph type="title"/>
          </p:nvPr>
        </p:nvSpPr>
        <p:spPr/>
        <p:txBody>
          <a:bodyPr/>
          <a:lstStyle/>
          <a:p>
            <a:r>
              <a:rPr lang="en-GB"/>
              <a:t>Incorporating Styles</a:t>
            </a:r>
          </a:p>
        </p:txBody>
      </p:sp>
      <p:pic>
        <p:nvPicPr>
          <p:cNvPr id="16" name="Picture 15" descr="A screenshot of a computer&#10;&#10;Description automatically generated">
            <a:extLst>
              <a:ext uri="{FF2B5EF4-FFF2-40B4-BE49-F238E27FC236}">
                <a16:creationId xmlns:a16="http://schemas.microsoft.com/office/drawing/2014/main" id="{1070FB1F-DA04-5D1C-B990-5E2FCE683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37" y="1284799"/>
            <a:ext cx="5579582" cy="2650301"/>
          </a:xfrm>
          <a:prstGeom prst="rect">
            <a:avLst/>
          </a:prstGeom>
        </p:spPr>
      </p:pic>
      <p:sp>
        <p:nvSpPr>
          <p:cNvPr id="17" name="TextBox 16">
            <a:extLst>
              <a:ext uri="{FF2B5EF4-FFF2-40B4-BE49-F238E27FC236}">
                <a16:creationId xmlns:a16="http://schemas.microsoft.com/office/drawing/2014/main" id="{98B426A6-6691-EF05-87AE-B5ADC48A2616}"/>
              </a:ext>
            </a:extLst>
          </p:cNvPr>
          <p:cNvSpPr txBox="1"/>
          <p:nvPr/>
        </p:nvSpPr>
        <p:spPr>
          <a:xfrm>
            <a:off x="6272983" y="1840437"/>
            <a:ext cx="4629730" cy="1749197"/>
          </a:xfrm>
          <a:prstGeom prst="rect">
            <a:avLst/>
          </a:prstGeom>
          <a:noFill/>
        </p:spPr>
        <p:txBody>
          <a:bodyPr wrap="square" rtlCol="0">
            <a:spAutoFit/>
          </a:bodyPr>
          <a:lstStyle/>
          <a:p>
            <a:r>
              <a:rPr lang="en-GB" b="1">
                <a:solidFill>
                  <a:schemeClr val="accent2"/>
                </a:solidFill>
                <a:latin typeface="+mj-lt"/>
              </a:rPr>
              <a:t>What are the links?</a:t>
            </a:r>
          </a:p>
          <a:p>
            <a:pPr marL="285750" indent="-285750">
              <a:lnSpc>
                <a:spcPct val="90000"/>
              </a:lnSpc>
              <a:spcBef>
                <a:spcPts val="1000"/>
              </a:spcBef>
              <a:spcAft>
                <a:spcPts val="1200"/>
              </a:spcAft>
              <a:buClr>
                <a:schemeClr val="accent2"/>
              </a:buClr>
              <a:buFont typeface="Arial" panose="020B0604020202020204" pitchFamily="34" charset="0"/>
              <a:buChar char="•"/>
            </a:pPr>
            <a:r>
              <a:rPr lang="en-GB" sz="1400"/>
              <a:t>Feels effective at empowering but less motivated in this area – impact on Performance?</a:t>
            </a:r>
          </a:p>
          <a:p>
            <a:pPr marL="285750" indent="-285750">
              <a:lnSpc>
                <a:spcPct val="90000"/>
              </a:lnSpc>
              <a:spcBef>
                <a:spcPts val="1000"/>
              </a:spcBef>
              <a:spcAft>
                <a:spcPts val="1200"/>
              </a:spcAft>
              <a:buClr>
                <a:schemeClr val="accent2"/>
              </a:buClr>
              <a:buFont typeface="Arial" panose="020B0604020202020204" pitchFamily="34" charset="0"/>
              <a:buChar char="•"/>
            </a:pPr>
            <a:r>
              <a:rPr lang="en-GB" sz="1400"/>
              <a:t>Reports to place a strong emphasis on decision-making and directing and feels extremely effective in these areas</a:t>
            </a:r>
          </a:p>
        </p:txBody>
      </p:sp>
      <p:pic>
        <p:nvPicPr>
          <p:cNvPr id="19" name="Picture 18">
            <a:extLst>
              <a:ext uri="{FF2B5EF4-FFF2-40B4-BE49-F238E27FC236}">
                <a16:creationId xmlns:a16="http://schemas.microsoft.com/office/drawing/2014/main" id="{0B6B27D2-68EE-7DC3-EA16-81C94762F16F}"/>
              </a:ext>
            </a:extLst>
          </p:cNvPr>
          <p:cNvPicPr>
            <a:picLocks noChangeAspect="1"/>
          </p:cNvPicPr>
          <p:nvPr/>
        </p:nvPicPr>
        <p:blipFill>
          <a:blip r:embed="rId3"/>
          <a:stretch>
            <a:fillRect/>
          </a:stretch>
        </p:blipFill>
        <p:spPr>
          <a:xfrm>
            <a:off x="6272983" y="3935100"/>
            <a:ext cx="5193918" cy="2650302"/>
          </a:xfrm>
          <a:prstGeom prst="rect">
            <a:avLst/>
          </a:prstGeom>
        </p:spPr>
      </p:pic>
      <p:sp>
        <p:nvSpPr>
          <p:cNvPr id="20" name="TextBox 19">
            <a:extLst>
              <a:ext uri="{FF2B5EF4-FFF2-40B4-BE49-F238E27FC236}">
                <a16:creationId xmlns:a16="http://schemas.microsoft.com/office/drawing/2014/main" id="{B9687EE4-12C7-6BEF-7E6E-2E92D239064A}"/>
              </a:ext>
            </a:extLst>
          </p:cNvPr>
          <p:cNvSpPr txBox="1"/>
          <p:nvPr/>
        </p:nvSpPr>
        <p:spPr>
          <a:xfrm>
            <a:off x="603712" y="4065355"/>
            <a:ext cx="5315305" cy="2496068"/>
          </a:xfrm>
          <a:prstGeom prst="rect">
            <a:avLst/>
          </a:prstGeom>
          <a:noFill/>
        </p:spPr>
        <p:txBody>
          <a:bodyPr wrap="square" rtlCol="0">
            <a:spAutoFit/>
          </a:bodyPr>
          <a:lstStyle/>
          <a:p>
            <a:r>
              <a:rPr lang="en-GB" b="1">
                <a:solidFill>
                  <a:schemeClr val="accent2"/>
                </a:solidFill>
                <a:latin typeface="+mj-lt"/>
              </a:rPr>
              <a:t>To explore…</a:t>
            </a:r>
          </a:p>
          <a:p>
            <a:pPr marL="285750" indent="-285750">
              <a:lnSpc>
                <a:spcPct val="90000"/>
              </a:lnSpc>
              <a:spcBef>
                <a:spcPts val="1000"/>
              </a:spcBef>
              <a:buClr>
                <a:schemeClr val="accent2"/>
              </a:buClr>
              <a:buFont typeface="Arial" panose="020B0604020202020204" pitchFamily="34" charset="0"/>
              <a:buChar char="•"/>
            </a:pPr>
            <a:r>
              <a:rPr lang="en-GB" sz="1400"/>
              <a:t>How often do you empower your team?</a:t>
            </a:r>
          </a:p>
          <a:p>
            <a:pPr marL="285750" indent="-285750">
              <a:lnSpc>
                <a:spcPct val="90000"/>
              </a:lnSpc>
              <a:spcBef>
                <a:spcPts val="1000"/>
              </a:spcBef>
              <a:buClr>
                <a:schemeClr val="accent2"/>
              </a:buClr>
              <a:buFont typeface="Arial" panose="020B0604020202020204" pitchFamily="34" charset="0"/>
              <a:buChar char="•"/>
            </a:pPr>
            <a:r>
              <a:rPr lang="en-GB" sz="1400"/>
              <a:t>How do you encourage your team?</a:t>
            </a:r>
          </a:p>
          <a:p>
            <a:pPr marL="285750" indent="-285750">
              <a:lnSpc>
                <a:spcPct val="90000"/>
              </a:lnSpc>
              <a:spcBef>
                <a:spcPts val="1000"/>
              </a:spcBef>
              <a:buClr>
                <a:schemeClr val="accent2"/>
              </a:buClr>
              <a:buFont typeface="Arial" panose="020B0604020202020204" pitchFamily="34" charset="0"/>
              <a:buChar char="•"/>
            </a:pPr>
            <a:r>
              <a:rPr lang="en-GB" sz="1400"/>
              <a:t>When have you found empowering others more challenging?</a:t>
            </a:r>
          </a:p>
          <a:p>
            <a:pPr marL="285750" indent="-285750">
              <a:lnSpc>
                <a:spcPct val="90000"/>
              </a:lnSpc>
              <a:spcBef>
                <a:spcPts val="1000"/>
              </a:spcBef>
              <a:buClr>
                <a:schemeClr val="accent2"/>
              </a:buClr>
              <a:buFont typeface="Arial" panose="020B0604020202020204" pitchFamily="34" charset="0"/>
              <a:buChar char="•"/>
            </a:pPr>
            <a:r>
              <a:rPr lang="en-GB" sz="1400"/>
              <a:t>How do you ensure your team are on-board with your direction?</a:t>
            </a:r>
          </a:p>
          <a:p>
            <a:pPr marL="285750" indent="-285750">
              <a:lnSpc>
                <a:spcPct val="90000"/>
              </a:lnSpc>
              <a:spcBef>
                <a:spcPts val="1000"/>
              </a:spcBef>
              <a:buClr>
                <a:schemeClr val="accent2"/>
              </a:buClr>
              <a:buFont typeface="Arial" panose="020B0604020202020204" pitchFamily="34" charset="0"/>
              <a:buChar char="•"/>
            </a:pPr>
            <a:r>
              <a:rPr lang="en-GB" sz="1400"/>
              <a:t>What impacts on your motivation to empower?</a:t>
            </a:r>
          </a:p>
          <a:p>
            <a:pPr marL="285750" indent="-285750">
              <a:lnSpc>
                <a:spcPct val="90000"/>
              </a:lnSpc>
              <a:spcBef>
                <a:spcPts val="1000"/>
              </a:spcBef>
              <a:buClr>
                <a:schemeClr val="accent2"/>
              </a:buClr>
              <a:buFont typeface="Arial" panose="020B0604020202020204" pitchFamily="34" charset="0"/>
              <a:buChar char="•"/>
            </a:pPr>
            <a:r>
              <a:rPr lang="en-GB" sz="1400"/>
              <a:t>How could you enhance your leadership style?</a:t>
            </a:r>
          </a:p>
        </p:txBody>
      </p:sp>
    </p:spTree>
    <p:extLst>
      <p:ext uri="{BB962C8B-B14F-4D97-AF65-F5344CB8AC3E}">
        <p14:creationId xmlns:p14="http://schemas.microsoft.com/office/powerpoint/2010/main" val="3183799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AFE6-8CAC-2173-236E-25FAF85089A7}"/>
              </a:ext>
            </a:extLst>
          </p:cNvPr>
          <p:cNvSpPr>
            <a:spLocks noGrp="1"/>
          </p:cNvSpPr>
          <p:nvPr>
            <p:ph type="title"/>
          </p:nvPr>
        </p:nvSpPr>
        <p:spPr/>
        <p:txBody>
          <a:bodyPr/>
          <a:lstStyle/>
          <a:p>
            <a:r>
              <a:rPr lang="en-GB"/>
              <a:t>Incorporating the Development Report</a:t>
            </a:r>
          </a:p>
        </p:txBody>
      </p:sp>
      <p:sp>
        <p:nvSpPr>
          <p:cNvPr id="3" name="Content Placeholder 2">
            <a:extLst>
              <a:ext uri="{FF2B5EF4-FFF2-40B4-BE49-F238E27FC236}">
                <a16:creationId xmlns:a16="http://schemas.microsoft.com/office/drawing/2014/main" id="{3A216729-074B-23C8-8C90-16E55E17A7CB}"/>
              </a:ext>
            </a:extLst>
          </p:cNvPr>
          <p:cNvSpPr>
            <a:spLocks noGrp="1"/>
          </p:cNvSpPr>
          <p:nvPr>
            <p:ph idx="1"/>
          </p:nvPr>
        </p:nvSpPr>
        <p:spPr>
          <a:xfrm>
            <a:off x="339437" y="3149524"/>
            <a:ext cx="5156795" cy="2981700"/>
          </a:xfrm>
        </p:spPr>
        <p:txBody>
          <a:bodyPr>
            <a:normAutofit/>
          </a:bodyPr>
          <a:lstStyle/>
          <a:p>
            <a:pPr marL="0" indent="0">
              <a:buNone/>
            </a:pPr>
            <a:r>
              <a:rPr lang="en-GB"/>
              <a:t> </a:t>
            </a:r>
          </a:p>
          <a:p>
            <a:pPr marL="0" indent="0">
              <a:spcAft>
                <a:spcPts val="1200"/>
              </a:spcAft>
              <a:buNone/>
            </a:pPr>
            <a:r>
              <a:rPr lang="en-GB" sz="1800" b="1"/>
              <a:t>The Wave Performance 360 Development Report provides advice on: </a:t>
            </a:r>
          </a:p>
          <a:p>
            <a:pPr>
              <a:spcAft>
                <a:spcPts val="1200"/>
              </a:spcAft>
            </a:pPr>
            <a:r>
              <a:rPr lang="en-GB" sz="1600"/>
              <a:t>Building Strengths (for scores of 6-10) </a:t>
            </a:r>
          </a:p>
          <a:p>
            <a:pPr>
              <a:spcAft>
                <a:spcPts val="1200"/>
              </a:spcAft>
            </a:pPr>
            <a:r>
              <a:rPr lang="en-GB" sz="1600"/>
              <a:t>Possible Overplayed Strengths - “Watch Fors” (for scores of 8-10) </a:t>
            </a:r>
          </a:p>
          <a:p>
            <a:pPr>
              <a:spcAft>
                <a:spcPts val="1200"/>
              </a:spcAft>
            </a:pPr>
            <a:r>
              <a:rPr lang="en-GB" sz="1600"/>
              <a:t>Development Activities (for scores of 1-5) </a:t>
            </a:r>
          </a:p>
          <a:p>
            <a:endParaRPr lang="en-GB"/>
          </a:p>
        </p:txBody>
      </p:sp>
      <p:sp>
        <p:nvSpPr>
          <p:cNvPr id="5" name="Content Placeholder 4">
            <a:extLst>
              <a:ext uri="{FF2B5EF4-FFF2-40B4-BE49-F238E27FC236}">
                <a16:creationId xmlns:a16="http://schemas.microsoft.com/office/drawing/2014/main" id="{4EB83919-9820-4BF4-8ADF-DFD2F4C38EBB}"/>
              </a:ext>
            </a:extLst>
          </p:cNvPr>
          <p:cNvSpPr>
            <a:spLocks noGrp="1"/>
          </p:cNvSpPr>
          <p:nvPr>
            <p:ph sz="quarter" idx="13"/>
          </p:nvPr>
        </p:nvSpPr>
        <p:spPr>
          <a:xfrm>
            <a:off x="339437" y="1704327"/>
            <a:ext cx="5618623" cy="1445197"/>
          </a:xfrm>
        </p:spPr>
        <p:txBody>
          <a:bodyPr>
            <a:normAutofit/>
          </a:bodyPr>
          <a:lstStyle/>
          <a:p>
            <a:r>
              <a:rPr lang="en-GB"/>
              <a:t>The Development Report presents practical advice on how the individual could manage their areas of strengths and limitations.</a:t>
            </a:r>
          </a:p>
        </p:txBody>
      </p:sp>
      <p:pic>
        <p:nvPicPr>
          <p:cNvPr id="7" name="Picture 6">
            <a:extLst>
              <a:ext uri="{FF2B5EF4-FFF2-40B4-BE49-F238E27FC236}">
                <a16:creationId xmlns:a16="http://schemas.microsoft.com/office/drawing/2014/main" id="{556CA5FC-6E9D-3C8B-139D-902DA95557E0}"/>
              </a:ext>
            </a:extLst>
          </p:cNvPr>
          <p:cNvPicPr>
            <a:picLocks noChangeAspect="1"/>
          </p:cNvPicPr>
          <p:nvPr/>
        </p:nvPicPr>
        <p:blipFill>
          <a:blip r:embed="rId2"/>
          <a:stretch>
            <a:fillRect/>
          </a:stretch>
        </p:blipFill>
        <p:spPr>
          <a:xfrm>
            <a:off x="6096000" y="1342096"/>
            <a:ext cx="4637093" cy="3403066"/>
          </a:xfrm>
          <a:prstGeom prst="rect">
            <a:avLst/>
          </a:prstGeom>
          <a:effectLst>
            <a:outerShdw blurRad="152400" dist="101600" dir="2700000" algn="tl" rotWithShape="0">
              <a:prstClr val="black">
                <a:alpha val="26000"/>
              </a:prstClr>
            </a:outerShdw>
          </a:effectLst>
        </p:spPr>
      </p:pic>
      <p:pic>
        <p:nvPicPr>
          <p:cNvPr id="9" name="Picture 8">
            <a:extLst>
              <a:ext uri="{FF2B5EF4-FFF2-40B4-BE49-F238E27FC236}">
                <a16:creationId xmlns:a16="http://schemas.microsoft.com/office/drawing/2014/main" id="{17A9FE4A-BB00-5593-E2EA-B844AA556656}"/>
              </a:ext>
            </a:extLst>
          </p:cNvPr>
          <p:cNvPicPr>
            <a:picLocks noChangeAspect="1"/>
          </p:cNvPicPr>
          <p:nvPr/>
        </p:nvPicPr>
        <p:blipFill>
          <a:blip r:embed="rId3"/>
          <a:stretch>
            <a:fillRect/>
          </a:stretch>
        </p:blipFill>
        <p:spPr>
          <a:xfrm>
            <a:off x="6931742" y="3797051"/>
            <a:ext cx="4637092" cy="2271325"/>
          </a:xfrm>
          <a:prstGeom prst="rect">
            <a:avLst/>
          </a:prstGeom>
          <a:effectLst>
            <a:outerShdw blurRad="152400" dist="101600" dir="2700000" algn="tl" rotWithShape="0">
              <a:prstClr val="black">
                <a:alpha val="26000"/>
              </a:prstClr>
            </a:outerShdw>
          </a:effectLst>
        </p:spPr>
      </p:pic>
    </p:spTree>
    <p:extLst>
      <p:ext uri="{BB962C8B-B14F-4D97-AF65-F5344CB8AC3E}">
        <p14:creationId xmlns:p14="http://schemas.microsoft.com/office/powerpoint/2010/main" val="1941820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95000-7BED-B4A4-D2D0-E37D602ECC46}"/>
              </a:ext>
            </a:extLst>
          </p:cNvPr>
          <p:cNvSpPr>
            <a:spLocks noGrp="1"/>
          </p:cNvSpPr>
          <p:nvPr>
            <p:ph type="title"/>
          </p:nvPr>
        </p:nvSpPr>
        <p:spPr/>
        <p:txBody>
          <a:bodyPr/>
          <a:lstStyle/>
          <a:p>
            <a:r>
              <a:rPr lang="en-GB"/>
              <a:t>Configurable </a:t>
            </a:r>
          </a:p>
        </p:txBody>
      </p:sp>
      <p:sp>
        <p:nvSpPr>
          <p:cNvPr id="10" name="TextBox 9">
            <a:extLst>
              <a:ext uri="{FF2B5EF4-FFF2-40B4-BE49-F238E27FC236}">
                <a16:creationId xmlns:a16="http://schemas.microsoft.com/office/drawing/2014/main" id="{6029395A-7B9A-5044-FDCE-58ABFAF4D9C4}"/>
              </a:ext>
            </a:extLst>
          </p:cNvPr>
          <p:cNvSpPr txBox="1"/>
          <p:nvPr/>
        </p:nvSpPr>
        <p:spPr>
          <a:xfrm>
            <a:off x="339436" y="1282748"/>
            <a:ext cx="5756563" cy="590931"/>
          </a:xfrm>
          <a:prstGeom prst="rect">
            <a:avLst/>
          </a:prstGeom>
          <a:noFill/>
        </p:spPr>
        <p:txBody>
          <a:bodyPr wrap="square" rtlCol="0">
            <a:spAutoFit/>
          </a:bodyPr>
          <a:lstStyle/>
          <a:p>
            <a:pPr>
              <a:lnSpc>
                <a:spcPct val="90000"/>
              </a:lnSpc>
              <a:spcBef>
                <a:spcPts val="1000"/>
              </a:spcBef>
              <a:spcAft>
                <a:spcPts val="1200"/>
              </a:spcAft>
              <a:buClr>
                <a:schemeClr val="accent2"/>
              </a:buClr>
            </a:pPr>
            <a:r>
              <a:rPr lang="en-GB"/>
              <a:t>Mapping of a client’s organisational framework to the Wave model allows for a bespoke report.</a:t>
            </a:r>
          </a:p>
        </p:txBody>
      </p:sp>
      <p:pic>
        <p:nvPicPr>
          <p:cNvPr id="4" name="Picture 3" descr="A screenshot of a computer&#10;&#10;Description automatically generated">
            <a:extLst>
              <a:ext uri="{FF2B5EF4-FFF2-40B4-BE49-F238E27FC236}">
                <a16:creationId xmlns:a16="http://schemas.microsoft.com/office/drawing/2014/main" id="{05E17855-9DD5-38F4-448E-6EE17787F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190" y="687970"/>
            <a:ext cx="5017373" cy="5482060"/>
          </a:xfrm>
          <a:prstGeom prst="rect">
            <a:avLst/>
          </a:prstGeom>
          <a:effectLst>
            <a:outerShdw blurRad="63500" sx="102000" sy="102000" algn="ctr" rotWithShape="0">
              <a:prstClr val="black">
                <a:alpha val="40000"/>
              </a:prstClr>
            </a:outerShdw>
          </a:effectLst>
        </p:spPr>
      </p:pic>
      <p:pic>
        <p:nvPicPr>
          <p:cNvPr id="11" name="Picture 10" descr="A close-up of a map&#10;&#10;Description automatically generated">
            <a:extLst>
              <a:ext uri="{FF2B5EF4-FFF2-40B4-BE49-F238E27FC236}">
                <a16:creationId xmlns:a16="http://schemas.microsoft.com/office/drawing/2014/main" id="{AAD6A307-5302-EA22-D337-4EB3C116D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44" y="2949840"/>
            <a:ext cx="6098966" cy="2218508"/>
          </a:xfrm>
          <a:prstGeom prst="rect">
            <a:avLst/>
          </a:prstGeom>
        </p:spPr>
      </p:pic>
    </p:spTree>
    <p:extLst>
      <p:ext uri="{BB962C8B-B14F-4D97-AF65-F5344CB8AC3E}">
        <p14:creationId xmlns:p14="http://schemas.microsoft.com/office/powerpoint/2010/main" val="4134445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223602" y="1601402"/>
            <a:ext cx="5447289" cy="1229796"/>
          </a:xfrm>
        </p:spPr>
        <p:txBody>
          <a:bodyPr/>
          <a:lstStyle/>
          <a:p>
            <a:r>
              <a:rPr lang="en-GB"/>
              <a:t>Interpretation Exercise</a:t>
            </a:r>
          </a:p>
        </p:txBody>
      </p:sp>
    </p:spTree>
    <p:extLst>
      <p:ext uri="{BB962C8B-B14F-4D97-AF65-F5344CB8AC3E}">
        <p14:creationId xmlns:p14="http://schemas.microsoft.com/office/powerpoint/2010/main" val="293314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B0C19-71D9-F6B3-2A16-AD49656508DE}"/>
              </a:ext>
            </a:extLst>
          </p:cNvPr>
          <p:cNvSpPr>
            <a:spLocks noGrp="1"/>
          </p:cNvSpPr>
          <p:nvPr>
            <p:ph type="title"/>
          </p:nvPr>
        </p:nvSpPr>
        <p:spPr/>
        <p:txBody>
          <a:bodyPr/>
          <a:lstStyle/>
          <a:p>
            <a:r>
              <a:rPr lang="en-GB"/>
              <a:t>Example 1</a:t>
            </a:r>
          </a:p>
        </p:txBody>
      </p:sp>
      <p:pic>
        <p:nvPicPr>
          <p:cNvPr id="7" name="Picture 6">
            <a:extLst>
              <a:ext uri="{FF2B5EF4-FFF2-40B4-BE49-F238E27FC236}">
                <a16:creationId xmlns:a16="http://schemas.microsoft.com/office/drawing/2014/main" id="{1DC610C6-F9D1-C02C-F7B2-1B05768AF5FE}"/>
              </a:ext>
            </a:extLst>
          </p:cNvPr>
          <p:cNvPicPr>
            <a:picLocks noChangeAspect="1"/>
          </p:cNvPicPr>
          <p:nvPr/>
        </p:nvPicPr>
        <p:blipFill>
          <a:blip r:embed="rId2"/>
          <a:stretch>
            <a:fillRect/>
          </a:stretch>
        </p:blipFill>
        <p:spPr>
          <a:xfrm>
            <a:off x="3583588" y="434253"/>
            <a:ext cx="8192729" cy="664954"/>
          </a:xfrm>
          <a:prstGeom prst="rect">
            <a:avLst/>
          </a:prstGeom>
        </p:spPr>
      </p:pic>
      <p:grpSp>
        <p:nvGrpSpPr>
          <p:cNvPr id="9" name="Group 8">
            <a:extLst>
              <a:ext uri="{FF2B5EF4-FFF2-40B4-BE49-F238E27FC236}">
                <a16:creationId xmlns:a16="http://schemas.microsoft.com/office/drawing/2014/main" id="{51733614-42A3-CD5C-5B55-20DC39ECD946}"/>
              </a:ext>
            </a:extLst>
          </p:cNvPr>
          <p:cNvGrpSpPr/>
          <p:nvPr/>
        </p:nvGrpSpPr>
        <p:grpSpPr>
          <a:xfrm>
            <a:off x="955258" y="2785700"/>
            <a:ext cx="451673" cy="451673"/>
            <a:chOff x="1271587" y="3157537"/>
            <a:chExt cx="541782" cy="541782"/>
          </a:xfrm>
        </p:grpSpPr>
        <p:sp>
          <p:nvSpPr>
            <p:cNvPr id="10" name="Freeform: Shape 9">
              <a:extLst>
                <a:ext uri="{FF2B5EF4-FFF2-40B4-BE49-F238E27FC236}">
                  <a16:creationId xmlns:a16="http://schemas.microsoft.com/office/drawing/2014/main" id="{7AF27925-BC4E-E1CD-C9D3-6EDB121C0CCF}"/>
                </a:ext>
              </a:extLst>
            </p:cNvPr>
            <p:cNvSpPr/>
            <p:nvPr/>
          </p:nvSpPr>
          <p:spPr>
            <a:xfrm>
              <a:off x="1271587"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733" y="47625"/>
                    <a:pt x="47625" y="147733"/>
                    <a:pt x="47625" y="270891"/>
                  </a:cubicBezTo>
                  <a:cubicBezTo>
                    <a:pt x="47625" y="394049"/>
                    <a:pt x="147733" y="494157"/>
                    <a:pt x="270891" y="494157"/>
                  </a:cubicBezTo>
                  <a:cubicBezTo>
                    <a:pt x="394049" y="494157"/>
                    <a:pt x="494157" y="394049"/>
                    <a:pt x="494157" y="270891"/>
                  </a:cubicBezTo>
                  <a:cubicBezTo>
                    <a:pt x="494157" y="147733"/>
                    <a:pt x="393954"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8264153-77F1-CEAD-35C5-3EF9CE9A9338}"/>
                </a:ext>
              </a:extLst>
            </p:cNvPr>
            <p:cNvSpPr/>
            <p:nvPr/>
          </p:nvSpPr>
          <p:spPr>
            <a:xfrm>
              <a:off x="1487614" y="3318985"/>
              <a:ext cx="86296" cy="207359"/>
            </a:xfrm>
            <a:custGeom>
              <a:avLst/>
              <a:gdLst>
                <a:gd name="connsiteX0" fmla="*/ 41434 w 86296"/>
                <a:gd name="connsiteY0" fmla="*/ 56959 h 207359"/>
                <a:gd name="connsiteX1" fmla="*/ 0 w 86296"/>
                <a:gd name="connsiteY1" fmla="*/ 71914 h 207359"/>
                <a:gd name="connsiteX2" fmla="*/ 0 w 86296"/>
                <a:gd name="connsiteY2" fmla="*/ 31337 h 207359"/>
                <a:gd name="connsiteX3" fmla="*/ 86296 w 86296"/>
                <a:gd name="connsiteY3" fmla="*/ 0 h 207359"/>
                <a:gd name="connsiteX4" fmla="*/ 86296 w 86296"/>
                <a:gd name="connsiteY4" fmla="*/ 207359 h 207359"/>
                <a:gd name="connsiteX5" fmla="*/ 41434 w 86296"/>
                <a:gd name="connsiteY5" fmla="*/ 207359 h 207359"/>
                <a:gd name="connsiteX6" fmla="*/ 41434 w 86296"/>
                <a:gd name="connsiteY6" fmla="*/ 56959 h 20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96" h="207359">
                  <a:moveTo>
                    <a:pt x="41434" y="56959"/>
                  </a:moveTo>
                  <a:lnTo>
                    <a:pt x="0" y="71914"/>
                  </a:lnTo>
                  <a:lnTo>
                    <a:pt x="0" y="31337"/>
                  </a:lnTo>
                  <a:lnTo>
                    <a:pt x="86296" y="0"/>
                  </a:lnTo>
                  <a:lnTo>
                    <a:pt x="86296" y="207359"/>
                  </a:lnTo>
                  <a:lnTo>
                    <a:pt x="41434" y="207359"/>
                  </a:lnTo>
                  <a:lnTo>
                    <a:pt x="41434" y="56959"/>
                  </a:lnTo>
                  <a:close/>
                </a:path>
              </a:pathLst>
            </a:custGeom>
            <a:solidFill>
              <a:schemeClr val="accent2"/>
            </a:solidFill>
            <a:ln w="9525" cap="flat">
              <a:noFill/>
              <a:prstDash val="solid"/>
              <a:miter/>
            </a:ln>
          </p:spPr>
          <p:txBody>
            <a:bodyPr rtlCol="0" anchor="ctr"/>
            <a:lstStyle/>
            <a:p>
              <a:endParaRPr lang="en-GB"/>
            </a:p>
          </p:txBody>
        </p:sp>
      </p:grpSp>
      <p:grpSp>
        <p:nvGrpSpPr>
          <p:cNvPr id="12" name="Group 11">
            <a:extLst>
              <a:ext uri="{FF2B5EF4-FFF2-40B4-BE49-F238E27FC236}">
                <a16:creationId xmlns:a16="http://schemas.microsoft.com/office/drawing/2014/main" id="{9C5045B8-516C-DFA6-A4B6-31B8E145D6AA}"/>
              </a:ext>
            </a:extLst>
          </p:cNvPr>
          <p:cNvGrpSpPr/>
          <p:nvPr/>
        </p:nvGrpSpPr>
        <p:grpSpPr>
          <a:xfrm>
            <a:off x="955257" y="5002331"/>
            <a:ext cx="451673" cy="451673"/>
            <a:chOff x="2298667" y="3157537"/>
            <a:chExt cx="541782" cy="541782"/>
          </a:xfrm>
        </p:grpSpPr>
        <p:sp>
          <p:nvSpPr>
            <p:cNvPr id="13" name="Freeform: Shape 12">
              <a:extLst>
                <a:ext uri="{FF2B5EF4-FFF2-40B4-BE49-F238E27FC236}">
                  <a16:creationId xmlns:a16="http://schemas.microsoft.com/office/drawing/2014/main" id="{E7C88386-E74F-D2AA-1FA1-E0878EC32CA1}"/>
                </a:ext>
              </a:extLst>
            </p:cNvPr>
            <p:cNvSpPr/>
            <p:nvPr/>
          </p:nvSpPr>
          <p:spPr>
            <a:xfrm>
              <a:off x="2298667"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444" y="0"/>
                    <a:pt x="270891" y="0"/>
                  </a:cubicBezTo>
                  <a:cubicBezTo>
                    <a:pt x="420338"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8B97A2F-155B-FF6A-2C8E-4B967AF56376}"/>
                </a:ext>
              </a:extLst>
            </p:cNvPr>
            <p:cNvSpPr/>
            <p:nvPr/>
          </p:nvSpPr>
          <p:spPr>
            <a:xfrm>
              <a:off x="2486786" y="3318890"/>
              <a:ext cx="145541" cy="207359"/>
            </a:xfrm>
            <a:custGeom>
              <a:avLst/>
              <a:gdLst>
                <a:gd name="connsiteX0" fmla="*/ 62484 w 145541"/>
                <a:gd name="connsiteY0" fmla="*/ 124396 h 207359"/>
                <a:gd name="connsiteX1" fmla="*/ 92964 w 145541"/>
                <a:gd name="connsiteY1" fmla="*/ 66865 h 207359"/>
                <a:gd name="connsiteX2" fmla="*/ 62484 w 145541"/>
                <a:gd name="connsiteY2" fmla="*/ 40100 h 207359"/>
                <a:gd name="connsiteX3" fmla="*/ 14764 w 145541"/>
                <a:gd name="connsiteY3" fmla="*/ 58388 h 207359"/>
                <a:gd name="connsiteX4" fmla="*/ 14764 w 145541"/>
                <a:gd name="connsiteY4" fmla="*/ 16383 h 207359"/>
                <a:gd name="connsiteX5" fmla="*/ 66675 w 145541"/>
                <a:gd name="connsiteY5" fmla="*/ 0 h 207359"/>
                <a:gd name="connsiteX6" fmla="*/ 138303 w 145541"/>
                <a:gd name="connsiteY6" fmla="*/ 62865 h 207359"/>
                <a:gd name="connsiteX7" fmla="*/ 106108 w 145541"/>
                <a:gd name="connsiteY7" fmla="*/ 135065 h 207359"/>
                <a:gd name="connsiteX8" fmla="*/ 81534 w 145541"/>
                <a:gd name="connsiteY8" fmla="*/ 167545 h 207359"/>
                <a:gd name="connsiteX9" fmla="*/ 81820 w 145541"/>
                <a:gd name="connsiteY9" fmla="*/ 168116 h 207359"/>
                <a:gd name="connsiteX10" fmla="*/ 145542 w 145541"/>
                <a:gd name="connsiteY10" fmla="*/ 168116 h 207359"/>
                <a:gd name="connsiteX11" fmla="*/ 145542 w 145541"/>
                <a:gd name="connsiteY11" fmla="*/ 207359 h 207359"/>
                <a:gd name="connsiteX12" fmla="*/ 286 w 145541"/>
                <a:gd name="connsiteY12" fmla="*/ 207359 h 207359"/>
                <a:gd name="connsiteX13" fmla="*/ 0 w 145541"/>
                <a:gd name="connsiteY13" fmla="*/ 206788 h 207359"/>
                <a:gd name="connsiteX14" fmla="*/ 62389 w 145541"/>
                <a:gd name="connsiteY14" fmla="*/ 124396 h 20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541" h="207359">
                  <a:moveTo>
                    <a:pt x="62484" y="124396"/>
                  </a:moveTo>
                  <a:cubicBezTo>
                    <a:pt x="82772" y="97345"/>
                    <a:pt x="92964" y="82391"/>
                    <a:pt x="92964" y="66865"/>
                  </a:cubicBezTo>
                  <a:cubicBezTo>
                    <a:pt x="92964" y="49625"/>
                    <a:pt x="80581" y="40100"/>
                    <a:pt x="62484" y="40100"/>
                  </a:cubicBezTo>
                  <a:cubicBezTo>
                    <a:pt x="47816" y="40100"/>
                    <a:pt x="30004" y="46577"/>
                    <a:pt x="14764" y="58388"/>
                  </a:cubicBezTo>
                  <a:lnTo>
                    <a:pt x="14764" y="16383"/>
                  </a:lnTo>
                  <a:cubicBezTo>
                    <a:pt x="26575" y="7906"/>
                    <a:pt x="43815" y="0"/>
                    <a:pt x="66675" y="0"/>
                  </a:cubicBezTo>
                  <a:cubicBezTo>
                    <a:pt x="107061" y="0"/>
                    <a:pt x="138303" y="24575"/>
                    <a:pt x="138303" y="62865"/>
                  </a:cubicBezTo>
                  <a:cubicBezTo>
                    <a:pt x="138303" y="85725"/>
                    <a:pt x="127254" y="106870"/>
                    <a:pt x="106108" y="135065"/>
                  </a:cubicBezTo>
                  <a:lnTo>
                    <a:pt x="81534" y="167545"/>
                  </a:lnTo>
                  <a:lnTo>
                    <a:pt x="81820" y="168116"/>
                  </a:lnTo>
                  <a:lnTo>
                    <a:pt x="145542" y="168116"/>
                  </a:lnTo>
                  <a:lnTo>
                    <a:pt x="145542" y="207359"/>
                  </a:lnTo>
                  <a:lnTo>
                    <a:pt x="286" y="207359"/>
                  </a:lnTo>
                  <a:lnTo>
                    <a:pt x="0" y="206788"/>
                  </a:lnTo>
                  <a:lnTo>
                    <a:pt x="62389" y="124396"/>
                  </a:lnTo>
                  <a:close/>
                </a:path>
              </a:pathLst>
            </a:custGeom>
            <a:solidFill>
              <a:schemeClr val="accent2"/>
            </a:solidFill>
            <a:ln w="9525" cap="flat">
              <a:noFill/>
              <a:prstDash val="solid"/>
              <a:miter/>
            </a:ln>
          </p:spPr>
          <p:txBody>
            <a:bodyPr rtlCol="0" anchor="ctr"/>
            <a:lstStyle/>
            <a:p>
              <a:endParaRPr lang="en-GB"/>
            </a:p>
          </p:txBody>
        </p:sp>
      </p:grpSp>
      <p:pic>
        <p:nvPicPr>
          <p:cNvPr id="16" name="Picture 15">
            <a:extLst>
              <a:ext uri="{FF2B5EF4-FFF2-40B4-BE49-F238E27FC236}">
                <a16:creationId xmlns:a16="http://schemas.microsoft.com/office/drawing/2014/main" id="{C2FBF23C-BD06-EE53-E804-0E47B323F440}"/>
              </a:ext>
            </a:extLst>
          </p:cNvPr>
          <p:cNvPicPr>
            <a:picLocks noChangeAspect="1"/>
          </p:cNvPicPr>
          <p:nvPr/>
        </p:nvPicPr>
        <p:blipFill rotWithShape="1">
          <a:blip r:embed="rId3"/>
          <a:srcRect t="13085" r="76148" b="58381"/>
          <a:stretch/>
        </p:blipFill>
        <p:spPr>
          <a:xfrm>
            <a:off x="2721747" y="2979516"/>
            <a:ext cx="1710033" cy="227301"/>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67F0B802-F5A8-3976-A082-10525FF1D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175" y="4450959"/>
            <a:ext cx="7721058" cy="1459280"/>
          </a:xfrm>
          <a:prstGeom prst="rect">
            <a:avLst/>
          </a:prstGeom>
        </p:spPr>
      </p:pic>
      <p:sp>
        <p:nvSpPr>
          <p:cNvPr id="19" name="TextBox 18">
            <a:extLst>
              <a:ext uri="{FF2B5EF4-FFF2-40B4-BE49-F238E27FC236}">
                <a16:creationId xmlns:a16="http://schemas.microsoft.com/office/drawing/2014/main" id="{EF003F66-BC46-565B-A8AE-1959626CF3BF}"/>
              </a:ext>
            </a:extLst>
          </p:cNvPr>
          <p:cNvSpPr txBox="1"/>
          <p:nvPr/>
        </p:nvSpPr>
        <p:spPr>
          <a:xfrm>
            <a:off x="844912" y="3300970"/>
            <a:ext cx="1502263" cy="369332"/>
          </a:xfrm>
          <a:prstGeom prst="rect">
            <a:avLst/>
          </a:prstGeom>
          <a:noFill/>
        </p:spPr>
        <p:txBody>
          <a:bodyPr wrap="square" rtlCol="0">
            <a:spAutoFit/>
          </a:bodyPr>
          <a:lstStyle/>
          <a:p>
            <a:r>
              <a:rPr lang="en-GB" b="1">
                <a:solidFill>
                  <a:schemeClr val="accent2"/>
                </a:solidFill>
                <a:latin typeface="+mj-lt"/>
              </a:rPr>
              <a:t>Importance</a:t>
            </a:r>
          </a:p>
        </p:txBody>
      </p:sp>
      <p:sp>
        <p:nvSpPr>
          <p:cNvPr id="20" name="TextBox 19">
            <a:extLst>
              <a:ext uri="{FF2B5EF4-FFF2-40B4-BE49-F238E27FC236}">
                <a16:creationId xmlns:a16="http://schemas.microsoft.com/office/drawing/2014/main" id="{E9853320-EFEA-BDEF-B990-187BB07BEE83}"/>
              </a:ext>
            </a:extLst>
          </p:cNvPr>
          <p:cNvSpPr txBox="1"/>
          <p:nvPr/>
        </p:nvSpPr>
        <p:spPr>
          <a:xfrm>
            <a:off x="844912" y="5540907"/>
            <a:ext cx="1502263" cy="369332"/>
          </a:xfrm>
          <a:prstGeom prst="rect">
            <a:avLst/>
          </a:prstGeom>
          <a:noFill/>
        </p:spPr>
        <p:txBody>
          <a:bodyPr wrap="square" rtlCol="0">
            <a:spAutoFit/>
          </a:bodyPr>
          <a:lstStyle/>
          <a:p>
            <a:r>
              <a:rPr lang="en-GB" b="1">
                <a:solidFill>
                  <a:schemeClr val="accent2"/>
                </a:solidFill>
                <a:latin typeface="+mj-lt"/>
              </a:rPr>
              <a:t>Potential</a:t>
            </a:r>
          </a:p>
        </p:txBody>
      </p:sp>
      <p:grpSp>
        <p:nvGrpSpPr>
          <p:cNvPr id="65" name="Group 64">
            <a:extLst>
              <a:ext uri="{FF2B5EF4-FFF2-40B4-BE49-F238E27FC236}">
                <a16:creationId xmlns:a16="http://schemas.microsoft.com/office/drawing/2014/main" id="{405E3679-198D-3D9B-5933-32BC67B37732}"/>
              </a:ext>
            </a:extLst>
          </p:cNvPr>
          <p:cNvGrpSpPr/>
          <p:nvPr/>
        </p:nvGrpSpPr>
        <p:grpSpPr>
          <a:xfrm>
            <a:off x="6178295" y="1676051"/>
            <a:ext cx="3659655" cy="1214388"/>
            <a:chOff x="6178295" y="1605914"/>
            <a:chExt cx="3659655" cy="1214388"/>
          </a:xfrm>
        </p:grpSpPr>
        <p:sp>
          <p:nvSpPr>
            <p:cNvPr id="24" name="Rectangle 23">
              <a:extLst>
                <a:ext uri="{FF2B5EF4-FFF2-40B4-BE49-F238E27FC236}">
                  <a16:creationId xmlns:a16="http://schemas.microsoft.com/office/drawing/2014/main" id="{09E23794-D554-6220-79C1-43BB310F430F}"/>
                </a:ext>
              </a:extLst>
            </p:cNvPr>
            <p:cNvSpPr/>
            <p:nvPr/>
          </p:nvSpPr>
          <p:spPr>
            <a:xfrm>
              <a:off x="6178295"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A1A40C4-FFA1-CD21-9A45-D682975125C1}"/>
                </a:ext>
              </a:extLst>
            </p:cNvPr>
            <p:cNvSpPr/>
            <p:nvPr/>
          </p:nvSpPr>
          <p:spPr>
            <a:xfrm>
              <a:off x="6702576"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28" name="Rectangle 27">
              <a:extLst>
                <a:ext uri="{FF2B5EF4-FFF2-40B4-BE49-F238E27FC236}">
                  <a16:creationId xmlns:a16="http://schemas.microsoft.com/office/drawing/2014/main" id="{6863F54E-81BC-80E0-C02D-8895269B27FC}"/>
                </a:ext>
              </a:extLst>
            </p:cNvPr>
            <p:cNvSpPr/>
            <p:nvPr/>
          </p:nvSpPr>
          <p:spPr>
            <a:xfrm>
              <a:off x="9323979"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D4185F1-02C2-94C6-E8CC-0161D3852154}"/>
                </a:ext>
              </a:extLst>
            </p:cNvPr>
            <p:cNvSpPr/>
            <p:nvPr/>
          </p:nvSpPr>
          <p:spPr>
            <a:xfrm>
              <a:off x="7226857"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30" name="Rectangle 29">
              <a:extLst>
                <a:ext uri="{FF2B5EF4-FFF2-40B4-BE49-F238E27FC236}">
                  <a16:creationId xmlns:a16="http://schemas.microsoft.com/office/drawing/2014/main" id="{5CA357A2-3746-034F-540B-B338C438D495}"/>
                </a:ext>
              </a:extLst>
            </p:cNvPr>
            <p:cNvSpPr/>
            <p:nvPr/>
          </p:nvSpPr>
          <p:spPr>
            <a:xfrm>
              <a:off x="7751138"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31" name="Rectangle 30">
              <a:extLst>
                <a:ext uri="{FF2B5EF4-FFF2-40B4-BE49-F238E27FC236}">
                  <a16:creationId xmlns:a16="http://schemas.microsoft.com/office/drawing/2014/main" id="{458B38CA-662C-AFBE-14FE-F1D64B26A111}"/>
                </a:ext>
              </a:extLst>
            </p:cNvPr>
            <p:cNvSpPr/>
            <p:nvPr/>
          </p:nvSpPr>
          <p:spPr>
            <a:xfrm>
              <a:off x="8275419"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32" name="Rectangle 31">
              <a:extLst>
                <a:ext uri="{FF2B5EF4-FFF2-40B4-BE49-F238E27FC236}">
                  <a16:creationId xmlns:a16="http://schemas.microsoft.com/office/drawing/2014/main" id="{FB49F968-08DD-B312-9FD4-8FF02D6472CE}"/>
                </a:ext>
              </a:extLst>
            </p:cNvPr>
            <p:cNvSpPr/>
            <p:nvPr/>
          </p:nvSpPr>
          <p:spPr>
            <a:xfrm>
              <a:off x="8799700"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33" name="Rectangle: Top Corners Rounded 32">
              <a:extLst>
                <a:ext uri="{FF2B5EF4-FFF2-40B4-BE49-F238E27FC236}">
                  <a16:creationId xmlns:a16="http://schemas.microsoft.com/office/drawing/2014/main" id="{48782C02-3ACE-1C7B-552D-AF46CB3F0E91}"/>
                </a:ext>
              </a:extLst>
            </p:cNvPr>
            <p:cNvSpPr/>
            <p:nvPr/>
          </p:nvSpPr>
          <p:spPr>
            <a:xfrm>
              <a:off x="6178295" y="1605914"/>
              <a:ext cx="1562531" cy="331537"/>
            </a:xfrm>
            <a:prstGeom prst="round2SameRect">
              <a:avLst>
                <a:gd name="adj1" fmla="val 25515"/>
                <a:gd name="adj2" fmla="val 0"/>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Top Corners Rounded 33">
              <a:extLst>
                <a:ext uri="{FF2B5EF4-FFF2-40B4-BE49-F238E27FC236}">
                  <a16:creationId xmlns:a16="http://schemas.microsoft.com/office/drawing/2014/main" id="{9E27C161-BDBD-E34D-8C1B-C3AAF9A4AB19}"/>
                </a:ext>
              </a:extLst>
            </p:cNvPr>
            <p:cNvSpPr/>
            <p:nvPr/>
          </p:nvSpPr>
          <p:spPr>
            <a:xfrm>
              <a:off x="8275419" y="1605914"/>
              <a:ext cx="1562531" cy="331537"/>
            </a:xfrm>
            <a:prstGeom prst="round2SameRect">
              <a:avLst>
                <a:gd name="adj1" fmla="val 25515"/>
                <a:gd name="adj2" fmla="val 0"/>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07CF1BD2-C5FB-1BAF-08A1-9DBF19F63363}"/>
                </a:ext>
              </a:extLst>
            </p:cNvPr>
            <p:cNvSpPr txBox="1"/>
            <p:nvPr/>
          </p:nvSpPr>
          <p:spPr>
            <a:xfrm>
              <a:off x="6178295" y="1612010"/>
              <a:ext cx="1562531" cy="307777"/>
            </a:xfrm>
            <a:prstGeom prst="rect">
              <a:avLst/>
            </a:prstGeom>
            <a:noFill/>
          </p:spPr>
          <p:txBody>
            <a:bodyPr wrap="square" rtlCol="0" anchor="ctr">
              <a:spAutoFit/>
            </a:bodyPr>
            <a:lstStyle/>
            <a:p>
              <a:pPr algn="ctr"/>
              <a:r>
                <a:rPr lang="en-GB" sz="1400">
                  <a:solidFill>
                    <a:schemeClr val="bg1"/>
                  </a:solidFill>
                  <a:latin typeface="Roboto" panose="02000000000000000000" pitchFamily="2" charset="0"/>
                  <a:ea typeface="Roboto" panose="02000000000000000000" pitchFamily="2" charset="0"/>
                  <a:cs typeface="Roboto" panose="02000000000000000000" pitchFamily="2" charset="0"/>
                </a:rPr>
                <a:t>Important</a:t>
              </a:r>
            </a:p>
          </p:txBody>
        </p:sp>
        <p:sp>
          <p:nvSpPr>
            <p:cNvPr id="36" name="TextBox 35">
              <a:extLst>
                <a:ext uri="{FF2B5EF4-FFF2-40B4-BE49-F238E27FC236}">
                  <a16:creationId xmlns:a16="http://schemas.microsoft.com/office/drawing/2014/main" id="{790928F7-1EBB-D01C-921E-8CE468ABF0C1}"/>
                </a:ext>
              </a:extLst>
            </p:cNvPr>
            <p:cNvSpPr txBox="1"/>
            <p:nvPr/>
          </p:nvSpPr>
          <p:spPr>
            <a:xfrm>
              <a:off x="8275419" y="1612010"/>
              <a:ext cx="1562531" cy="307777"/>
            </a:xfrm>
            <a:prstGeom prst="rect">
              <a:avLst/>
            </a:prstGeom>
            <a:noFill/>
          </p:spPr>
          <p:txBody>
            <a:bodyPr wrap="square" rtlCol="0" anchor="ctr">
              <a:spAutoFit/>
            </a:bodyPr>
            <a:lstStyle/>
            <a:p>
              <a:pPr algn="ctr"/>
              <a:r>
                <a:rPr lang="en-GB" sz="1400">
                  <a:solidFill>
                    <a:schemeClr val="bg1"/>
                  </a:solidFill>
                  <a:latin typeface="Roboto" panose="02000000000000000000" pitchFamily="2" charset="0"/>
                  <a:ea typeface="Roboto" panose="02000000000000000000" pitchFamily="2" charset="0"/>
                  <a:cs typeface="Roboto" panose="02000000000000000000" pitchFamily="2" charset="0"/>
                </a:rPr>
                <a:t>Important</a:t>
              </a:r>
            </a:p>
          </p:txBody>
        </p:sp>
        <p:sp>
          <p:nvSpPr>
            <p:cNvPr id="37" name="TextBox 36">
              <a:extLst>
                <a:ext uri="{FF2B5EF4-FFF2-40B4-BE49-F238E27FC236}">
                  <a16:creationId xmlns:a16="http://schemas.microsoft.com/office/drawing/2014/main" id="{B3F64788-A76B-44E0-57CC-978E331B815F}"/>
                </a:ext>
              </a:extLst>
            </p:cNvPr>
            <p:cNvSpPr txBox="1"/>
            <p:nvPr/>
          </p:nvSpPr>
          <p:spPr>
            <a:xfrm rot="16200000">
              <a:off x="6003797"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Not</a:t>
              </a:r>
            </a:p>
          </p:txBody>
        </p:sp>
        <p:sp>
          <p:nvSpPr>
            <p:cNvPr id="38" name="TextBox 37">
              <a:extLst>
                <a:ext uri="{FF2B5EF4-FFF2-40B4-BE49-F238E27FC236}">
                  <a16:creationId xmlns:a16="http://schemas.microsoft.com/office/drawing/2014/main" id="{4EC6D187-9E9A-8978-0795-72337768ABA5}"/>
                </a:ext>
              </a:extLst>
            </p:cNvPr>
            <p:cNvSpPr txBox="1"/>
            <p:nvPr/>
          </p:nvSpPr>
          <p:spPr>
            <a:xfrm rot="16200000">
              <a:off x="6536385"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Marginally</a:t>
              </a:r>
            </a:p>
          </p:txBody>
        </p:sp>
        <p:sp>
          <p:nvSpPr>
            <p:cNvPr id="39" name="TextBox 38">
              <a:extLst>
                <a:ext uri="{FF2B5EF4-FFF2-40B4-BE49-F238E27FC236}">
                  <a16:creationId xmlns:a16="http://schemas.microsoft.com/office/drawing/2014/main" id="{0E253801-9708-6B97-ED67-0424987AE66A}"/>
                </a:ext>
              </a:extLst>
            </p:cNvPr>
            <p:cNvSpPr txBox="1"/>
            <p:nvPr/>
          </p:nvSpPr>
          <p:spPr>
            <a:xfrm rot="16200000">
              <a:off x="7060666"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Fairly</a:t>
              </a:r>
            </a:p>
          </p:txBody>
        </p:sp>
        <p:sp>
          <p:nvSpPr>
            <p:cNvPr id="40" name="TextBox 39">
              <a:extLst>
                <a:ext uri="{FF2B5EF4-FFF2-40B4-BE49-F238E27FC236}">
                  <a16:creationId xmlns:a16="http://schemas.microsoft.com/office/drawing/2014/main" id="{942E5737-2AB5-DF2F-A8C1-29D595993F06}"/>
                </a:ext>
              </a:extLst>
            </p:cNvPr>
            <p:cNvSpPr txBox="1"/>
            <p:nvPr/>
          </p:nvSpPr>
          <p:spPr>
            <a:xfrm rot="16200000">
              <a:off x="7584947"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Important</a:t>
              </a:r>
            </a:p>
          </p:txBody>
        </p:sp>
        <p:sp>
          <p:nvSpPr>
            <p:cNvPr id="41" name="TextBox 40">
              <a:extLst>
                <a:ext uri="{FF2B5EF4-FFF2-40B4-BE49-F238E27FC236}">
                  <a16:creationId xmlns:a16="http://schemas.microsoft.com/office/drawing/2014/main" id="{BAC5C4EF-CD62-3D53-D38E-AD3208FB7763}"/>
                </a:ext>
              </a:extLst>
            </p:cNvPr>
            <p:cNvSpPr txBox="1"/>
            <p:nvPr/>
          </p:nvSpPr>
          <p:spPr>
            <a:xfrm rot="16200000">
              <a:off x="8109228"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Very</a:t>
              </a:r>
            </a:p>
          </p:txBody>
        </p:sp>
        <p:sp>
          <p:nvSpPr>
            <p:cNvPr id="42" name="TextBox 41">
              <a:extLst>
                <a:ext uri="{FF2B5EF4-FFF2-40B4-BE49-F238E27FC236}">
                  <a16:creationId xmlns:a16="http://schemas.microsoft.com/office/drawing/2014/main" id="{7221C66C-244D-8D54-02A7-AE2FAE68269D}"/>
                </a:ext>
              </a:extLst>
            </p:cNvPr>
            <p:cNvSpPr txBox="1"/>
            <p:nvPr/>
          </p:nvSpPr>
          <p:spPr>
            <a:xfrm rot="16200000">
              <a:off x="8633509"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Extremely</a:t>
              </a:r>
            </a:p>
          </p:txBody>
        </p:sp>
        <p:sp>
          <p:nvSpPr>
            <p:cNvPr id="43" name="TextBox 42">
              <a:extLst>
                <a:ext uri="{FF2B5EF4-FFF2-40B4-BE49-F238E27FC236}">
                  <a16:creationId xmlns:a16="http://schemas.microsoft.com/office/drawing/2014/main" id="{0AD4A13A-78EF-5299-C538-43562D388AE2}"/>
                </a:ext>
              </a:extLst>
            </p:cNvPr>
            <p:cNvSpPr txBox="1"/>
            <p:nvPr/>
          </p:nvSpPr>
          <p:spPr>
            <a:xfrm rot="16200000">
              <a:off x="9157790"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Critically</a:t>
              </a:r>
            </a:p>
          </p:txBody>
        </p:sp>
      </p:grpSp>
      <p:grpSp>
        <p:nvGrpSpPr>
          <p:cNvPr id="55" name="Group 54">
            <a:extLst>
              <a:ext uri="{FF2B5EF4-FFF2-40B4-BE49-F238E27FC236}">
                <a16:creationId xmlns:a16="http://schemas.microsoft.com/office/drawing/2014/main" id="{A9BC0567-8B2B-2DAF-68B3-6C657444A195}"/>
              </a:ext>
            </a:extLst>
          </p:cNvPr>
          <p:cNvGrpSpPr/>
          <p:nvPr/>
        </p:nvGrpSpPr>
        <p:grpSpPr>
          <a:xfrm>
            <a:off x="6178294" y="2948287"/>
            <a:ext cx="3662179" cy="683035"/>
            <a:chOff x="6178294" y="3764049"/>
            <a:chExt cx="3662179" cy="683035"/>
          </a:xfrm>
        </p:grpSpPr>
        <p:sp>
          <p:nvSpPr>
            <p:cNvPr id="46" name="Rectangle 45">
              <a:extLst>
                <a:ext uri="{FF2B5EF4-FFF2-40B4-BE49-F238E27FC236}">
                  <a16:creationId xmlns:a16="http://schemas.microsoft.com/office/drawing/2014/main" id="{6C10C233-DFE4-2649-6859-2AD16E5413CC}"/>
                </a:ext>
              </a:extLst>
            </p:cNvPr>
            <p:cNvSpPr/>
            <p:nvPr/>
          </p:nvSpPr>
          <p:spPr>
            <a:xfrm>
              <a:off x="6178294" y="3764049"/>
              <a:ext cx="525600" cy="68303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D71C13EF-B6EC-59AF-0A50-4A52BC09DD35}"/>
                </a:ext>
              </a:extLst>
            </p:cNvPr>
            <p:cNvSpPr/>
            <p:nvPr/>
          </p:nvSpPr>
          <p:spPr>
            <a:xfrm>
              <a:off x="6704480" y="3764049"/>
              <a:ext cx="522000" cy="683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48" name="Rectangle 47">
              <a:extLst>
                <a:ext uri="{FF2B5EF4-FFF2-40B4-BE49-F238E27FC236}">
                  <a16:creationId xmlns:a16="http://schemas.microsoft.com/office/drawing/2014/main" id="{79100F9D-2B1F-9EDC-3B3E-F51CC3437EB3}"/>
                </a:ext>
              </a:extLst>
            </p:cNvPr>
            <p:cNvSpPr/>
            <p:nvPr/>
          </p:nvSpPr>
          <p:spPr>
            <a:xfrm>
              <a:off x="9322073" y="3764049"/>
              <a:ext cx="518400" cy="683035"/>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6C448DB4-B033-20D1-63D5-A8DD0F62E4EB}"/>
                </a:ext>
              </a:extLst>
            </p:cNvPr>
            <p:cNvSpPr/>
            <p:nvPr/>
          </p:nvSpPr>
          <p:spPr>
            <a:xfrm>
              <a:off x="7225738" y="3764049"/>
              <a:ext cx="522000" cy="683035"/>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50" name="Rectangle 49">
              <a:extLst>
                <a:ext uri="{FF2B5EF4-FFF2-40B4-BE49-F238E27FC236}">
                  <a16:creationId xmlns:a16="http://schemas.microsoft.com/office/drawing/2014/main" id="{6C56707E-BA7B-BEA2-79BA-C8438190BF7C}"/>
                </a:ext>
              </a:extLst>
            </p:cNvPr>
            <p:cNvSpPr/>
            <p:nvPr/>
          </p:nvSpPr>
          <p:spPr>
            <a:xfrm>
              <a:off x="7747327" y="3764049"/>
              <a:ext cx="525600" cy="68303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51" name="Rectangle 50">
              <a:extLst>
                <a:ext uri="{FF2B5EF4-FFF2-40B4-BE49-F238E27FC236}">
                  <a16:creationId xmlns:a16="http://schemas.microsoft.com/office/drawing/2014/main" id="{A8150EF2-A4C7-7AAF-E3F9-0338476B8F2F}"/>
                </a:ext>
              </a:extLst>
            </p:cNvPr>
            <p:cNvSpPr/>
            <p:nvPr/>
          </p:nvSpPr>
          <p:spPr>
            <a:xfrm>
              <a:off x="8273513" y="3764049"/>
              <a:ext cx="522000" cy="68303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52" name="Rectangle 51">
              <a:extLst>
                <a:ext uri="{FF2B5EF4-FFF2-40B4-BE49-F238E27FC236}">
                  <a16:creationId xmlns:a16="http://schemas.microsoft.com/office/drawing/2014/main" id="{0B42F74D-7CE7-A411-A6DD-1F249B45431C}"/>
                </a:ext>
              </a:extLst>
            </p:cNvPr>
            <p:cNvSpPr/>
            <p:nvPr/>
          </p:nvSpPr>
          <p:spPr>
            <a:xfrm>
              <a:off x="8795889" y="3764049"/>
              <a:ext cx="525600" cy="68303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grpSp>
      <p:cxnSp>
        <p:nvCxnSpPr>
          <p:cNvPr id="57" name="Straight Arrow Connector 56">
            <a:extLst>
              <a:ext uri="{FF2B5EF4-FFF2-40B4-BE49-F238E27FC236}">
                <a16:creationId xmlns:a16="http://schemas.microsoft.com/office/drawing/2014/main" id="{738955DB-F5B4-676A-D0CF-0DBB8F262A6F}"/>
              </a:ext>
            </a:extLst>
          </p:cNvPr>
          <p:cNvCxnSpPr/>
          <p:nvPr/>
        </p:nvCxnSpPr>
        <p:spPr>
          <a:xfrm>
            <a:off x="7492148" y="3264380"/>
            <a:ext cx="1564536" cy="0"/>
          </a:xfrm>
          <a:prstGeom prst="straightConnector1">
            <a:avLst/>
          </a:prstGeom>
          <a:ln w="28575">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927E0269-D090-F072-2E36-24FBFB356933}"/>
              </a:ext>
            </a:extLst>
          </p:cNvPr>
          <p:cNvGrpSpPr/>
          <p:nvPr/>
        </p:nvGrpSpPr>
        <p:grpSpPr>
          <a:xfrm>
            <a:off x="8365631" y="3131595"/>
            <a:ext cx="341574" cy="276999"/>
            <a:chOff x="8632722" y="3102098"/>
            <a:chExt cx="341574" cy="276999"/>
          </a:xfrm>
        </p:grpSpPr>
        <p:sp>
          <p:nvSpPr>
            <p:cNvPr id="58" name="Rectangle: Rounded Corners 57">
              <a:extLst>
                <a:ext uri="{FF2B5EF4-FFF2-40B4-BE49-F238E27FC236}">
                  <a16:creationId xmlns:a16="http://schemas.microsoft.com/office/drawing/2014/main" id="{A0E18853-E47F-0E84-2544-5BE73C169DBA}"/>
                </a:ext>
              </a:extLst>
            </p:cNvPr>
            <p:cNvSpPr/>
            <p:nvPr/>
          </p:nvSpPr>
          <p:spPr>
            <a:xfrm>
              <a:off x="8696504" y="3121536"/>
              <a:ext cx="219075" cy="234314"/>
            </a:xfrm>
            <a:prstGeom prst="roundRect">
              <a:avLst>
                <a:gd name="adj" fmla="val 25363"/>
              </a:avLst>
            </a:prstGeom>
            <a:solidFill>
              <a:srgbClr val="8ED239"/>
            </a:solidFill>
            <a:ln>
              <a:solidFill>
                <a:srgbClr val="808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B021F449-EB11-BAA0-EFA0-E20C20FF1DD5}"/>
                </a:ext>
              </a:extLst>
            </p:cNvPr>
            <p:cNvSpPr txBox="1"/>
            <p:nvPr/>
          </p:nvSpPr>
          <p:spPr>
            <a:xfrm>
              <a:off x="8632722" y="3102098"/>
              <a:ext cx="341574" cy="276999"/>
            </a:xfrm>
            <a:prstGeom prst="rect">
              <a:avLst/>
            </a:prstGeom>
            <a:noFill/>
          </p:spPr>
          <p:txBody>
            <a:bodyPr wrap="square" rtlCol="0" anchor="ctr">
              <a:spAutoFit/>
            </a:bodyPr>
            <a:lstStyle/>
            <a:p>
              <a:pPr algn="ctr"/>
              <a:r>
                <a:rPr lang="en-GB" sz="1200" b="1">
                  <a:latin typeface="Roboto" panose="02000000000000000000" pitchFamily="2" charset="0"/>
                  <a:ea typeface="Roboto" panose="02000000000000000000" pitchFamily="2" charset="0"/>
                  <a:cs typeface="Roboto" panose="02000000000000000000" pitchFamily="2" charset="0"/>
                </a:rPr>
                <a:t>5</a:t>
              </a:r>
            </a:p>
          </p:txBody>
        </p:sp>
      </p:grpSp>
      <p:grpSp>
        <p:nvGrpSpPr>
          <p:cNvPr id="66" name="Group 65">
            <a:extLst>
              <a:ext uri="{FF2B5EF4-FFF2-40B4-BE49-F238E27FC236}">
                <a16:creationId xmlns:a16="http://schemas.microsoft.com/office/drawing/2014/main" id="{FDC46C25-21B6-08C3-091C-648EF2D010E9}"/>
              </a:ext>
            </a:extLst>
          </p:cNvPr>
          <p:cNvGrpSpPr/>
          <p:nvPr/>
        </p:nvGrpSpPr>
        <p:grpSpPr>
          <a:xfrm>
            <a:off x="2721746" y="2931588"/>
            <a:ext cx="7116201" cy="707785"/>
            <a:chOff x="2687574" y="2902091"/>
            <a:chExt cx="7150374" cy="707785"/>
          </a:xfrm>
        </p:grpSpPr>
        <p:cxnSp>
          <p:nvCxnSpPr>
            <p:cNvPr id="62" name="Straight Connector 61">
              <a:extLst>
                <a:ext uri="{FF2B5EF4-FFF2-40B4-BE49-F238E27FC236}">
                  <a16:creationId xmlns:a16="http://schemas.microsoft.com/office/drawing/2014/main" id="{5673FD2F-1951-9F8D-DABD-0774BE1BF0D4}"/>
                </a:ext>
              </a:extLst>
            </p:cNvPr>
            <p:cNvCxnSpPr/>
            <p:nvPr/>
          </p:nvCxnSpPr>
          <p:spPr>
            <a:xfrm>
              <a:off x="2687574" y="2902091"/>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9601A68-29BD-766F-52AE-93D5B0C78527}"/>
                </a:ext>
              </a:extLst>
            </p:cNvPr>
            <p:cNvCxnSpPr/>
            <p:nvPr/>
          </p:nvCxnSpPr>
          <p:spPr>
            <a:xfrm>
              <a:off x="2687574" y="3609876"/>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920F4F0F-A2CB-79A9-F507-8EB40D650DB3}"/>
              </a:ext>
            </a:extLst>
          </p:cNvPr>
          <p:cNvSpPr txBox="1"/>
          <p:nvPr/>
        </p:nvSpPr>
        <p:spPr>
          <a:xfrm>
            <a:off x="2722333" y="3154514"/>
            <a:ext cx="3650610" cy="461665"/>
          </a:xfrm>
          <a:prstGeom prst="rect">
            <a:avLst/>
          </a:prstGeom>
          <a:noFill/>
        </p:spPr>
        <p:txBody>
          <a:bodyPr wrap="square" rtlCol="0" anchor="ctr">
            <a:spAutoFit/>
          </a:bodyPr>
          <a:lstStyle/>
          <a:p>
            <a:r>
              <a:rPr lang="en-GB" sz="1200">
                <a:solidFill>
                  <a:srgbClr val="838281"/>
                </a:solidFill>
                <a:latin typeface="Roboto" panose="02000000000000000000" pitchFamily="2" charset="0"/>
                <a:ea typeface="Roboto" panose="02000000000000000000" pitchFamily="2" charset="0"/>
                <a:cs typeface="Roboto" panose="02000000000000000000" pitchFamily="2" charset="0"/>
              </a:rPr>
              <a:t>Meeting Timescales (7); Checking Things (7);</a:t>
            </a:r>
          </a:p>
          <a:p>
            <a:r>
              <a:rPr lang="en-GB" sz="1200">
                <a:solidFill>
                  <a:srgbClr val="838281"/>
                </a:solidFill>
                <a:latin typeface="Roboto" panose="02000000000000000000" pitchFamily="2" charset="0"/>
                <a:ea typeface="Roboto" panose="02000000000000000000" pitchFamily="2" charset="0"/>
                <a:cs typeface="Roboto" panose="02000000000000000000" pitchFamily="2" charset="0"/>
              </a:rPr>
              <a:t>Following Procedures (5)</a:t>
            </a:r>
          </a:p>
        </p:txBody>
      </p:sp>
    </p:spTree>
    <p:extLst>
      <p:ext uri="{BB962C8B-B14F-4D97-AF65-F5344CB8AC3E}">
        <p14:creationId xmlns:p14="http://schemas.microsoft.com/office/powerpoint/2010/main" val="3650525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B0C19-71D9-F6B3-2A16-AD49656508DE}"/>
              </a:ext>
            </a:extLst>
          </p:cNvPr>
          <p:cNvSpPr>
            <a:spLocks noGrp="1"/>
          </p:cNvSpPr>
          <p:nvPr>
            <p:ph type="title"/>
          </p:nvPr>
        </p:nvSpPr>
        <p:spPr/>
        <p:txBody>
          <a:bodyPr/>
          <a:lstStyle/>
          <a:p>
            <a:r>
              <a:rPr lang="en-GB"/>
              <a:t>Example 1</a:t>
            </a:r>
          </a:p>
        </p:txBody>
      </p:sp>
      <p:pic>
        <p:nvPicPr>
          <p:cNvPr id="8" name="Picture 7">
            <a:extLst>
              <a:ext uri="{FF2B5EF4-FFF2-40B4-BE49-F238E27FC236}">
                <a16:creationId xmlns:a16="http://schemas.microsoft.com/office/drawing/2014/main" id="{76F1EAD4-A558-C7AA-A3B0-1AE90E636A82}"/>
              </a:ext>
            </a:extLst>
          </p:cNvPr>
          <p:cNvPicPr>
            <a:picLocks noChangeAspect="1"/>
          </p:cNvPicPr>
          <p:nvPr/>
        </p:nvPicPr>
        <p:blipFill>
          <a:blip r:embed="rId2"/>
          <a:stretch>
            <a:fillRect/>
          </a:stretch>
        </p:blipFill>
        <p:spPr>
          <a:xfrm>
            <a:off x="6178295" y="1057574"/>
            <a:ext cx="3678703" cy="1259936"/>
          </a:xfrm>
          <a:prstGeom prst="rect">
            <a:avLst/>
          </a:prstGeom>
        </p:spPr>
      </p:pic>
      <p:sp>
        <p:nvSpPr>
          <p:cNvPr id="19" name="TextBox 18">
            <a:extLst>
              <a:ext uri="{FF2B5EF4-FFF2-40B4-BE49-F238E27FC236}">
                <a16:creationId xmlns:a16="http://schemas.microsoft.com/office/drawing/2014/main" id="{EF003F66-BC46-565B-A8AE-1959626CF3BF}"/>
              </a:ext>
            </a:extLst>
          </p:cNvPr>
          <p:cNvSpPr txBox="1"/>
          <p:nvPr/>
        </p:nvSpPr>
        <p:spPr>
          <a:xfrm>
            <a:off x="844912" y="2758049"/>
            <a:ext cx="1611166" cy="369332"/>
          </a:xfrm>
          <a:prstGeom prst="rect">
            <a:avLst/>
          </a:prstGeom>
          <a:noFill/>
        </p:spPr>
        <p:txBody>
          <a:bodyPr wrap="square" rtlCol="0">
            <a:spAutoFit/>
          </a:bodyPr>
          <a:lstStyle/>
          <a:p>
            <a:r>
              <a:rPr lang="en-GB" b="1">
                <a:solidFill>
                  <a:schemeClr val="accent2"/>
                </a:solidFill>
                <a:latin typeface="+mj-lt"/>
              </a:rPr>
              <a:t>Performance</a:t>
            </a:r>
          </a:p>
        </p:txBody>
      </p:sp>
      <p:sp>
        <p:nvSpPr>
          <p:cNvPr id="20" name="TextBox 19">
            <a:extLst>
              <a:ext uri="{FF2B5EF4-FFF2-40B4-BE49-F238E27FC236}">
                <a16:creationId xmlns:a16="http://schemas.microsoft.com/office/drawing/2014/main" id="{E9853320-EFEA-BDEF-B990-187BB07BEE83}"/>
              </a:ext>
            </a:extLst>
          </p:cNvPr>
          <p:cNvSpPr txBox="1"/>
          <p:nvPr/>
        </p:nvSpPr>
        <p:spPr>
          <a:xfrm>
            <a:off x="844912" y="4927388"/>
            <a:ext cx="1681978" cy="646331"/>
          </a:xfrm>
          <a:prstGeom prst="rect">
            <a:avLst/>
          </a:prstGeom>
          <a:noFill/>
        </p:spPr>
        <p:txBody>
          <a:bodyPr wrap="square" rtlCol="0">
            <a:spAutoFit/>
          </a:bodyPr>
          <a:lstStyle/>
          <a:p>
            <a:r>
              <a:rPr lang="en-GB" b="1">
                <a:solidFill>
                  <a:schemeClr val="accent2"/>
                </a:solidFill>
                <a:latin typeface="+mj-lt"/>
              </a:rPr>
              <a:t>Development Action</a:t>
            </a:r>
          </a:p>
        </p:txBody>
      </p:sp>
      <p:pic>
        <p:nvPicPr>
          <p:cNvPr id="2" name="Picture 1">
            <a:extLst>
              <a:ext uri="{FF2B5EF4-FFF2-40B4-BE49-F238E27FC236}">
                <a16:creationId xmlns:a16="http://schemas.microsoft.com/office/drawing/2014/main" id="{55F8F23C-B0EE-A506-961D-7DD2134BF30E}"/>
              </a:ext>
            </a:extLst>
          </p:cNvPr>
          <p:cNvPicPr>
            <a:picLocks noChangeAspect="1"/>
          </p:cNvPicPr>
          <p:nvPr/>
        </p:nvPicPr>
        <p:blipFill rotWithShape="1">
          <a:blip r:embed="rId3"/>
          <a:srcRect t="13085" r="76148" b="58381"/>
          <a:stretch/>
        </p:blipFill>
        <p:spPr>
          <a:xfrm>
            <a:off x="2721747" y="2436595"/>
            <a:ext cx="1710033" cy="227301"/>
          </a:xfrm>
          <a:prstGeom prst="rect">
            <a:avLst/>
          </a:prstGeom>
        </p:spPr>
      </p:pic>
      <p:grpSp>
        <p:nvGrpSpPr>
          <p:cNvPr id="3" name="Group 2">
            <a:extLst>
              <a:ext uri="{FF2B5EF4-FFF2-40B4-BE49-F238E27FC236}">
                <a16:creationId xmlns:a16="http://schemas.microsoft.com/office/drawing/2014/main" id="{290AEE52-8DA3-1300-338C-6DFA9525BF01}"/>
              </a:ext>
            </a:extLst>
          </p:cNvPr>
          <p:cNvGrpSpPr/>
          <p:nvPr/>
        </p:nvGrpSpPr>
        <p:grpSpPr>
          <a:xfrm>
            <a:off x="6178294" y="2405366"/>
            <a:ext cx="3662179" cy="683035"/>
            <a:chOff x="6178294" y="3764049"/>
            <a:chExt cx="3662179" cy="683035"/>
          </a:xfrm>
        </p:grpSpPr>
        <p:sp>
          <p:nvSpPr>
            <p:cNvPr id="5" name="Rectangle 4">
              <a:extLst>
                <a:ext uri="{FF2B5EF4-FFF2-40B4-BE49-F238E27FC236}">
                  <a16:creationId xmlns:a16="http://schemas.microsoft.com/office/drawing/2014/main" id="{64087FCF-CA3C-63DB-49D7-F33A1C711C84}"/>
                </a:ext>
              </a:extLst>
            </p:cNvPr>
            <p:cNvSpPr/>
            <p:nvPr/>
          </p:nvSpPr>
          <p:spPr>
            <a:xfrm>
              <a:off x="6178294" y="3764049"/>
              <a:ext cx="525600" cy="68303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FC2F7DB-939C-4480-547A-FAC44C673FE3}"/>
                </a:ext>
              </a:extLst>
            </p:cNvPr>
            <p:cNvSpPr/>
            <p:nvPr/>
          </p:nvSpPr>
          <p:spPr>
            <a:xfrm>
              <a:off x="6704480" y="3764049"/>
              <a:ext cx="522000" cy="683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15" name="Rectangle 14">
              <a:extLst>
                <a:ext uri="{FF2B5EF4-FFF2-40B4-BE49-F238E27FC236}">
                  <a16:creationId xmlns:a16="http://schemas.microsoft.com/office/drawing/2014/main" id="{BFD79973-5581-52E1-60E8-55AE9DD23189}"/>
                </a:ext>
              </a:extLst>
            </p:cNvPr>
            <p:cNvSpPr/>
            <p:nvPr/>
          </p:nvSpPr>
          <p:spPr>
            <a:xfrm>
              <a:off x="9322073" y="3764049"/>
              <a:ext cx="518400" cy="683035"/>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D03DD73-CE9E-19E0-AB1F-03FAFFCD67CB}"/>
                </a:ext>
              </a:extLst>
            </p:cNvPr>
            <p:cNvSpPr/>
            <p:nvPr/>
          </p:nvSpPr>
          <p:spPr>
            <a:xfrm>
              <a:off x="7225738" y="3764049"/>
              <a:ext cx="522000" cy="683035"/>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21" name="Rectangle 20">
              <a:extLst>
                <a:ext uri="{FF2B5EF4-FFF2-40B4-BE49-F238E27FC236}">
                  <a16:creationId xmlns:a16="http://schemas.microsoft.com/office/drawing/2014/main" id="{A91362B6-DC75-B5E6-5BA5-D48BBD2F1813}"/>
                </a:ext>
              </a:extLst>
            </p:cNvPr>
            <p:cNvSpPr/>
            <p:nvPr/>
          </p:nvSpPr>
          <p:spPr>
            <a:xfrm>
              <a:off x="7747327" y="3764049"/>
              <a:ext cx="525600" cy="68303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22" name="Rectangle 21">
              <a:extLst>
                <a:ext uri="{FF2B5EF4-FFF2-40B4-BE49-F238E27FC236}">
                  <a16:creationId xmlns:a16="http://schemas.microsoft.com/office/drawing/2014/main" id="{86C01BE0-C3F8-C4E4-0066-D870420B0C98}"/>
                </a:ext>
              </a:extLst>
            </p:cNvPr>
            <p:cNvSpPr/>
            <p:nvPr/>
          </p:nvSpPr>
          <p:spPr>
            <a:xfrm>
              <a:off x="8273513" y="3764049"/>
              <a:ext cx="522000" cy="68303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23" name="Rectangle 22">
              <a:extLst>
                <a:ext uri="{FF2B5EF4-FFF2-40B4-BE49-F238E27FC236}">
                  <a16:creationId xmlns:a16="http://schemas.microsoft.com/office/drawing/2014/main" id="{D5CB3533-6764-E7D7-ADEE-5DF36A70DFED}"/>
                </a:ext>
              </a:extLst>
            </p:cNvPr>
            <p:cNvSpPr/>
            <p:nvPr/>
          </p:nvSpPr>
          <p:spPr>
            <a:xfrm>
              <a:off x="8795889" y="3764049"/>
              <a:ext cx="525600" cy="68303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grpSp>
      <p:cxnSp>
        <p:nvCxnSpPr>
          <p:cNvPr id="24" name="Straight Arrow Connector 23">
            <a:extLst>
              <a:ext uri="{FF2B5EF4-FFF2-40B4-BE49-F238E27FC236}">
                <a16:creationId xmlns:a16="http://schemas.microsoft.com/office/drawing/2014/main" id="{74A03E25-6739-436D-579C-3B14915EB2C4}"/>
              </a:ext>
            </a:extLst>
          </p:cNvPr>
          <p:cNvCxnSpPr/>
          <p:nvPr/>
        </p:nvCxnSpPr>
        <p:spPr>
          <a:xfrm>
            <a:off x="7492148" y="2721459"/>
            <a:ext cx="1564536" cy="0"/>
          </a:xfrm>
          <a:prstGeom prst="straightConnector1">
            <a:avLst/>
          </a:prstGeom>
          <a:ln w="28575">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3792555-D994-292F-8278-4D6008B98629}"/>
              </a:ext>
            </a:extLst>
          </p:cNvPr>
          <p:cNvGrpSpPr/>
          <p:nvPr/>
        </p:nvGrpSpPr>
        <p:grpSpPr>
          <a:xfrm>
            <a:off x="8622987" y="2591894"/>
            <a:ext cx="341574" cy="276999"/>
            <a:chOff x="8632722" y="3102098"/>
            <a:chExt cx="341574" cy="276999"/>
          </a:xfrm>
        </p:grpSpPr>
        <p:sp>
          <p:nvSpPr>
            <p:cNvPr id="26" name="Rectangle: Rounded Corners 25">
              <a:extLst>
                <a:ext uri="{FF2B5EF4-FFF2-40B4-BE49-F238E27FC236}">
                  <a16:creationId xmlns:a16="http://schemas.microsoft.com/office/drawing/2014/main" id="{EFC3B61B-55CB-34D1-8F63-B5396905CD82}"/>
                </a:ext>
              </a:extLst>
            </p:cNvPr>
            <p:cNvSpPr/>
            <p:nvPr/>
          </p:nvSpPr>
          <p:spPr>
            <a:xfrm>
              <a:off x="8696504" y="3121536"/>
              <a:ext cx="219075" cy="234314"/>
            </a:xfrm>
            <a:prstGeom prst="roundRect">
              <a:avLst>
                <a:gd name="adj" fmla="val 25363"/>
              </a:avLst>
            </a:prstGeom>
            <a:solidFill>
              <a:srgbClr val="8ED239"/>
            </a:solidFill>
            <a:ln>
              <a:solidFill>
                <a:srgbClr val="808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9596D9CF-0743-6DF5-DCE3-0A6BDA1D4F71}"/>
                </a:ext>
              </a:extLst>
            </p:cNvPr>
            <p:cNvSpPr txBox="1"/>
            <p:nvPr/>
          </p:nvSpPr>
          <p:spPr>
            <a:xfrm>
              <a:off x="8632722" y="3102098"/>
              <a:ext cx="341574" cy="276999"/>
            </a:xfrm>
            <a:prstGeom prst="rect">
              <a:avLst/>
            </a:prstGeom>
            <a:noFill/>
          </p:spPr>
          <p:txBody>
            <a:bodyPr wrap="square" rtlCol="0" anchor="ctr">
              <a:spAutoFit/>
            </a:bodyPr>
            <a:lstStyle/>
            <a:p>
              <a:pPr algn="ctr"/>
              <a:r>
                <a:rPr lang="en-GB" sz="1200" b="1">
                  <a:latin typeface="Roboto" panose="02000000000000000000" pitchFamily="2" charset="0"/>
                  <a:ea typeface="Roboto" panose="02000000000000000000" pitchFamily="2" charset="0"/>
                  <a:cs typeface="Roboto" panose="02000000000000000000" pitchFamily="2" charset="0"/>
                </a:rPr>
                <a:t>5</a:t>
              </a:r>
            </a:p>
          </p:txBody>
        </p:sp>
      </p:grpSp>
      <p:grpSp>
        <p:nvGrpSpPr>
          <p:cNvPr id="28" name="Group 27">
            <a:extLst>
              <a:ext uri="{FF2B5EF4-FFF2-40B4-BE49-F238E27FC236}">
                <a16:creationId xmlns:a16="http://schemas.microsoft.com/office/drawing/2014/main" id="{7875EA9C-D1BA-E252-0030-B3DD9E5084DF}"/>
              </a:ext>
            </a:extLst>
          </p:cNvPr>
          <p:cNvGrpSpPr/>
          <p:nvPr/>
        </p:nvGrpSpPr>
        <p:grpSpPr>
          <a:xfrm>
            <a:off x="2721746" y="2388667"/>
            <a:ext cx="7116201" cy="707785"/>
            <a:chOff x="2687574" y="2902091"/>
            <a:chExt cx="7150374" cy="707785"/>
          </a:xfrm>
        </p:grpSpPr>
        <p:cxnSp>
          <p:nvCxnSpPr>
            <p:cNvPr id="29" name="Straight Connector 28">
              <a:extLst>
                <a:ext uri="{FF2B5EF4-FFF2-40B4-BE49-F238E27FC236}">
                  <a16:creationId xmlns:a16="http://schemas.microsoft.com/office/drawing/2014/main" id="{A72DDF5A-8C90-51B8-821C-5401BA4DA683}"/>
                </a:ext>
              </a:extLst>
            </p:cNvPr>
            <p:cNvCxnSpPr/>
            <p:nvPr/>
          </p:nvCxnSpPr>
          <p:spPr>
            <a:xfrm>
              <a:off x="2687574" y="2902091"/>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960EA93-4FBC-6198-540D-18514D7CB591}"/>
                </a:ext>
              </a:extLst>
            </p:cNvPr>
            <p:cNvCxnSpPr/>
            <p:nvPr/>
          </p:nvCxnSpPr>
          <p:spPr>
            <a:xfrm>
              <a:off x="2687574" y="3609876"/>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2F324F12-581F-2D4E-08BF-658C7DB9E007}"/>
              </a:ext>
            </a:extLst>
          </p:cNvPr>
          <p:cNvSpPr txBox="1"/>
          <p:nvPr/>
        </p:nvSpPr>
        <p:spPr>
          <a:xfrm>
            <a:off x="2722333" y="2611593"/>
            <a:ext cx="3650610" cy="461665"/>
          </a:xfrm>
          <a:prstGeom prst="rect">
            <a:avLst/>
          </a:prstGeom>
          <a:noFill/>
        </p:spPr>
        <p:txBody>
          <a:bodyPr wrap="square" rtlCol="0" anchor="ctr">
            <a:spAutoFit/>
          </a:bodyPr>
          <a:lstStyle/>
          <a:p>
            <a:r>
              <a:rPr lang="en-GB" sz="1200">
                <a:solidFill>
                  <a:srgbClr val="838281"/>
                </a:solidFill>
                <a:latin typeface="Roboto" panose="02000000000000000000" pitchFamily="2" charset="0"/>
                <a:ea typeface="Roboto" panose="02000000000000000000" pitchFamily="2" charset="0"/>
                <a:cs typeface="Roboto" panose="02000000000000000000" pitchFamily="2" charset="0"/>
              </a:rPr>
              <a:t>Meeting Timescales (7); Checking Things (6);</a:t>
            </a:r>
          </a:p>
          <a:p>
            <a:r>
              <a:rPr lang="en-GB" sz="1200">
                <a:solidFill>
                  <a:srgbClr val="838281"/>
                </a:solidFill>
                <a:latin typeface="Roboto" panose="02000000000000000000" pitchFamily="2" charset="0"/>
                <a:ea typeface="Roboto" panose="02000000000000000000" pitchFamily="2" charset="0"/>
                <a:cs typeface="Roboto" panose="02000000000000000000" pitchFamily="2" charset="0"/>
              </a:rPr>
              <a:t>Following Procedures (4)</a:t>
            </a:r>
          </a:p>
        </p:txBody>
      </p:sp>
      <p:grpSp>
        <p:nvGrpSpPr>
          <p:cNvPr id="34" name="Group 33">
            <a:extLst>
              <a:ext uri="{FF2B5EF4-FFF2-40B4-BE49-F238E27FC236}">
                <a16:creationId xmlns:a16="http://schemas.microsoft.com/office/drawing/2014/main" id="{3A896793-B8D2-D35A-26AA-DE924BB35C8E}"/>
              </a:ext>
            </a:extLst>
          </p:cNvPr>
          <p:cNvGrpSpPr/>
          <p:nvPr/>
        </p:nvGrpSpPr>
        <p:grpSpPr>
          <a:xfrm>
            <a:off x="891891" y="2216539"/>
            <a:ext cx="451673" cy="451673"/>
            <a:chOff x="3325653" y="3157537"/>
            <a:chExt cx="541782" cy="541782"/>
          </a:xfrm>
        </p:grpSpPr>
        <p:sp>
          <p:nvSpPr>
            <p:cNvPr id="35" name="Freeform: Shape 34">
              <a:extLst>
                <a:ext uri="{FF2B5EF4-FFF2-40B4-BE49-F238E27FC236}">
                  <a16:creationId xmlns:a16="http://schemas.microsoft.com/office/drawing/2014/main" id="{8CFDE89B-7918-5B1B-1FD7-94969F85A0A7}"/>
                </a:ext>
              </a:extLst>
            </p:cNvPr>
            <p:cNvSpPr/>
            <p:nvPr/>
          </p:nvSpPr>
          <p:spPr>
            <a:xfrm>
              <a:off x="3325653"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1B5188E-E7F3-3ABC-773D-A093A1317371}"/>
                </a:ext>
              </a:extLst>
            </p:cNvPr>
            <p:cNvSpPr/>
            <p:nvPr/>
          </p:nvSpPr>
          <p:spPr>
            <a:xfrm>
              <a:off x="3524440" y="3318795"/>
              <a:ext cx="133445" cy="210407"/>
            </a:xfrm>
            <a:custGeom>
              <a:avLst/>
              <a:gdLst>
                <a:gd name="connsiteX0" fmla="*/ 0 w 133445"/>
                <a:gd name="connsiteY0" fmla="*/ 151638 h 210407"/>
                <a:gd name="connsiteX1" fmla="*/ 56674 w 133445"/>
                <a:gd name="connsiteY1" fmla="*/ 171069 h 210407"/>
                <a:gd name="connsiteX2" fmla="*/ 88583 w 133445"/>
                <a:gd name="connsiteY2" fmla="*/ 146495 h 210407"/>
                <a:gd name="connsiteX3" fmla="*/ 53340 w 133445"/>
                <a:gd name="connsiteY3" fmla="*/ 122492 h 210407"/>
                <a:gd name="connsiteX4" fmla="*/ 33052 w 133445"/>
                <a:gd name="connsiteY4" fmla="*/ 122492 h 210407"/>
                <a:gd name="connsiteX5" fmla="*/ 33052 w 133445"/>
                <a:gd name="connsiteY5" fmla="*/ 88678 h 210407"/>
                <a:gd name="connsiteX6" fmla="*/ 52197 w 133445"/>
                <a:gd name="connsiteY6" fmla="*/ 88678 h 210407"/>
                <a:gd name="connsiteX7" fmla="*/ 84677 w 133445"/>
                <a:gd name="connsiteY7" fmla="*/ 64103 h 210407"/>
                <a:gd name="connsiteX8" fmla="*/ 54197 w 133445"/>
                <a:gd name="connsiteY8" fmla="*/ 39529 h 210407"/>
                <a:gd name="connsiteX9" fmla="*/ 12192 w 133445"/>
                <a:gd name="connsiteY9" fmla="*/ 51340 h 210407"/>
                <a:gd name="connsiteX10" fmla="*/ 12192 w 133445"/>
                <a:gd name="connsiteY10" fmla="*/ 11240 h 210407"/>
                <a:gd name="connsiteX11" fmla="*/ 57626 w 133445"/>
                <a:gd name="connsiteY11" fmla="*/ 0 h 210407"/>
                <a:gd name="connsiteX12" fmla="*/ 129540 w 133445"/>
                <a:gd name="connsiteY12" fmla="*/ 56674 h 210407"/>
                <a:gd name="connsiteX13" fmla="*/ 99346 w 133445"/>
                <a:gd name="connsiteY13" fmla="*/ 100965 h 210407"/>
                <a:gd name="connsiteX14" fmla="*/ 99346 w 133445"/>
                <a:gd name="connsiteY14" fmla="*/ 101537 h 210407"/>
                <a:gd name="connsiteX15" fmla="*/ 133445 w 133445"/>
                <a:gd name="connsiteY15" fmla="*/ 149733 h 210407"/>
                <a:gd name="connsiteX16" fmla="*/ 58960 w 133445"/>
                <a:gd name="connsiteY16" fmla="*/ 210407 h 210407"/>
                <a:gd name="connsiteX17" fmla="*/ 0 w 133445"/>
                <a:gd name="connsiteY17" fmla="*/ 194596 h 210407"/>
                <a:gd name="connsiteX18" fmla="*/ 0 w 133445"/>
                <a:gd name="connsiteY18" fmla="*/ 151448 h 21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445" h="210407">
                  <a:moveTo>
                    <a:pt x="0" y="151638"/>
                  </a:moveTo>
                  <a:cubicBezTo>
                    <a:pt x="18859" y="163163"/>
                    <a:pt x="38386" y="171069"/>
                    <a:pt x="56674" y="171069"/>
                  </a:cubicBezTo>
                  <a:cubicBezTo>
                    <a:pt x="74962" y="171069"/>
                    <a:pt x="88583" y="162020"/>
                    <a:pt x="88583" y="146495"/>
                  </a:cubicBezTo>
                  <a:cubicBezTo>
                    <a:pt x="88583" y="131826"/>
                    <a:pt x="77533" y="122492"/>
                    <a:pt x="53340" y="122492"/>
                  </a:cubicBezTo>
                  <a:lnTo>
                    <a:pt x="33052" y="122492"/>
                  </a:lnTo>
                  <a:lnTo>
                    <a:pt x="33052" y="88678"/>
                  </a:lnTo>
                  <a:lnTo>
                    <a:pt x="52197" y="88678"/>
                  </a:lnTo>
                  <a:cubicBezTo>
                    <a:pt x="74200" y="88678"/>
                    <a:pt x="84677" y="78486"/>
                    <a:pt x="84677" y="64103"/>
                  </a:cubicBezTo>
                  <a:cubicBezTo>
                    <a:pt x="84677" y="48578"/>
                    <a:pt x="72580" y="39529"/>
                    <a:pt x="54197" y="39529"/>
                  </a:cubicBezTo>
                  <a:cubicBezTo>
                    <a:pt x="40100" y="39529"/>
                    <a:pt x="24003" y="44863"/>
                    <a:pt x="12192" y="51340"/>
                  </a:cubicBezTo>
                  <a:lnTo>
                    <a:pt x="12192" y="11240"/>
                  </a:lnTo>
                  <a:cubicBezTo>
                    <a:pt x="24289" y="3905"/>
                    <a:pt x="40672" y="0"/>
                    <a:pt x="57626" y="0"/>
                  </a:cubicBezTo>
                  <a:cubicBezTo>
                    <a:pt x="99060" y="0"/>
                    <a:pt x="129540" y="24289"/>
                    <a:pt x="129540" y="56674"/>
                  </a:cubicBezTo>
                  <a:cubicBezTo>
                    <a:pt x="129540" y="76676"/>
                    <a:pt x="118015" y="93917"/>
                    <a:pt x="99346" y="100965"/>
                  </a:cubicBezTo>
                  <a:lnTo>
                    <a:pt x="99346" y="101537"/>
                  </a:lnTo>
                  <a:cubicBezTo>
                    <a:pt x="122206" y="109442"/>
                    <a:pt x="133445" y="128588"/>
                    <a:pt x="133445" y="149733"/>
                  </a:cubicBezTo>
                  <a:cubicBezTo>
                    <a:pt x="133445" y="185833"/>
                    <a:pt x="100393" y="210407"/>
                    <a:pt x="58960" y="210407"/>
                  </a:cubicBezTo>
                  <a:cubicBezTo>
                    <a:pt x="36957" y="210407"/>
                    <a:pt x="14097" y="204216"/>
                    <a:pt x="0" y="194596"/>
                  </a:cubicBezTo>
                  <a:lnTo>
                    <a:pt x="0" y="151448"/>
                  </a:lnTo>
                  <a:close/>
                </a:path>
              </a:pathLst>
            </a:custGeom>
            <a:solidFill>
              <a:schemeClr val="accent2"/>
            </a:solidFill>
            <a:ln w="9525" cap="flat">
              <a:noFill/>
              <a:prstDash val="solid"/>
              <a:miter/>
            </a:ln>
          </p:spPr>
          <p:txBody>
            <a:bodyPr rtlCol="0" anchor="ctr"/>
            <a:lstStyle/>
            <a:p>
              <a:endParaRPr lang="en-GB"/>
            </a:p>
          </p:txBody>
        </p:sp>
      </p:grpSp>
      <p:grpSp>
        <p:nvGrpSpPr>
          <p:cNvPr id="37" name="Group 36">
            <a:extLst>
              <a:ext uri="{FF2B5EF4-FFF2-40B4-BE49-F238E27FC236}">
                <a16:creationId xmlns:a16="http://schemas.microsoft.com/office/drawing/2014/main" id="{58952706-22DD-7322-1B70-5E314B0C6206}"/>
              </a:ext>
            </a:extLst>
          </p:cNvPr>
          <p:cNvGrpSpPr/>
          <p:nvPr/>
        </p:nvGrpSpPr>
        <p:grpSpPr>
          <a:xfrm>
            <a:off x="887405" y="4405054"/>
            <a:ext cx="451672" cy="451673"/>
            <a:chOff x="4352734" y="3157537"/>
            <a:chExt cx="541781" cy="541782"/>
          </a:xfrm>
        </p:grpSpPr>
        <p:sp>
          <p:nvSpPr>
            <p:cNvPr id="38" name="Freeform: Shape 37">
              <a:extLst>
                <a:ext uri="{FF2B5EF4-FFF2-40B4-BE49-F238E27FC236}">
                  <a16:creationId xmlns:a16="http://schemas.microsoft.com/office/drawing/2014/main" id="{363CD709-DDC1-3CBD-1780-421E0359818F}"/>
                </a:ext>
              </a:extLst>
            </p:cNvPr>
            <p:cNvSpPr/>
            <p:nvPr/>
          </p:nvSpPr>
          <p:spPr>
            <a:xfrm>
              <a:off x="4352734" y="3157537"/>
              <a:ext cx="541781" cy="541782"/>
            </a:xfrm>
            <a:custGeom>
              <a:avLst/>
              <a:gdLst>
                <a:gd name="connsiteX0" fmla="*/ 270891 w 541781"/>
                <a:gd name="connsiteY0" fmla="*/ 541782 h 541782"/>
                <a:gd name="connsiteX1" fmla="*/ 0 w 541781"/>
                <a:gd name="connsiteY1" fmla="*/ 270891 h 541782"/>
                <a:gd name="connsiteX2" fmla="*/ 270891 w 541781"/>
                <a:gd name="connsiteY2" fmla="*/ 0 h 541782"/>
                <a:gd name="connsiteX3" fmla="*/ 541782 w 541781"/>
                <a:gd name="connsiteY3" fmla="*/ 270891 h 541782"/>
                <a:gd name="connsiteX4" fmla="*/ 270891 w 541781"/>
                <a:gd name="connsiteY4" fmla="*/ 541782 h 541782"/>
                <a:gd name="connsiteX5" fmla="*/ 270891 w 541781"/>
                <a:gd name="connsiteY5" fmla="*/ 47625 h 541782"/>
                <a:gd name="connsiteX6" fmla="*/ 47625 w 541781"/>
                <a:gd name="connsiteY6" fmla="*/ 270891 h 541782"/>
                <a:gd name="connsiteX7" fmla="*/ 270891 w 541781"/>
                <a:gd name="connsiteY7" fmla="*/ 494157 h 541782"/>
                <a:gd name="connsiteX8" fmla="*/ 494157 w 541781"/>
                <a:gd name="connsiteY8" fmla="*/ 270891 h 541782"/>
                <a:gd name="connsiteX9" fmla="*/ 270891 w 541781"/>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1"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08F4174-9B0D-5BB4-1BD1-EF30A31491B9}"/>
                </a:ext>
              </a:extLst>
            </p:cNvPr>
            <p:cNvSpPr/>
            <p:nvPr/>
          </p:nvSpPr>
          <p:spPr>
            <a:xfrm>
              <a:off x="4511611" y="3322033"/>
              <a:ext cx="174974" cy="204215"/>
            </a:xfrm>
            <a:custGeom>
              <a:avLst/>
              <a:gdLst>
                <a:gd name="connsiteX0" fmla="*/ 0 w 174974"/>
                <a:gd name="connsiteY0" fmla="*/ 159925 h 204215"/>
                <a:gd name="connsiteX1" fmla="*/ 104108 w 174974"/>
                <a:gd name="connsiteY1" fmla="*/ 0 h 204215"/>
                <a:gd name="connsiteX2" fmla="*/ 143923 w 174974"/>
                <a:gd name="connsiteY2" fmla="*/ 0 h 204215"/>
                <a:gd name="connsiteX3" fmla="*/ 143923 w 174974"/>
                <a:gd name="connsiteY3" fmla="*/ 126397 h 204215"/>
                <a:gd name="connsiteX4" fmla="*/ 174974 w 174974"/>
                <a:gd name="connsiteY4" fmla="*/ 126397 h 204215"/>
                <a:gd name="connsiteX5" fmla="*/ 174974 w 174974"/>
                <a:gd name="connsiteY5" fmla="*/ 160496 h 204215"/>
                <a:gd name="connsiteX6" fmla="*/ 143923 w 174974"/>
                <a:gd name="connsiteY6" fmla="*/ 160496 h 204215"/>
                <a:gd name="connsiteX7" fmla="*/ 143923 w 174974"/>
                <a:gd name="connsiteY7" fmla="*/ 204216 h 204215"/>
                <a:gd name="connsiteX8" fmla="*/ 99346 w 174974"/>
                <a:gd name="connsiteY8" fmla="*/ 204216 h 204215"/>
                <a:gd name="connsiteX9" fmla="*/ 99346 w 174974"/>
                <a:gd name="connsiteY9" fmla="*/ 160496 h 204215"/>
                <a:gd name="connsiteX10" fmla="*/ 286 w 174974"/>
                <a:gd name="connsiteY10" fmla="*/ 160496 h 204215"/>
                <a:gd name="connsiteX11" fmla="*/ 0 w 174974"/>
                <a:gd name="connsiteY11" fmla="*/ 159925 h 204215"/>
                <a:gd name="connsiteX12" fmla="*/ 100108 w 174974"/>
                <a:gd name="connsiteY12" fmla="*/ 126397 h 204215"/>
                <a:gd name="connsiteX13" fmla="*/ 100108 w 174974"/>
                <a:gd name="connsiteY13" fmla="*/ 96774 h 204215"/>
                <a:gd name="connsiteX14" fmla="*/ 100679 w 174974"/>
                <a:gd name="connsiteY14" fmla="*/ 66008 h 204215"/>
                <a:gd name="connsiteX15" fmla="*/ 100108 w 174974"/>
                <a:gd name="connsiteY15" fmla="*/ 65723 h 204215"/>
                <a:gd name="connsiteX16" fmla="*/ 81724 w 174974"/>
                <a:gd name="connsiteY16" fmla="*/ 95059 h 204215"/>
                <a:gd name="connsiteX17" fmla="*/ 61722 w 174974"/>
                <a:gd name="connsiteY17" fmla="*/ 125825 h 204215"/>
                <a:gd name="connsiteX18" fmla="*/ 62008 w 174974"/>
                <a:gd name="connsiteY18" fmla="*/ 126397 h 204215"/>
                <a:gd name="connsiteX19" fmla="*/ 100108 w 174974"/>
                <a:gd name="connsiteY19" fmla="*/ 126397 h 20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974" h="204215">
                  <a:moveTo>
                    <a:pt x="0" y="159925"/>
                  </a:moveTo>
                  <a:lnTo>
                    <a:pt x="104108" y="0"/>
                  </a:lnTo>
                  <a:lnTo>
                    <a:pt x="143923" y="0"/>
                  </a:lnTo>
                  <a:lnTo>
                    <a:pt x="143923" y="126397"/>
                  </a:lnTo>
                  <a:lnTo>
                    <a:pt x="174974" y="126397"/>
                  </a:lnTo>
                  <a:lnTo>
                    <a:pt x="174974" y="160496"/>
                  </a:lnTo>
                  <a:lnTo>
                    <a:pt x="143923" y="160496"/>
                  </a:lnTo>
                  <a:lnTo>
                    <a:pt x="143923" y="204216"/>
                  </a:lnTo>
                  <a:lnTo>
                    <a:pt x="99346" y="204216"/>
                  </a:lnTo>
                  <a:lnTo>
                    <a:pt x="99346" y="160496"/>
                  </a:lnTo>
                  <a:lnTo>
                    <a:pt x="286" y="160496"/>
                  </a:lnTo>
                  <a:lnTo>
                    <a:pt x="0" y="159925"/>
                  </a:lnTo>
                  <a:close/>
                  <a:moveTo>
                    <a:pt x="100108" y="126397"/>
                  </a:moveTo>
                  <a:lnTo>
                    <a:pt x="100108" y="96774"/>
                  </a:lnTo>
                  <a:cubicBezTo>
                    <a:pt x="100108" y="86582"/>
                    <a:pt x="100394" y="75628"/>
                    <a:pt x="100679" y="66008"/>
                  </a:cubicBezTo>
                  <a:lnTo>
                    <a:pt x="100108" y="65723"/>
                  </a:lnTo>
                  <a:cubicBezTo>
                    <a:pt x="94774" y="74771"/>
                    <a:pt x="88011" y="85439"/>
                    <a:pt x="81724" y="95059"/>
                  </a:cubicBezTo>
                  <a:lnTo>
                    <a:pt x="61722" y="125825"/>
                  </a:lnTo>
                  <a:lnTo>
                    <a:pt x="62008" y="126397"/>
                  </a:lnTo>
                  <a:lnTo>
                    <a:pt x="100108" y="126397"/>
                  </a:lnTo>
                  <a:close/>
                </a:path>
              </a:pathLst>
            </a:custGeom>
            <a:solidFill>
              <a:schemeClr val="accent2"/>
            </a:solidFill>
            <a:ln w="9525" cap="flat">
              <a:noFill/>
              <a:prstDash val="solid"/>
              <a:miter/>
            </a:ln>
          </p:spPr>
          <p:txBody>
            <a:bodyPr rtlCol="0" anchor="ctr"/>
            <a:lstStyle/>
            <a:p>
              <a:endParaRPr lang="en-GB"/>
            </a:p>
          </p:txBody>
        </p:sp>
      </p:grpSp>
      <p:pic>
        <p:nvPicPr>
          <p:cNvPr id="45" name="Picture 44">
            <a:extLst>
              <a:ext uri="{FF2B5EF4-FFF2-40B4-BE49-F238E27FC236}">
                <a16:creationId xmlns:a16="http://schemas.microsoft.com/office/drawing/2014/main" id="{C22EB0DD-5BAE-1F8F-2B10-17A9070E9DCE}"/>
              </a:ext>
            </a:extLst>
          </p:cNvPr>
          <p:cNvPicPr>
            <a:picLocks noChangeAspect="1"/>
          </p:cNvPicPr>
          <p:nvPr/>
        </p:nvPicPr>
        <p:blipFill>
          <a:blip r:embed="rId4"/>
          <a:stretch>
            <a:fillRect/>
          </a:stretch>
        </p:blipFill>
        <p:spPr>
          <a:xfrm>
            <a:off x="2721746" y="3420982"/>
            <a:ext cx="7135252" cy="3228542"/>
          </a:xfrm>
          <a:prstGeom prst="rect">
            <a:avLst/>
          </a:prstGeom>
          <a:ln>
            <a:solidFill>
              <a:srgbClr val="D0D0D0"/>
            </a:solidFill>
          </a:ln>
          <a:effectLst>
            <a:outerShdw blurRad="152400" dist="101600" dir="2700000" algn="tl" rotWithShape="0">
              <a:prstClr val="black">
                <a:alpha val="26000"/>
              </a:prstClr>
            </a:outerShdw>
          </a:effectLst>
        </p:spPr>
      </p:pic>
    </p:spTree>
    <p:extLst>
      <p:ext uri="{BB962C8B-B14F-4D97-AF65-F5344CB8AC3E}">
        <p14:creationId xmlns:p14="http://schemas.microsoft.com/office/powerpoint/2010/main" val="583747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B0C19-71D9-F6B3-2A16-AD49656508DE}"/>
              </a:ext>
            </a:extLst>
          </p:cNvPr>
          <p:cNvSpPr>
            <a:spLocks noGrp="1"/>
          </p:cNvSpPr>
          <p:nvPr>
            <p:ph type="title"/>
          </p:nvPr>
        </p:nvSpPr>
        <p:spPr/>
        <p:txBody>
          <a:bodyPr/>
          <a:lstStyle/>
          <a:p>
            <a:r>
              <a:rPr lang="en-GB"/>
              <a:t>Example 2</a:t>
            </a:r>
          </a:p>
        </p:txBody>
      </p:sp>
      <p:pic>
        <p:nvPicPr>
          <p:cNvPr id="7" name="Picture 6">
            <a:extLst>
              <a:ext uri="{FF2B5EF4-FFF2-40B4-BE49-F238E27FC236}">
                <a16:creationId xmlns:a16="http://schemas.microsoft.com/office/drawing/2014/main" id="{1DC610C6-F9D1-C02C-F7B2-1B05768AF5FE}"/>
              </a:ext>
            </a:extLst>
          </p:cNvPr>
          <p:cNvPicPr>
            <a:picLocks noChangeAspect="1"/>
          </p:cNvPicPr>
          <p:nvPr/>
        </p:nvPicPr>
        <p:blipFill>
          <a:blip r:embed="rId2"/>
          <a:stretch>
            <a:fillRect/>
          </a:stretch>
        </p:blipFill>
        <p:spPr>
          <a:xfrm>
            <a:off x="3583588" y="434253"/>
            <a:ext cx="8192729" cy="664954"/>
          </a:xfrm>
          <a:prstGeom prst="rect">
            <a:avLst/>
          </a:prstGeom>
        </p:spPr>
      </p:pic>
      <p:grpSp>
        <p:nvGrpSpPr>
          <p:cNvPr id="9" name="Group 8">
            <a:extLst>
              <a:ext uri="{FF2B5EF4-FFF2-40B4-BE49-F238E27FC236}">
                <a16:creationId xmlns:a16="http://schemas.microsoft.com/office/drawing/2014/main" id="{51733614-42A3-CD5C-5B55-20DC39ECD946}"/>
              </a:ext>
            </a:extLst>
          </p:cNvPr>
          <p:cNvGrpSpPr/>
          <p:nvPr/>
        </p:nvGrpSpPr>
        <p:grpSpPr>
          <a:xfrm>
            <a:off x="955258" y="2785700"/>
            <a:ext cx="451673" cy="451673"/>
            <a:chOff x="1271587" y="3157537"/>
            <a:chExt cx="541782" cy="541782"/>
          </a:xfrm>
        </p:grpSpPr>
        <p:sp>
          <p:nvSpPr>
            <p:cNvPr id="10" name="Freeform: Shape 9">
              <a:extLst>
                <a:ext uri="{FF2B5EF4-FFF2-40B4-BE49-F238E27FC236}">
                  <a16:creationId xmlns:a16="http://schemas.microsoft.com/office/drawing/2014/main" id="{7AF27925-BC4E-E1CD-C9D3-6EDB121C0CCF}"/>
                </a:ext>
              </a:extLst>
            </p:cNvPr>
            <p:cNvSpPr/>
            <p:nvPr/>
          </p:nvSpPr>
          <p:spPr>
            <a:xfrm>
              <a:off x="1271587"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733" y="47625"/>
                    <a:pt x="47625" y="147733"/>
                    <a:pt x="47625" y="270891"/>
                  </a:cubicBezTo>
                  <a:cubicBezTo>
                    <a:pt x="47625" y="394049"/>
                    <a:pt x="147733" y="494157"/>
                    <a:pt x="270891" y="494157"/>
                  </a:cubicBezTo>
                  <a:cubicBezTo>
                    <a:pt x="394049" y="494157"/>
                    <a:pt x="494157" y="394049"/>
                    <a:pt x="494157" y="270891"/>
                  </a:cubicBezTo>
                  <a:cubicBezTo>
                    <a:pt x="494157" y="147733"/>
                    <a:pt x="393954"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8264153-77F1-CEAD-35C5-3EF9CE9A9338}"/>
                </a:ext>
              </a:extLst>
            </p:cNvPr>
            <p:cNvSpPr/>
            <p:nvPr/>
          </p:nvSpPr>
          <p:spPr>
            <a:xfrm>
              <a:off x="1487614" y="3318985"/>
              <a:ext cx="86296" cy="207359"/>
            </a:xfrm>
            <a:custGeom>
              <a:avLst/>
              <a:gdLst>
                <a:gd name="connsiteX0" fmla="*/ 41434 w 86296"/>
                <a:gd name="connsiteY0" fmla="*/ 56959 h 207359"/>
                <a:gd name="connsiteX1" fmla="*/ 0 w 86296"/>
                <a:gd name="connsiteY1" fmla="*/ 71914 h 207359"/>
                <a:gd name="connsiteX2" fmla="*/ 0 w 86296"/>
                <a:gd name="connsiteY2" fmla="*/ 31337 h 207359"/>
                <a:gd name="connsiteX3" fmla="*/ 86296 w 86296"/>
                <a:gd name="connsiteY3" fmla="*/ 0 h 207359"/>
                <a:gd name="connsiteX4" fmla="*/ 86296 w 86296"/>
                <a:gd name="connsiteY4" fmla="*/ 207359 h 207359"/>
                <a:gd name="connsiteX5" fmla="*/ 41434 w 86296"/>
                <a:gd name="connsiteY5" fmla="*/ 207359 h 207359"/>
                <a:gd name="connsiteX6" fmla="*/ 41434 w 86296"/>
                <a:gd name="connsiteY6" fmla="*/ 56959 h 20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96" h="207359">
                  <a:moveTo>
                    <a:pt x="41434" y="56959"/>
                  </a:moveTo>
                  <a:lnTo>
                    <a:pt x="0" y="71914"/>
                  </a:lnTo>
                  <a:lnTo>
                    <a:pt x="0" y="31337"/>
                  </a:lnTo>
                  <a:lnTo>
                    <a:pt x="86296" y="0"/>
                  </a:lnTo>
                  <a:lnTo>
                    <a:pt x="86296" y="207359"/>
                  </a:lnTo>
                  <a:lnTo>
                    <a:pt x="41434" y="207359"/>
                  </a:lnTo>
                  <a:lnTo>
                    <a:pt x="41434" y="56959"/>
                  </a:lnTo>
                  <a:close/>
                </a:path>
              </a:pathLst>
            </a:custGeom>
            <a:solidFill>
              <a:schemeClr val="accent2"/>
            </a:solidFill>
            <a:ln w="9525" cap="flat">
              <a:noFill/>
              <a:prstDash val="solid"/>
              <a:miter/>
            </a:ln>
          </p:spPr>
          <p:txBody>
            <a:bodyPr rtlCol="0" anchor="ctr"/>
            <a:lstStyle/>
            <a:p>
              <a:endParaRPr lang="en-GB"/>
            </a:p>
          </p:txBody>
        </p:sp>
      </p:grpSp>
      <p:grpSp>
        <p:nvGrpSpPr>
          <p:cNvPr id="12" name="Group 11">
            <a:extLst>
              <a:ext uri="{FF2B5EF4-FFF2-40B4-BE49-F238E27FC236}">
                <a16:creationId xmlns:a16="http://schemas.microsoft.com/office/drawing/2014/main" id="{9C5045B8-516C-DFA6-A4B6-31B8E145D6AA}"/>
              </a:ext>
            </a:extLst>
          </p:cNvPr>
          <p:cNvGrpSpPr/>
          <p:nvPr/>
        </p:nvGrpSpPr>
        <p:grpSpPr>
          <a:xfrm>
            <a:off x="955257" y="5239593"/>
            <a:ext cx="451673" cy="451673"/>
            <a:chOff x="2298667" y="3157537"/>
            <a:chExt cx="541782" cy="541782"/>
          </a:xfrm>
        </p:grpSpPr>
        <p:sp>
          <p:nvSpPr>
            <p:cNvPr id="13" name="Freeform: Shape 12">
              <a:extLst>
                <a:ext uri="{FF2B5EF4-FFF2-40B4-BE49-F238E27FC236}">
                  <a16:creationId xmlns:a16="http://schemas.microsoft.com/office/drawing/2014/main" id="{E7C88386-E74F-D2AA-1FA1-E0878EC32CA1}"/>
                </a:ext>
              </a:extLst>
            </p:cNvPr>
            <p:cNvSpPr/>
            <p:nvPr/>
          </p:nvSpPr>
          <p:spPr>
            <a:xfrm>
              <a:off x="2298667"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444" y="0"/>
                    <a:pt x="270891" y="0"/>
                  </a:cubicBezTo>
                  <a:cubicBezTo>
                    <a:pt x="420338"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8B97A2F-155B-FF6A-2C8E-4B967AF56376}"/>
                </a:ext>
              </a:extLst>
            </p:cNvPr>
            <p:cNvSpPr/>
            <p:nvPr/>
          </p:nvSpPr>
          <p:spPr>
            <a:xfrm>
              <a:off x="2486786" y="3318890"/>
              <a:ext cx="145541" cy="207359"/>
            </a:xfrm>
            <a:custGeom>
              <a:avLst/>
              <a:gdLst>
                <a:gd name="connsiteX0" fmla="*/ 62484 w 145541"/>
                <a:gd name="connsiteY0" fmla="*/ 124396 h 207359"/>
                <a:gd name="connsiteX1" fmla="*/ 92964 w 145541"/>
                <a:gd name="connsiteY1" fmla="*/ 66865 h 207359"/>
                <a:gd name="connsiteX2" fmla="*/ 62484 w 145541"/>
                <a:gd name="connsiteY2" fmla="*/ 40100 h 207359"/>
                <a:gd name="connsiteX3" fmla="*/ 14764 w 145541"/>
                <a:gd name="connsiteY3" fmla="*/ 58388 h 207359"/>
                <a:gd name="connsiteX4" fmla="*/ 14764 w 145541"/>
                <a:gd name="connsiteY4" fmla="*/ 16383 h 207359"/>
                <a:gd name="connsiteX5" fmla="*/ 66675 w 145541"/>
                <a:gd name="connsiteY5" fmla="*/ 0 h 207359"/>
                <a:gd name="connsiteX6" fmla="*/ 138303 w 145541"/>
                <a:gd name="connsiteY6" fmla="*/ 62865 h 207359"/>
                <a:gd name="connsiteX7" fmla="*/ 106108 w 145541"/>
                <a:gd name="connsiteY7" fmla="*/ 135065 h 207359"/>
                <a:gd name="connsiteX8" fmla="*/ 81534 w 145541"/>
                <a:gd name="connsiteY8" fmla="*/ 167545 h 207359"/>
                <a:gd name="connsiteX9" fmla="*/ 81820 w 145541"/>
                <a:gd name="connsiteY9" fmla="*/ 168116 h 207359"/>
                <a:gd name="connsiteX10" fmla="*/ 145542 w 145541"/>
                <a:gd name="connsiteY10" fmla="*/ 168116 h 207359"/>
                <a:gd name="connsiteX11" fmla="*/ 145542 w 145541"/>
                <a:gd name="connsiteY11" fmla="*/ 207359 h 207359"/>
                <a:gd name="connsiteX12" fmla="*/ 286 w 145541"/>
                <a:gd name="connsiteY12" fmla="*/ 207359 h 207359"/>
                <a:gd name="connsiteX13" fmla="*/ 0 w 145541"/>
                <a:gd name="connsiteY13" fmla="*/ 206788 h 207359"/>
                <a:gd name="connsiteX14" fmla="*/ 62389 w 145541"/>
                <a:gd name="connsiteY14" fmla="*/ 124396 h 20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541" h="207359">
                  <a:moveTo>
                    <a:pt x="62484" y="124396"/>
                  </a:moveTo>
                  <a:cubicBezTo>
                    <a:pt x="82772" y="97345"/>
                    <a:pt x="92964" y="82391"/>
                    <a:pt x="92964" y="66865"/>
                  </a:cubicBezTo>
                  <a:cubicBezTo>
                    <a:pt x="92964" y="49625"/>
                    <a:pt x="80581" y="40100"/>
                    <a:pt x="62484" y="40100"/>
                  </a:cubicBezTo>
                  <a:cubicBezTo>
                    <a:pt x="47816" y="40100"/>
                    <a:pt x="30004" y="46577"/>
                    <a:pt x="14764" y="58388"/>
                  </a:cubicBezTo>
                  <a:lnTo>
                    <a:pt x="14764" y="16383"/>
                  </a:lnTo>
                  <a:cubicBezTo>
                    <a:pt x="26575" y="7906"/>
                    <a:pt x="43815" y="0"/>
                    <a:pt x="66675" y="0"/>
                  </a:cubicBezTo>
                  <a:cubicBezTo>
                    <a:pt x="107061" y="0"/>
                    <a:pt x="138303" y="24575"/>
                    <a:pt x="138303" y="62865"/>
                  </a:cubicBezTo>
                  <a:cubicBezTo>
                    <a:pt x="138303" y="85725"/>
                    <a:pt x="127254" y="106870"/>
                    <a:pt x="106108" y="135065"/>
                  </a:cubicBezTo>
                  <a:lnTo>
                    <a:pt x="81534" y="167545"/>
                  </a:lnTo>
                  <a:lnTo>
                    <a:pt x="81820" y="168116"/>
                  </a:lnTo>
                  <a:lnTo>
                    <a:pt x="145542" y="168116"/>
                  </a:lnTo>
                  <a:lnTo>
                    <a:pt x="145542" y="207359"/>
                  </a:lnTo>
                  <a:lnTo>
                    <a:pt x="286" y="207359"/>
                  </a:lnTo>
                  <a:lnTo>
                    <a:pt x="0" y="206788"/>
                  </a:lnTo>
                  <a:lnTo>
                    <a:pt x="62389" y="124396"/>
                  </a:lnTo>
                  <a:close/>
                </a:path>
              </a:pathLst>
            </a:custGeom>
            <a:solidFill>
              <a:schemeClr val="accent2"/>
            </a:solidFill>
            <a:ln w="9525" cap="flat">
              <a:noFill/>
              <a:prstDash val="solid"/>
              <a:miter/>
            </a:ln>
          </p:spPr>
          <p:txBody>
            <a:bodyPr rtlCol="0" anchor="ctr"/>
            <a:lstStyle/>
            <a:p>
              <a:endParaRPr lang="en-GB"/>
            </a:p>
          </p:txBody>
        </p:sp>
      </p:grpSp>
      <p:sp>
        <p:nvSpPr>
          <p:cNvPr id="19" name="TextBox 18">
            <a:extLst>
              <a:ext uri="{FF2B5EF4-FFF2-40B4-BE49-F238E27FC236}">
                <a16:creationId xmlns:a16="http://schemas.microsoft.com/office/drawing/2014/main" id="{EF003F66-BC46-565B-A8AE-1959626CF3BF}"/>
              </a:ext>
            </a:extLst>
          </p:cNvPr>
          <p:cNvSpPr txBox="1"/>
          <p:nvPr/>
        </p:nvSpPr>
        <p:spPr>
          <a:xfrm>
            <a:off x="844912" y="3300970"/>
            <a:ext cx="1502263" cy="369332"/>
          </a:xfrm>
          <a:prstGeom prst="rect">
            <a:avLst/>
          </a:prstGeom>
          <a:noFill/>
        </p:spPr>
        <p:txBody>
          <a:bodyPr wrap="square" rtlCol="0">
            <a:spAutoFit/>
          </a:bodyPr>
          <a:lstStyle/>
          <a:p>
            <a:r>
              <a:rPr lang="en-GB" b="1">
                <a:solidFill>
                  <a:schemeClr val="accent2"/>
                </a:solidFill>
                <a:latin typeface="+mj-lt"/>
              </a:rPr>
              <a:t>Importance</a:t>
            </a:r>
          </a:p>
        </p:txBody>
      </p:sp>
      <p:sp>
        <p:nvSpPr>
          <p:cNvPr id="20" name="TextBox 19">
            <a:extLst>
              <a:ext uri="{FF2B5EF4-FFF2-40B4-BE49-F238E27FC236}">
                <a16:creationId xmlns:a16="http://schemas.microsoft.com/office/drawing/2014/main" id="{E9853320-EFEA-BDEF-B990-187BB07BEE83}"/>
              </a:ext>
            </a:extLst>
          </p:cNvPr>
          <p:cNvSpPr txBox="1"/>
          <p:nvPr/>
        </p:nvSpPr>
        <p:spPr>
          <a:xfrm>
            <a:off x="844912" y="5778169"/>
            <a:ext cx="1502263" cy="369332"/>
          </a:xfrm>
          <a:prstGeom prst="rect">
            <a:avLst/>
          </a:prstGeom>
          <a:noFill/>
        </p:spPr>
        <p:txBody>
          <a:bodyPr wrap="square" rtlCol="0">
            <a:spAutoFit/>
          </a:bodyPr>
          <a:lstStyle/>
          <a:p>
            <a:r>
              <a:rPr lang="en-GB" b="1">
                <a:solidFill>
                  <a:schemeClr val="accent2"/>
                </a:solidFill>
                <a:latin typeface="+mj-lt"/>
              </a:rPr>
              <a:t>Potential</a:t>
            </a:r>
          </a:p>
        </p:txBody>
      </p:sp>
      <p:grpSp>
        <p:nvGrpSpPr>
          <p:cNvPr id="65" name="Group 64">
            <a:extLst>
              <a:ext uri="{FF2B5EF4-FFF2-40B4-BE49-F238E27FC236}">
                <a16:creationId xmlns:a16="http://schemas.microsoft.com/office/drawing/2014/main" id="{405E3679-198D-3D9B-5933-32BC67B37732}"/>
              </a:ext>
            </a:extLst>
          </p:cNvPr>
          <p:cNvGrpSpPr/>
          <p:nvPr/>
        </p:nvGrpSpPr>
        <p:grpSpPr>
          <a:xfrm>
            <a:off x="6178295" y="1395132"/>
            <a:ext cx="3659655" cy="1214388"/>
            <a:chOff x="6178295" y="1605914"/>
            <a:chExt cx="3659655" cy="1214388"/>
          </a:xfrm>
        </p:grpSpPr>
        <p:sp>
          <p:nvSpPr>
            <p:cNvPr id="24" name="Rectangle 23">
              <a:extLst>
                <a:ext uri="{FF2B5EF4-FFF2-40B4-BE49-F238E27FC236}">
                  <a16:creationId xmlns:a16="http://schemas.microsoft.com/office/drawing/2014/main" id="{09E23794-D554-6220-79C1-43BB310F430F}"/>
                </a:ext>
              </a:extLst>
            </p:cNvPr>
            <p:cNvSpPr/>
            <p:nvPr/>
          </p:nvSpPr>
          <p:spPr>
            <a:xfrm>
              <a:off x="6178295"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A1A40C4-FFA1-CD21-9A45-D682975125C1}"/>
                </a:ext>
              </a:extLst>
            </p:cNvPr>
            <p:cNvSpPr/>
            <p:nvPr/>
          </p:nvSpPr>
          <p:spPr>
            <a:xfrm>
              <a:off x="6702576"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28" name="Rectangle 27">
              <a:extLst>
                <a:ext uri="{FF2B5EF4-FFF2-40B4-BE49-F238E27FC236}">
                  <a16:creationId xmlns:a16="http://schemas.microsoft.com/office/drawing/2014/main" id="{6863F54E-81BC-80E0-C02D-8895269B27FC}"/>
                </a:ext>
              </a:extLst>
            </p:cNvPr>
            <p:cNvSpPr/>
            <p:nvPr/>
          </p:nvSpPr>
          <p:spPr>
            <a:xfrm>
              <a:off x="9323979"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D4185F1-02C2-94C6-E8CC-0161D3852154}"/>
                </a:ext>
              </a:extLst>
            </p:cNvPr>
            <p:cNvSpPr/>
            <p:nvPr/>
          </p:nvSpPr>
          <p:spPr>
            <a:xfrm>
              <a:off x="7226857"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30" name="Rectangle 29">
              <a:extLst>
                <a:ext uri="{FF2B5EF4-FFF2-40B4-BE49-F238E27FC236}">
                  <a16:creationId xmlns:a16="http://schemas.microsoft.com/office/drawing/2014/main" id="{5CA357A2-3746-034F-540B-B338C438D495}"/>
                </a:ext>
              </a:extLst>
            </p:cNvPr>
            <p:cNvSpPr/>
            <p:nvPr/>
          </p:nvSpPr>
          <p:spPr>
            <a:xfrm>
              <a:off x="7751138"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31" name="Rectangle 30">
              <a:extLst>
                <a:ext uri="{FF2B5EF4-FFF2-40B4-BE49-F238E27FC236}">
                  <a16:creationId xmlns:a16="http://schemas.microsoft.com/office/drawing/2014/main" id="{458B38CA-662C-AFBE-14FE-F1D64B26A111}"/>
                </a:ext>
              </a:extLst>
            </p:cNvPr>
            <p:cNvSpPr/>
            <p:nvPr/>
          </p:nvSpPr>
          <p:spPr>
            <a:xfrm>
              <a:off x="8275419"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32" name="Rectangle 31">
              <a:extLst>
                <a:ext uri="{FF2B5EF4-FFF2-40B4-BE49-F238E27FC236}">
                  <a16:creationId xmlns:a16="http://schemas.microsoft.com/office/drawing/2014/main" id="{FB49F968-08DD-B312-9FD4-8FF02D6472CE}"/>
                </a:ext>
              </a:extLst>
            </p:cNvPr>
            <p:cNvSpPr/>
            <p:nvPr/>
          </p:nvSpPr>
          <p:spPr>
            <a:xfrm>
              <a:off x="8799700" y="1950720"/>
              <a:ext cx="513969" cy="862965"/>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33" name="Rectangle: Top Corners Rounded 32">
              <a:extLst>
                <a:ext uri="{FF2B5EF4-FFF2-40B4-BE49-F238E27FC236}">
                  <a16:creationId xmlns:a16="http://schemas.microsoft.com/office/drawing/2014/main" id="{48782C02-3ACE-1C7B-552D-AF46CB3F0E91}"/>
                </a:ext>
              </a:extLst>
            </p:cNvPr>
            <p:cNvSpPr/>
            <p:nvPr/>
          </p:nvSpPr>
          <p:spPr>
            <a:xfrm>
              <a:off x="6178295" y="1605914"/>
              <a:ext cx="1562531" cy="331537"/>
            </a:xfrm>
            <a:prstGeom prst="round2SameRect">
              <a:avLst>
                <a:gd name="adj1" fmla="val 25515"/>
                <a:gd name="adj2" fmla="val 0"/>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Top Corners Rounded 33">
              <a:extLst>
                <a:ext uri="{FF2B5EF4-FFF2-40B4-BE49-F238E27FC236}">
                  <a16:creationId xmlns:a16="http://schemas.microsoft.com/office/drawing/2014/main" id="{9E27C161-BDBD-E34D-8C1B-C3AAF9A4AB19}"/>
                </a:ext>
              </a:extLst>
            </p:cNvPr>
            <p:cNvSpPr/>
            <p:nvPr/>
          </p:nvSpPr>
          <p:spPr>
            <a:xfrm>
              <a:off x="8275419" y="1605914"/>
              <a:ext cx="1562531" cy="331537"/>
            </a:xfrm>
            <a:prstGeom prst="round2SameRect">
              <a:avLst>
                <a:gd name="adj1" fmla="val 25515"/>
                <a:gd name="adj2" fmla="val 0"/>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07CF1BD2-C5FB-1BAF-08A1-9DBF19F63363}"/>
                </a:ext>
              </a:extLst>
            </p:cNvPr>
            <p:cNvSpPr txBox="1"/>
            <p:nvPr/>
          </p:nvSpPr>
          <p:spPr>
            <a:xfrm>
              <a:off x="6178295" y="1612010"/>
              <a:ext cx="1562531" cy="307777"/>
            </a:xfrm>
            <a:prstGeom prst="rect">
              <a:avLst/>
            </a:prstGeom>
            <a:noFill/>
          </p:spPr>
          <p:txBody>
            <a:bodyPr wrap="square" rtlCol="0" anchor="ctr">
              <a:spAutoFit/>
            </a:bodyPr>
            <a:lstStyle/>
            <a:p>
              <a:pPr algn="ctr"/>
              <a:r>
                <a:rPr lang="en-GB" sz="1400">
                  <a:solidFill>
                    <a:schemeClr val="bg1"/>
                  </a:solidFill>
                  <a:latin typeface="Roboto" panose="02000000000000000000" pitchFamily="2" charset="0"/>
                  <a:ea typeface="Roboto" panose="02000000000000000000" pitchFamily="2" charset="0"/>
                  <a:cs typeface="Roboto" panose="02000000000000000000" pitchFamily="2" charset="0"/>
                </a:rPr>
                <a:t>Important</a:t>
              </a:r>
            </a:p>
          </p:txBody>
        </p:sp>
        <p:sp>
          <p:nvSpPr>
            <p:cNvPr id="36" name="TextBox 35">
              <a:extLst>
                <a:ext uri="{FF2B5EF4-FFF2-40B4-BE49-F238E27FC236}">
                  <a16:creationId xmlns:a16="http://schemas.microsoft.com/office/drawing/2014/main" id="{790928F7-1EBB-D01C-921E-8CE468ABF0C1}"/>
                </a:ext>
              </a:extLst>
            </p:cNvPr>
            <p:cNvSpPr txBox="1"/>
            <p:nvPr/>
          </p:nvSpPr>
          <p:spPr>
            <a:xfrm>
              <a:off x="8275419" y="1612010"/>
              <a:ext cx="1562531" cy="307777"/>
            </a:xfrm>
            <a:prstGeom prst="rect">
              <a:avLst/>
            </a:prstGeom>
            <a:noFill/>
          </p:spPr>
          <p:txBody>
            <a:bodyPr wrap="square" rtlCol="0" anchor="ctr">
              <a:spAutoFit/>
            </a:bodyPr>
            <a:lstStyle/>
            <a:p>
              <a:pPr algn="ctr"/>
              <a:r>
                <a:rPr lang="en-GB" sz="1400">
                  <a:solidFill>
                    <a:schemeClr val="bg1"/>
                  </a:solidFill>
                  <a:latin typeface="Roboto" panose="02000000000000000000" pitchFamily="2" charset="0"/>
                  <a:ea typeface="Roboto" panose="02000000000000000000" pitchFamily="2" charset="0"/>
                  <a:cs typeface="Roboto" panose="02000000000000000000" pitchFamily="2" charset="0"/>
                </a:rPr>
                <a:t>Important</a:t>
              </a:r>
            </a:p>
          </p:txBody>
        </p:sp>
        <p:sp>
          <p:nvSpPr>
            <p:cNvPr id="37" name="TextBox 36">
              <a:extLst>
                <a:ext uri="{FF2B5EF4-FFF2-40B4-BE49-F238E27FC236}">
                  <a16:creationId xmlns:a16="http://schemas.microsoft.com/office/drawing/2014/main" id="{B3F64788-A76B-44E0-57CC-978E331B815F}"/>
                </a:ext>
              </a:extLst>
            </p:cNvPr>
            <p:cNvSpPr txBox="1"/>
            <p:nvPr/>
          </p:nvSpPr>
          <p:spPr>
            <a:xfrm rot="16200000">
              <a:off x="6003797"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Not</a:t>
              </a:r>
            </a:p>
          </p:txBody>
        </p:sp>
        <p:sp>
          <p:nvSpPr>
            <p:cNvPr id="38" name="TextBox 37">
              <a:extLst>
                <a:ext uri="{FF2B5EF4-FFF2-40B4-BE49-F238E27FC236}">
                  <a16:creationId xmlns:a16="http://schemas.microsoft.com/office/drawing/2014/main" id="{4EC6D187-9E9A-8978-0795-72337768ABA5}"/>
                </a:ext>
              </a:extLst>
            </p:cNvPr>
            <p:cNvSpPr txBox="1"/>
            <p:nvPr/>
          </p:nvSpPr>
          <p:spPr>
            <a:xfrm rot="16200000">
              <a:off x="6536385"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Marginally</a:t>
              </a:r>
            </a:p>
          </p:txBody>
        </p:sp>
        <p:sp>
          <p:nvSpPr>
            <p:cNvPr id="39" name="TextBox 38">
              <a:extLst>
                <a:ext uri="{FF2B5EF4-FFF2-40B4-BE49-F238E27FC236}">
                  <a16:creationId xmlns:a16="http://schemas.microsoft.com/office/drawing/2014/main" id="{0E253801-9708-6B97-ED67-0424987AE66A}"/>
                </a:ext>
              </a:extLst>
            </p:cNvPr>
            <p:cNvSpPr txBox="1"/>
            <p:nvPr/>
          </p:nvSpPr>
          <p:spPr>
            <a:xfrm rot="16200000">
              <a:off x="7060666"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Fairly</a:t>
              </a:r>
            </a:p>
          </p:txBody>
        </p:sp>
        <p:sp>
          <p:nvSpPr>
            <p:cNvPr id="40" name="TextBox 39">
              <a:extLst>
                <a:ext uri="{FF2B5EF4-FFF2-40B4-BE49-F238E27FC236}">
                  <a16:creationId xmlns:a16="http://schemas.microsoft.com/office/drawing/2014/main" id="{942E5737-2AB5-DF2F-A8C1-29D595993F06}"/>
                </a:ext>
              </a:extLst>
            </p:cNvPr>
            <p:cNvSpPr txBox="1"/>
            <p:nvPr/>
          </p:nvSpPr>
          <p:spPr>
            <a:xfrm rot="16200000">
              <a:off x="7584947"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Important</a:t>
              </a:r>
            </a:p>
          </p:txBody>
        </p:sp>
        <p:sp>
          <p:nvSpPr>
            <p:cNvPr id="41" name="TextBox 40">
              <a:extLst>
                <a:ext uri="{FF2B5EF4-FFF2-40B4-BE49-F238E27FC236}">
                  <a16:creationId xmlns:a16="http://schemas.microsoft.com/office/drawing/2014/main" id="{BAC5C4EF-CD62-3D53-D38E-AD3208FB7763}"/>
                </a:ext>
              </a:extLst>
            </p:cNvPr>
            <p:cNvSpPr txBox="1"/>
            <p:nvPr/>
          </p:nvSpPr>
          <p:spPr>
            <a:xfrm rot="16200000">
              <a:off x="8109228"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Very</a:t>
              </a:r>
            </a:p>
          </p:txBody>
        </p:sp>
        <p:sp>
          <p:nvSpPr>
            <p:cNvPr id="42" name="TextBox 41">
              <a:extLst>
                <a:ext uri="{FF2B5EF4-FFF2-40B4-BE49-F238E27FC236}">
                  <a16:creationId xmlns:a16="http://schemas.microsoft.com/office/drawing/2014/main" id="{7221C66C-244D-8D54-02A7-AE2FAE68269D}"/>
                </a:ext>
              </a:extLst>
            </p:cNvPr>
            <p:cNvSpPr txBox="1"/>
            <p:nvPr/>
          </p:nvSpPr>
          <p:spPr>
            <a:xfrm rot="16200000">
              <a:off x="8633509"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Extremely</a:t>
              </a:r>
            </a:p>
          </p:txBody>
        </p:sp>
        <p:sp>
          <p:nvSpPr>
            <p:cNvPr id="43" name="TextBox 42">
              <a:extLst>
                <a:ext uri="{FF2B5EF4-FFF2-40B4-BE49-F238E27FC236}">
                  <a16:creationId xmlns:a16="http://schemas.microsoft.com/office/drawing/2014/main" id="{0AD4A13A-78EF-5299-C538-43562D388AE2}"/>
                </a:ext>
              </a:extLst>
            </p:cNvPr>
            <p:cNvSpPr txBox="1"/>
            <p:nvPr/>
          </p:nvSpPr>
          <p:spPr>
            <a:xfrm rot="16200000">
              <a:off x="9157790" y="2258015"/>
              <a:ext cx="862964" cy="261610"/>
            </a:xfrm>
            <a:prstGeom prst="rect">
              <a:avLst/>
            </a:prstGeom>
            <a:noFill/>
          </p:spPr>
          <p:txBody>
            <a:bodyPr wrap="square" rtlCol="0" anchor="ctr">
              <a:spAutoFit/>
            </a:bodyPr>
            <a:lstStyle/>
            <a:p>
              <a:pPr algn="ctr"/>
              <a:r>
                <a:rPr lang="en-GB" sz="1100">
                  <a:solidFill>
                    <a:schemeClr val="bg1"/>
                  </a:solidFill>
                  <a:latin typeface="Roboto" panose="02000000000000000000" pitchFamily="2" charset="0"/>
                  <a:ea typeface="Roboto" panose="02000000000000000000" pitchFamily="2" charset="0"/>
                  <a:cs typeface="Roboto" panose="02000000000000000000" pitchFamily="2" charset="0"/>
                </a:rPr>
                <a:t>Critically</a:t>
              </a:r>
            </a:p>
          </p:txBody>
        </p:sp>
      </p:grpSp>
      <p:grpSp>
        <p:nvGrpSpPr>
          <p:cNvPr id="55" name="Group 54">
            <a:extLst>
              <a:ext uri="{FF2B5EF4-FFF2-40B4-BE49-F238E27FC236}">
                <a16:creationId xmlns:a16="http://schemas.microsoft.com/office/drawing/2014/main" id="{A9BC0567-8B2B-2DAF-68B3-6C657444A195}"/>
              </a:ext>
            </a:extLst>
          </p:cNvPr>
          <p:cNvGrpSpPr/>
          <p:nvPr/>
        </p:nvGrpSpPr>
        <p:grpSpPr>
          <a:xfrm>
            <a:off x="6178294" y="2667368"/>
            <a:ext cx="3662179" cy="683035"/>
            <a:chOff x="6178294" y="3764049"/>
            <a:chExt cx="3662179" cy="683035"/>
          </a:xfrm>
        </p:grpSpPr>
        <p:sp>
          <p:nvSpPr>
            <p:cNvPr id="46" name="Rectangle 45">
              <a:extLst>
                <a:ext uri="{FF2B5EF4-FFF2-40B4-BE49-F238E27FC236}">
                  <a16:creationId xmlns:a16="http://schemas.microsoft.com/office/drawing/2014/main" id="{6C10C233-DFE4-2649-6859-2AD16E5413CC}"/>
                </a:ext>
              </a:extLst>
            </p:cNvPr>
            <p:cNvSpPr/>
            <p:nvPr/>
          </p:nvSpPr>
          <p:spPr>
            <a:xfrm>
              <a:off x="6178294" y="3764049"/>
              <a:ext cx="525600" cy="68303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D71C13EF-B6EC-59AF-0A50-4A52BC09DD35}"/>
                </a:ext>
              </a:extLst>
            </p:cNvPr>
            <p:cNvSpPr/>
            <p:nvPr/>
          </p:nvSpPr>
          <p:spPr>
            <a:xfrm>
              <a:off x="6704480" y="3764049"/>
              <a:ext cx="522000" cy="683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48" name="Rectangle 47">
              <a:extLst>
                <a:ext uri="{FF2B5EF4-FFF2-40B4-BE49-F238E27FC236}">
                  <a16:creationId xmlns:a16="http://schemas.microsoft.com/office/drawing/2014/main" id="{79100F9D-2B1F-9EDC-3B3E-F51CC3437EB3}"/>
                </a:ext>
              </a:extLst>
            </p:cNvPr>
            <p:cNvSpPr/>
            <p:nvPr/>
          </p:nvSpPr>
          <p:spPr>
            <a:xfrm>
              <a:off x="9322073" y="3764049"/>
              <a:ext cx="518400" cy="683035"/>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6C448DB4-B033-20D1-63D5-A8DD0F62E4EB}"/>
                </a:ext>
              </a:extLst>
            </p:cNvPr>
            <p:cNvSpPr/>
            <p:nvPr/>
          </p:nvSpPr>
          <p:spPr>
            <a:xfrm>
              <a:off x="7225738" y="3764049"/>
              <a:ext cx="522000" cy="683035"/>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50" name="Rectangle 49">
              <a:extLst>
                <a:ext uri="{FF2B5EF4-FFF2-40B4-BE49-F238E27FC236}">
                  <a16:creationId xmlns:a16="http://schemas.microsoft.com/office/drawing/2014/main" id="{6C56707E-BA7B-BEA2-79BA-C8438190BF7C}"/>
                </a:ext>
              </a:extLst>
            </p:cNvPr>
            <p:cNvSpPr/>
            <p:nvPr/>
          </p:nvSpPr>
          <p:spPr>
            <a:xfrm>
              <a:off x="7747327" y="3764049"/>
              <a:ext cx="525600" cy="68303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51" name="Rectangle 50">
              <a:extLst>
                <a:ext uri="{FF2B5EF4-FFF2-40B4-BE49-F238E27FC236}">
                  <a16:creationId xmlns:a16="http://schemas.microsoft.com/office/drawing/2014/main" id="{A8150EF2-A4C7-7AAF-E3F9-0338476B8F2F}"/>
                </a:ext>
              </a:extLst>
            </p:cNvPr>
            <p:cNvSpPr/>
            <p:nvPr/>
          </p:nvSpPr>
          <p:spPr>
            <a:xfrm>
              <a:off x="8273513" y="3764049"/>
              <a:ext cx="522000" cy="68303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52" name="Rectangle 51">
              <a:extLst>
                <a:ext uri="{FF2B5EF4-FFF2-40B4-BE49-F238E27FC236}">
                  <a16:creationId xmlns:a16="http://schemas.microsoft.com/office/drawing/2014/main" id="{0B42F74D-7CE7-A411-A6DD-1F249B45431C}"/>
                </a:ext>
              </a:extLst>
            </p:cNvPr>
            <p:cNvSpPr/>
            <p:nvPr/>
          </p:nvSpPr>
          <p:spPr>
            <a:xfrm>
              <a:off x="8795889" y="3764049"/>
              <a:ext cx="525600" cy="68303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grpSp>
      <p:cxnSp>
        <p:nvCxnSpPr>
          <p:cNvPr id="57" name="Straight Arrow Connector 56">
            <a:extLst>
              <a:ext uri="{FF2B5EF4-FFF2-40B4-BE49-F238E27FC236}">
                <a16:creationId xmlns:a16="http://schemas.microsoft.com/office/drawing/2014/main" id="{738955DB-F5B4-676A-D0CF-0DBB8F262A6F}"/>
              </a:ext>
            </a:extLst>
          </p:cNvPr>
          <p:cNvCxnSpPr>
            <a:cxnSpLocks/>
          </p:cNvCxnSpPr>
          <p:nvPr/>
        </p:nvCxnSpPr>
        <p:spPr>
          <a:xfrm>
            <a:off x="7492148" y="2983461"/>
            <a:ext cx="2097124" cy="0"/>
          </a:xfrm>
          <a:prstGeom prst="straightConnector1">
            <a:avLst/>
          </a:prstGeom>
          <a:ln w="28575">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927E0269-D090-F072-2E36-24FBFB356933}"/>
              </a:ext>
            </a:extLst>
          </p:cNvPr>
          <p:cNvGrpSpPr/>
          <p:nvPr/>
        </p:nvGrpSpPr>
        <p:grpSpPr>
          <a:xfrm>
            <a:off x="8899150" y="2852515"/>
            <a:ext cx="341574" cy="276999"/>
            <a:chOff x="8635623" y="3103937"/>
            <a:chExt cx="341574" cy="276999"/>
          </a:xfrm>
        </p:grpSpPr>
        <p:sp>
          <p:nvSpPr>
            <p:cNvPr id="58" name="Rectangle: Rounded Corners 57">
              <a:extLst>
                <a:ext uri="{FF2B5EF4-FFF2-40B4-BE49-F238E27FC236}">
                  <a16:creationId xmlns:a16="http://schemas.microsoft.com/office/drawing/2014/main" id="{A0E18853-E47F-0E84-2544-5BE73C169DBA}"/>
                </a:ext>
              </a:extLst>
            </p:cNvPr>
            <p:cNvSpPr/>
            <p:nvPr/>
          </p:nvSpPr>
          <p:spPr>
            <a:xfrm>
              <a:off x="8696504" y="3121536"/>
              <a:ext cx="219075" cy="234314"/>
            </a:xfrm>
            <a:prstGeom prst="roundRect">
              <a:avLst>
                <a:gd name="adj" fmla="val 25363"/>
              </a:avLst>
            </a:prstGeom>
            <a:solidFill>
              <a:srgbClr val="30AF44"/>
            </a:solidFill>
            <a:ln>
              <a:solidFill>
                <a:srgbClr val="808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B021F449-EB11-BAA0-EFA0-E20C20FF1DD5}"/>
                </a:ext>
              </a:extLst>
            </p:cNvPr>
            <p:cNvSpPr txBox="1"/>
            <p:nvPr/>
          </p:nvSpPr>
          <p:spPr>
            <a:xfrm>
              <a:off x="8635623" y="3103937"/>
              <a:ext cx="341574" cy="276999"/>
            </a:xfrm>
            <a:prstGeom prst="rect">
              <a:avLst/>
            </a:prstGeom>
            <a:noFill/>
          </p:spPr>
          <p:txBody>
            <a:bodyPr wrap="square" rtlCol="0" anchor="ctr">
              <a:spAutoFit/>
            </a:bodyPr>
            <a:lstStyle/>
            <a:p>
              <a:pPr algn="ctr"/>
              <a:r>
                <a:rPr lang="en-GB" sz="1200" b="1">
                  <a:latin typeface="Roboto" panose="02000000000000000000" pitchFamily="2" charset="0"/>
                  <a:ea typeface="Roboto" panose="02000000000000000000" pitchFamily="2" charset="0"/>
                  <a:cs typeface="Roboto" panose="02000000000000000000" pitchFamily="2" charset="0"/>
                </a:rPr>
                <a:t>8</a:t>
              </a:r>
            </a:p>
          </p:txBody>
        </p:sp>
      </p:grpSp>
      <p:grpSp>
        <p:nvGrpSpPr>
          <p:cNvPr id="66" name="Group 65">
            <a:extLst>
              <a:ext uri="{FF2B5EF4-FFF2-40B4-BE49-F238E27FC236}">
                <a16:creationId xmlns:a16="http://schemas.microsoft.com/office/drawing/2014/main" id="{FDC46C25-21B6-08C3-091C-648EF2D010E9}"/>
              </a:ext>
            </a:extLst>
          </p:cNvPr>
          <p:cNvGrpSpPr/>
          <p:nvPr/>
        </p:nvGrpSpPr>
        <p:grpSpPr>
          <a:xfrm>
            <a:off x="2721746" y="2650669"/>
            <a:ext cx="7116201" cy="707785"/>
            <a:chOff x="2687574" y="2902091"/>
            <a:chExt cx="7150374" cy="707785"/>
          </a:xfrm>
        </p:grpSpPr>
        <p:cxnSp>
          <p:nvCxnSpPr>
            <p:cNvPr id="62" name="Straight Connector 61">
              <a:extLst>
                <a:ext uri="{FF2B5EF4-FFF2-40B4-BE49-F238E27FC236}">
                  <a16:creationId xmlns:a16="http://schemas.microsoft.com/office/drawing/2014/main" id="{5673FD2F-1951-9F8D-DABD-0774BE1BF0D4}"/>
                </a:ext>
              </a:extLst>
            </p:cNvPr>
            <p:cNvCxnSpPr/>
            <p:nvPr/>
          </p:nvCxnSpPr>
          <p:spPr>
            <a:xfrm>
              <a:off x="2687574" y="2902091"/>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9601A68-29BD-766F-52AE-93D5B0C78527}"/>
                </a:ext>
              </a:extLst>
            </p:cNvPr>
            <p:cNvCxnSpPr/>
            <p:nvPr/>
          </p:nvCxnSpPr>
          <p:spPr>
            <a:xfrm>
              <a:off x="2687574" y="3609876"/>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920F4F0F-A2CB-79A9-F507-8EB40D650DB3}"/>
              </a:ext>
            </a:extLst>
          </p:cNvPr>
          <p:cNvSpPr txBox="1"/>
          <p:nvPr/>
        </p:nvSpPr>
        <p:spPr>
          <a:xfrm>
            <a:off x="2722333" y="2873595"/>
            <a:ext cx="3650610" cy="461665"/>
          </a:xfrm>
          <a:prstGeom prst="rect">
            <a:avLst/>
          </a:prstGeom>
          <a:noFill/>
        </p:spPr>
        <p:txBody>
          <a:bodyPr wrap="square" rtlCol="0" anchor="ctr">
            <a:spAutoFit/>
          </a:bodyPr>
          <a:lstStyle/>
          <a:p>
            <a:r>
              <a:rPr lang="en-GB" sz="1200">
                <a:solidFill>
                  <a:srgbClr val="838281"/>
                </a:solidFill>
                <a:latin typeface="Roboto" panose="02000000000000000000" pitchFamily="2" charset="0"/>
                <a:ea typeface="Roboto" panose="02000000000000000000" pitchFamily="2" charset="0"/>
                <a:cs typeface="Roboto" panose="02000000000000000000" pitchFamily="2" charset="0"/>
              </a:rPr>
              <a:t>Conveying Self-Confidence (8); Showing Composure (8); Resolving Conflict (7)</a:t>
            </a:r>
          </a:p>
        </p:txBody>
      </p:sp>
      <p:grpSp>
        <p:nvGrpSpPr>
          <p:cNvPr id="3" name="Group 2">
            <a:extLst>
              <a:ext uri="{FF2B5EF4-FFF2-40B4-BE49-F238E27FC236}">
                <a16:creationId xmlns:a16="http://schemas.microsoft.com/office/drawing/2014/main" id="{C84642B1-CA95-CA30-5470-0FAB9DAA2129}"/>
              </a:ext>
            </a:extLst>
          </p:cNvPr>
          <p:cNvGrpSpPr/>
          <p:nvPr/>
        </p:nvGrpSpPr>
        <p:grpSpPr>
          <a:xfrm>
            <a:off x="6178294" y="3428113"/>
            <a:ext cx="3662179" cy="683035"/>
            <a:chOff x="6178294" y="3764049"/>
            <a:chExt cx="3662179" cy="683035"/>
          </a:xfrm>
        </p:grpSpPr>
        <p:sp>
          <p:nvSpPr>
            <p:cNvPr id="5" name="Rectangle 4">
              <a:extLst>
                <a:ext uri="{FF2B5EF4-FFF2-40B4-BE49-F238E27FC236}">
                  <a16:creationId xmlns:a16="http://schemas.microsoft.com/office/drawing/2014/main" id="{C64C52CA-323D-7134-45AD-7BA2D2F135FD}"/>
                </a:ext>
              </a:extLst>
            </p:cNvPr>
            <p:cNvSpPr/>
            <p:nvPr/>
          </p:nvSpPr>
          <p:spPr>
            <a:xfrm>
              <a:off x="6178294" y="3764049"/>
              <a:ext cx="525600" cy="68303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8B9E873-4FCB-63D4-C5E1-B03A40EFD216}"/>
                </a:ext>
              </a:extLst>
            </p:cNvPr>
            <p:cNvSpPr/>
            <p:nvPr/>
          </p:nvSpPr>
          <p:spPr>
            <a:xfrm>
              <a:off x="6704480" y="3764049"/>
              <a:ext cx="522000" cy="683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8" name="Rectangle 7">
              <a:extLst>
                <a:ext uri="{FF2B5EF4-FFF2-40B4-BE49-F238E27FC236}">
                  <a16:creationId xmlns:a16="http://schemas.microsoft.com/office/drawing/2014/main" id="{C6F73B3E-AB80-F70B-7D20-EE576D666C0D}"/>
                </a:ext>
              </a:extLst>
            </p:cNvPr>
            <p:cNvSpPr/>
            <p:nvPr/>
          </p:nvSpPr>
          <p:spPr>
            <a:xfrm>
              <a:off x="9322073" y="3764049"/>
              <a:ext cx="518400" cy="683035"/>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D076CD8-4073-959C-CB7F-2A6AEFD38C2A}"/>
                </a:ext>
              </a:extLst>
            </p:cNvPr>
            <p:cNvSpPr/>
            <p:nvPr/>
          </p:nvSpPr>
          <p:spPr>
            <a:xfrm>
              <a:off x="7225738" y="3764049"/>
              <a:ext cx="522000" cy="683035"/>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17" name="Rectangle 16">
              <a:extLst>
                <a:ext uri="{FF2B5EF4-FFF2-40B4-BE49-F238E27FC236}">
                  <a16:creationId xmlns:a16="http://schemas.microsoft.com/office/drawing/2014/main" id="{B7F8C77B-86FD-A622-93E9-A1155FD886A8}"/>
                </a:ext>
              </a:extLst>
            </p:cNvPr>
            <p:cNvSpPr/>
            <p:nvPr/>
          </p:nvSpPr>
          <p:spPr>
            <a:xfrm>
              <a:off x="7747327" y="3764049"/>
              <a:ext cx="525600" cy="68303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21" name="Rectangle 20">
              <a:extLst>
                <a:ext uri="{FF2B5EF4-FFF2-40B4-BE49-F238E27FC236}">
                  <a16:creationId xmlns:a16="http://schemas.microsoft.com/office/drawing/2014/main" id="{E1794C4B-08C7-8D2E-13DB-210F213BD88B}"/>
                </a:ext>
              </a:extLst>
            </p:cNvPr>
            <p:cNvSpPr/>
            <p:nvPr/>
          </p:nvSpPr>
          <p:spPr>
            <a:xfrm>
              <a:off x="8273513" y="3764049"/>
              <a:ext cx="522000" cy="68303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22" name="Rectangle 21">
              <a:extLst>
                <a:ext uri="{FF2B5EF4-FFF2-40B4-BE49-F238E27FC236}">
                  <a16:creationId xmlns:a16="http://schemas.microsoft.com/office/drawing/2014/main" id="{B164CE7E-3118-4D57-0784-0A890FD910D6}"/>
                </a:ext>
              </a:extLst>
            </p:cNvPr>
            <p:cNvSpPr/>
            <p:nvPr/>
          </p:nvSpPr>
          <p:spPr>
            <a:xfrm>
              <a:off x="8795889" y="3764049"/>
              <a:ext cx="525600" cy="68303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grpSp>
      <p:cxnSp>
        <p:nvCxnSpPr>
          <p:cNvPr id="23" name="Straight Arrow Connector 22">
            <a:extLst>
              <a:ext uri="{FF2B5EF4-FFF2-40B4-BE49-F238E27FC236}">
                <a16:creationId xmlns:a16="http://schemas.microsoft.com/office/drawing/2014/main" id="{AA59AC60-7455-455B-3490-42FF796ACD41}"/>
              </a:ext>
            </a:extLst>
          </p:cNvPr>
          <p:cNvCxnSpPr>
            <a:cxnSpLocks/>
          </p:cNvCxnSpPr>
          <p:nvPr/>
        </p:nvCxnSpPr>
        <p:spPr>
          <a:xfrm>
            <a:off x="8540710" y="3744206"/>
            <a:ext cx="1040253" cy="0"/>
          </a:xfrm>
          <a:prstGeom prst="straightConnector1">
            <a:avLst/>
          </a:prstGeom>
          <a:ln w="28575">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3EBE5594-49FD-7874-456B-25DF9CFA15B0}"/>
              </a:ext>
            </a:extLst>
          </p:cNvPr>
          <p:cNvGrpSpPr/>
          <p:nvPr/>
        </p:nvGrpSpPr>
        <p:grpSpPr>
          <a:xfrm>
            <a:off x="2721746" y="3411414"/>
            <a:ext cx="7116201" cy="707785"/>
            <a:chOff x="2687574" y="2902091"/>
            <a:chExt cx="7150374" cy="707785"/>
          </a:xfrm>
        </p:grpSpPr>
        <p:cxnSp>
          <p:nvCxnSpPr>
            <p:cNvPr id="53" name="Straight Connector 52">
              <a:extLst>
                <a:ext uri="{FF2B5EF4-FFF2-40B4-BE49-F238E27FC236}">
                  <a16:creationId xmlns:a16="http://schemas.microsoft.com/office/drawing/2014/main" id="{55ECA7EE-415E-F12E-5394-72DF21CC79CD}"/>
                </a:ext>
              </a:extLst>
            </p:cNvPr>
            <p:cNvCxnSpPr/>
            <p:nvPr/>
          </p:nvCxnSpPr>
          <p:spPr>
            <a:xfrm>
              <a:off x="2687574" y="2902091"/>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276DC90-87F5-F7E9-5A7B-02918FED547A}"/>
                </a:ext>
              </a:extLst>
            </p:cNvPr>
            <p:cNvCxnSpPr/>
            <p:nvPr/>
          </p:nvCxnSpPr>
          <p:spPr>
            <a:xfrm>
              <a:off x="2687574" y="3609876"/>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47F54275-2D97-7C1E-5BB9-74D6D0D0C1BF}"/>
              </a:ext>
            </a:extLst>
          </p:cNvPr>
          <p:cNvSpPr txBox="1"/>
          <p:nvPr/>
        </p:nvSpPr>
        <p:spPr>
          <a:xfrm>
            <a:off x="2722333" y="3634340"/>
            <a:ext cx="3650610" cy="461665"/>
          </a:xfrm>
          <a:prstGeom prst="rect">
            <a:avLst/>
          </a:prstGeom>
          <a:noFill/>
        </p:spPr>
        <p:txBody>
          <a:bodyPr wrap="square" rtlCol="0" anchor="ctr">
            <a:spAutoFit/>
          </a:bodyPr>
          <a:lstStyle/>
          <a:p>
            <a:r>
              <a:rPr lang="en-GB" sz="1200">
                <a:solidFill>
                  <a:srgbClr val="838281"/>
                </a:solidFill>
                <a:latin typeface="Roboto" panose="02000000000000000000" pitchFamily="2" charset="0"/>
                <a:ea typeface="Roboto" panose="02000000000000000000" pitchFamily="2" charset="0"/>
                <a:cs typeface="Roboto" panose="02000000000000000000" pitchFamily="2" charset="0"/>
              </a:rPr>
              <a:t>Thinking Positively (8); Embracing Change (8); Inviting Feedback (6)</a:t>
            </a:r>
          </a:p>
        </p:txBody>
      </p:sp>
      <p:sp>
        <p:nvSpPr>
          <p:cNvPr id="61" name="TextBox 60">
            <a:extLst>
              <a:ext uri="{FF2B5EF4-FFF2-40B4-BE49-F238E27FC236}">
                <a16:creationId xmlns:a16="http://schemas.microsoft.com/office/drawing/2014/main" id="{2D4688DB-0F1D-2EFF-14A4-236A42384787}"/>
              </a:ext>
            </a:extLst>
          </p:cNvPr>
          <p:cNvSpPr txBox="1"/>
          <p:nvPr/>
        </p:nvSpPr>
        <p:spPr>
          <a:xfrm>
            <a:off x="2722333" y="2636650"/>
            <a:ext cx="3452151" cy="323165"/>
          </a:xfrm>
          <a:prstGeom prst="rect">
            <a:avLst/>
          </a:prstGeom>
          <a:noFill/>
        </p:spPr>
        <p:txBody>
          <a:bodyPr wrap="square" rtlCol="0" anchor="ctr">
            <a:spAutoFit/>
          </a:bodyPr>
          <a:lstStyle/>
          <a:p>
            <a:r>
              <a:rPr lang="en-GB" sz="1430">
                <a:solidFill>
                  <a:srgbClr val="C7B742"/>
                </a:solidFill>
                <a:latin typeface="Roboto" panose="02000000000000000000" pitchFamily="2" charset="0"/>
                <a:ea typeface="Roboto" panose="02000000000000000000" pitchFamily="2" charset="0"/>
                <a:cs typeface="Roboto" panose="02000000000000000000" pitchFamily="2" charset="0"/>
              </a:rPr>
              <a:t>Showing Resilience</a:t>
            </a:r>
          </a:p>
        </p:txBody>
      </p:sp>
      <p:sp>
        <p:nvSpPr>
          <p:cNvPr id="69" name="TextBox 68">
            <a:extLst>
              <a:ext uri="{FF2B5EF4-FFF2-40B4-BE49-F238E27FC236}">
                <a16:creationId xmlns:a16="http://schemas.microsoft.com/office/drawing/2014/main" id="{46852EDF-B9DB-E93B-74CD-454C707BA05C}"/>
              </a:ext>
            </a:extLst>
          </p:cNvPr>
          <p:cNvSpPr txBox="1"/>
          <p:nvPr/>
        </p:nvSpPr>
        <p:spPr>
          <a:xfrm>
            <a:off x="2722333" y="3409825"/>
            <a:ext cx="3452151" cy="323165"/>
          </a:xfrm>
          <a:prstGeom prst="rect">
            <a:avLst/>
          </a:prstGeom>
          <a:noFill/>
        </p:spPr>
        <p:txBody>
          <a:bodyPr wrap="square" rtlCol="0" anchor="ctr">
            <a:spAutoFit/>
          </a:bodyPr>
          <a:lstStyle/>
          <a:p>
            <a:r>
              <a:rPr lang="en-GB" sz="1430">
                <a:solidFill>
                  <a:srgbClr val="C7B742"/>
                </a:solidFill>
                <a:latin typeface="Roboto" panose="02000000000000000000" pitchFamily="2" charset="0"/>
                <a:ea typeface="Roboto" panose="02000000000000000000" pitchFamily="2" charset="0"/>
                <a:cs typeface="Roboto" panose="02000000000000000000" pitchFamily="2" charset="0"/>
              </a:rPr>
              <a:t>Adjusting to Change</a:t>
            </a:r>
          </a:p>
        </p:txBody>
      </p:sp>
      <p:grpSp>
        <p:nvGrpSpPr>
          <p:cNvPr id="70" name="Group 69">
            <a:extLst>
              <a:ext uri="{FF2B5EF4-FFF2-40B4-BE49-F238E27FC236}">
                <a16:creationId xmlns:a16="http://schemas.microsoft.com/office/drawing/2014/main" id="{DE59F076-5C43-E307-93BF-32C010CC7A07}"/>
              </a:ext>
            </a:extLst>
          </p:cNvPr>
          <p:cNvGrpSpPr/>
          <p:nvPr/>
        </p:nvGrpSpPr>
        <p:grpSpPr>
          <a:xfrm>
            <a:off x="8899150" y="3596020"/>
            <a:ext cx="341574" cy="276999"/>
            <a:chOff x="8635623" y="3103937"/>
            <a:chExt cx="341574" cy="276999"/>
          </a:xfrm>
        </p:grpSpPr>
        <p:sp>
          <p:nvSpPr>
            <p:cNvPr id="71" name="Rectangle: Rounded Corners 70">
              <a:extLst>
                <a:ext uri="{FF2B5EF4-FFF2-40B4-BE49-F238E27FC236}">
                  <a16:creationId xmlns:a16="http://schemas.microsoft.com/office/drawing/2014/main" id="{902ECAA2-33E4-D2E0-A0E5-76D8A77E605F}"/>
                </a:ext>
              </a:extLst>
            </p:cNvPr>
            <p:cNvSpPr/>
            <p:nvPr/>
          </p:nvSpPr>
          <p:spPr>
            <a:xfrm>
              <a:off x="8696504" y="3121536"/>
              <a:ext cx="219075" cy="234314"/>
            </a:xfrm>
            <a:prstGeom prst="roundRect">
              <a:avLst>
                <a:gd name="adj" fmla="val 25363"/>
              </a:avLst>
            </a:prstGeom>
            <a:solidFill>
              <a:srgbClr val="30AF44"/>
            </a:solidFill>
            <a:ln>
              <a:solidFill>
                <a:srgbClr val="808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AD7357C6-571B-7BD4-180A-20B5679B0EFF}"/>
                </a:ext>
              </a:extLst>
            </p:cNvPr>
            <p:cNvSpPr txBox="1"/>
            <p:nvPr/>
          </p:nvSpPr>
          <p:spPr>
            <a:xfrm>
              <a:off x="8635623" y="3103937"/>
              <a:ext cx="341574" cy="276999"/>
            </a:xfrm>
            <a:prstGeom prst="rect">
              <a:avLst/>
            </a:prstGeom>
            <a:noFill/>
          </p:spPr>
          <p:txBody>
            <a:bodyPr wrap="square" rtlCol="0" anchor="ctr">
              <a:spAutoFit/>
            </a:bodyPr>
            <a:lstStyle/>
            <a:p>
              <a:pPr algn="ctr"/>
              <a:r>
                <a:rPr lang="en-GB" sz="1200" b="1">
                  <a:latin typeface="Roboto" panose="02000000000000000000" pitchFamily="2" charset="0"/>
                  <a:ea typeface="Roboto" panose="02000000000000000000" pitchFamily="2" charset="0"/>
                  <a:cs typeface="Roboto" panose="02000000000000000000" pitchFamily="2" charset="0"/>
                </a:rPr>
                <a:t>8</a:t>
              </a:r>
            </a:p>
          </p:txBody>
        </p:sp>
      </p:grpSp>
      <p:pic>
        <p:nvPicPr>
          <p:cNvPr id="76" name="Picture 75" descr="A screenshot of a bar code&#10;&#10;Description automatically generated">
            <a:extLst>
              <a:ext uri="{FF2B5EF4-FFF2-40B4-BE49-F238E27FC236}">
                <a16:creationId xmlns:a16="http://schemas.microsoft.com/office/drawing/2014/main" id="{DE40E19D-9FFE-B507-2222-69C560FB4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045" y="4287342"/>
            <a:ext cx="7584035" cy="2351051"/>
          </a:xfrm>
          <a:prstGeom prst="rect">
            <a:avLst/>
          </a:prstGeom>
        </p:spPr>
      </p:pic>
    </p:spTree>
    <p:extLst>
      <p:ext uri="{BB962C8B-B14F-4D97-AF65-F5344CB8AC3E}">
        <p14:creationId xmlns:p14="http://schemas.microsoft.com/office/powerpoint/2010/main" val="464096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396E63-A6C9-D924-42E0-DD397E3ED166}"/>
              </a:ext>
            </a:extLst>
          </p:cNvPr>
          <p:cNvSpPr>
            <a:spLocks noGrp="1"/>
          </p:cNvSpPr>
          <p:nvPr>
            <p:ph type="title"/>
          </p:nvPr>
        </p:nvSpPr>
        <p:spPr/>
        <p:txBody>
          <a:bodyPr/>
          <a:lstStyle/>
          <a:p>
            <a:r>
              <a:rPr lang="en-GB"/>
              <a:t>About Saville Assessment</a:t>
            </a:r>
          </a:p>
        </p:txBody>
      </p:sp>
      <p:sp>
        <p:nvSpPr>
          <p:cNvPr id="12" name="Content Placeholder 11">
            <a:extLst>
              <a:ext uri="{FF2B5EF4-FFF2-40B4-BE49-F238E27FC236}">
                <a16:creationId xmlns:a16="http://schemas.microsoft.com/office/drawing/2014/main" id="{B0C946A6-4FAA-EFF4-8991-5FA3965E76DB}"/>
              </a:ext>
            </a:extLst>
          </p:cNvPr>
          <p:cNvSpPr>
            <a:spLocks noGrp="1"/>
          </p:cNvSpPr>
          <p:nvPr>
            <p:ph sz="quarter" idx="13"/>
          </p:nvPr>
        </p:nvSpPr>
        <p:spPr/>
        <p:txBody>
          <a:bodyPr/>
          <a:lstStyle/>
          <a:p>
            <a:r>
              <a:rPr lang="en-GB"/>
              <a:t>Open the door to your potential</a:t>
            </a:r>
          </a:p>
        </p:txBody>
      </p:sp>
      <p:sp>
        <p:nvSpPr>
          <p:cNvPr id="13" name="TextBox 12">
            <a:extLst>
              <a:ext uri="{FF2B5EF4-FFF2-40B4-BE49-F238E27FC236}">
                <a16:creationId xmlns:a16="http://schemas.microsoft.com/office/drawing/2014/main" id="{B6B9A05F-DCCB-ECA8-B208-EFDCF7890DA5}"/>
              </a:ext>
            </a:extLst>
          </p:cNvPr>
          <p:cNvSpPr txBox="1"/>
          <p:nvPr/>
        </p:nvSpPr>
        <p:spPr>
          <a:xfrm>
            <a:off x="33943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2004</a:t>
            </a:r>
          </a:p>
        </p:txBody>
      </p:sp>
      <p:cxnSp>
        <p:nvCxnSpPr>
          <p:cNvPr id="15" name="Straight Connector 14">
            <a:extLst>
              <a:ext uri="{FF2B5EF4-FFF2-40B4-BE49-F238E27FC236}">
                <a16:creationId xmlns:a16="http://schemas.microsoft.com/office/drawing/2014/main" id="{46050B10-C1E9-CFA1-DC1B-DF493E7F5953}"/>
              </a:ext>
            </a:extLst>
          </p:cNvPr>
          <p:cNvCxnSpPr>
            <a:cxnSpLocks/>
            <a:endCxn id="35" idx="6"/>
          </p:cNvCxnSpPr>
          <p:nvPr/>
        </p:nvCxnSpPr>
        <p:spPr>
          <a:xfrm>
            <a:off x="759654" y="4403554"/>
            <a:ext cx="104055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A47B97C-65CE-2161-72B8-09B2F82F956F}"/>
              </a:ext>
            </a:extLst>
          </p:cNvPr>
          <p:cNvSpPr/>
          <p:nvPr/>
        </p:nvSpPr>
        <p:spPr>
          <a:xfrm>
            <a:off x="61045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1D03F2C6-8DE5-DE08-DFF3-EF0A2A2C259C}"/>
              </a:ext>
            </a:extLst>
          </p:cNvPr>
          <p:cNvSpPr/>
          <p:nvPr/>
        </p:nvSpPr>
        <p:spPr>
          <a:xfrm>
            <a:off x="1448058"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00EAD2D4-E88C-3BD1-B95A-E756D9748708}"/>
              </a:ext>
            </a:extLst>
          </p:cNvPr>
          <p:cNvSpPr txBox="1"/>
          <p:nvPr/>
        </p:nvSpPr>
        <p:spPr>
          <a:xfrm>
            <a:off x="197824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2007</a:t>
            </a:r>
          </a:p>
        </p:txBody>
      </p:sp>
      <p:sp>
        <p:nvSpPr>
          <p:cNvPr id="19" name="Oval 18">
            <a:extLst>
              <a:ext uri="{FF2B5EF4-FFF2-40B4-BE49-F238E27FC236}">
                <a16:creationId xmlns:a16="http://schemas.microsoft.com/office/drawing/2014/main" id="{FD09BA98-67A5-7744-DF07-AD701294B6BE}"/>
              </a:ext>
            </a:extLst>
          </p:cNvPr>
          <p:cNvSpPr/>
          <p:nvPr/>
        </p:nvSpPr>
        <p:spPr>
          <a:xfrm>
            <a:off x="224926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9408097D-479E-A0B7-7DDB-4EEE80295FBF}"/>
              </a:ext>
            </a:extLst>
          </p:cNvPr>
          <p:cNvSpPr txBox="1"/>
          <p:nvPr/>
        </p:nvSpPr>
        <p:spPr>
          <a:xfrm>
            <a:off x="1177044"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2005</a:t>
            </a:r>
          </a:p>
        </p:txBody>
      </p:sp>
      <p:sp>
        <p:nvSpPr>
          <p:cNvPr id="21" name="TextBox 20">
            <a:extLst>
              <a:ext uri="{FF2B5EF4-FFF2-40B4-BE49-F238E27FC236}">
                <a16:creationId xmlns:a16="http://schemas.microsoft.com/office/drawing/2014/main" id="{EB41688B-ED3D-8D3F-70F5-C92269F5DA52}"/>
              </a:ext>
            </a:extLst>
          </p:cNvPr>
          <p:cNvSpPr txBox="1"/>
          <p:nvPr/>
        </p:nvSpPr>
        <p:spPr>
          <a:xfrm>
            <a:off x="3674096"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2013</a:t>
            </a:r>
          </a:p>
        </p:txBody>
      </p:sp>
      <p:sp>
        <p:nvSpPr>
          <p:cNvPr id="22" name="Oval 21">
            <a:extLst>
              <a:ext uri="{FF2B5EF4-FFF2-40B4-BE49-F238E27FC236}">
                <a16:creationId xmlns:a16="http://schemas.microsoft.com/office/drawing/2014/main" id="{FCF2C066-271E-61E4-3DDD-C0BA339D2689}"/>
              </a:ext>
            </a:extLst>
          </p:cNvPr>
          <p:cNvSpPr/>
          <p:nvPr/>
        </p:nvSpPr>
        <p:spPr>
          <a:xfrm>
            <a:off x="3926402"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5623F432-B474-0F6D-8024-09E31DB9C7E4}"/>
              </a:ext>
            </a:extLst>
          </p:cNvPr>
          <p:cNvSpPr txBox="1"/>
          <p:nvPr/>
        </p:nvSpPr>
        <p:spPr>
          <a:xfrm>
            <a:off x="488174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2015</a:t>
            </a:r>
          </a:p>
        </p:txBody>
      </p:sp>
      <p:sp>
        <p:nvSpPr>
          <p:cNvPr id="24" name="Oval 23">
            <a:extLst>
              <a:ext uri="{FF2B5EF4-FFF2-40B4-BE49-F238E27FC236}">
                <a16:creationId xmlns:a16="http://schemas.microsoft.com/office/drawing/2014/main" id="{D068CB11-6558-1461-F8F0-70366C50D1FA}"/>
              </a:ext>
            </a:extLst>
          </p:cNvPr>
          <p:cNvSpPr/>
          <p:nvPr/>
        </p:nvSpPr>
        <p:spPr>
          <a:xfrm>
            <a:off x="515276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50BB2F2E-5097-293D-3ABB-586D37F6B6C8}"/>
              </a:ext>
            </a:extLst>
          </p:cNvPr>
          <p:cNvSpPr txBox="1"/>
          <p:nvPr/>
        </p:nvSpPr>
        <p:spPr>
          <a:xfrm>
            <a:off x="6175590"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2017</a:t>
            </a:r>
          </a:p>
        </p:txBody>
      </p:sp>
      <p:sp>
        <p:nvSpPr>
          <p:cNvPr id="26" name="Oval 25">
            <a:extLst>
              <a:ext uri="{FF2B5EF4-FFF2-40B4-BE49-F238E27FC236}">
                <a16:creationId xmlns:a16="http://schemas.microsoft.com/office/drawing/2014/main" id="{1290F5B4-0ACE-5355-3272-BF6D2B4CDF0E}"/>
              </a:ext>
            </a:extLst>
          </p:cNvPr>
          <p:cNvSpPr/>
          <p:nvPr/>
        </p:nvSpPr>
        <p:spPr>
          <a:xfrm>
            <a:off x="6446604"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48AFFC06-6C36-F527-FF3B-9DFA120A76F1}"/>
              </a:ext>
            </a:extLst>
          </p:cNvPr>
          <p:cNvSpPr txBox="1"/>
          <p:nvPr/>
        </p:nvSpPr>
        <p:spPr>
          <a:xfrm>
            <a:off x="7391589"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2019</a:t>
            </a:r>
          </a:p>
        </p:txBody>
      </p:sp>
      <p:sp>
        <p:nvSpPr>
          <p:cNvPr id="29" name="Oval 28">
            <a:extLst>
              <a:ext uri="{FF2B5EF4-FFF2-40B4-BE49-F238E27FC236}">
                <a16:creationId xmlns:a16="http://schemas.microsoft.com/office/drawing/2014/main" id="{56A781FC-15D9-AAA6-B5B2-64F5209398D2}"/>
              </a:ext>
            </a:extLst>
          </p:cNvPr>
          <p:cNvSpPr/>
          <p:nvPr/>
        </p:nvSpPr>
        <p:spPr>
          <a:xfrm>
            <a:off x="7662603"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F238C71B-6885-23DD-0518-E1FF99C7FE48}"/>
              </a:ext>
            </a:extLst>
          </p:cNvPr>
          <p:cNvSpPr txBox="1"/>
          <p:nvPr/>
        </p:nvSpPr>
        <p:spPr>
          <a:xfrm>
            <a:off x="8577565"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2021</a:t>
            </a:r>
          </a:p>
        </p:txBody>
      </p:sp>
      <p:sp>
        <p:nvSpPr>
          <p:cNvPr id="31" name="Oval 30">
            <a:extLst>
              <a:ext uri="{FF2B5EF4-FFF2-40B4-BE49-F238E27FC236}">
                <a16:creationId xmlns:a16="http://schemas.microsoft.com/office/drawing/2014/main" id="{7C8BFB10-8334-87F8-AB39-0D6D051D6272}"/>
              </a:ext>
            </a:extLst>
          </p:cNvPr>
          <p:cNvSpPr/>
          <p:nvPr/>
        </p:nvSpPr>
        <p:spPr>
          <a:xfrm>
            <a:off x="8848579"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31">
            <a:extLst>
              <a:ext uri="{FF2B5EF4-FFF2-40B4-BE49-F238E27FC236}">
                <a16:creationId xmlns:a16="http://schemas.microsoft.com/office/drawing/2014/main" id="{B128A417-4B9D-4030-A855-7264FA6AA990}"/>
              </a:ext>
            </a:extLst>
          </p:cNvPr>
          <p:cNvSpPr txBox="1"/>
          <p:nvPr/>
        </p:nvSpPr>
        <p:spPr>
          <a:xfrm>
            <a:off x="9653431"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2022</a:t>
            </a:r>
          </a:p>
        </p:txBody>
      </p:sp>
      <p:sp>
        <p:nvSpPr>
          <p:cNvPr id="33" name="Oval 32">
            <a:extLst>
              <a:ext uri="{FF2B5EF4-FFF2-40B4-BE49-F238E27FC236}">
                <a16:creationId xmlns:a16="http://schemas.microsoft.com/office/drawing/2014/main" id="{BDE3295E-DE17-6D38-032A-BDEEFC16A336}"/>
              </a:ext>
            </a:extLst>
          </p:cNvPr>
          <p:cNvSpPr/>
          <p:nvPr/>
        </p:nvSpPr>
        <p:spPr>
          <a:xfrm>
            <a:off x="9924445"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F9D4DCF0-DE31-874B-F170-B6693AC3DAE8}"/>
              </a:ext>
            </a:extLst>
          </p:cNvPr>
          <p:cNvSpPr txBox="1"/>
          <p:nvPr/>
        </p:nvSpPr>
        <p:spPr>
          <a:xfrm>
            <a:off x="10713811"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2023</a:t>
            </a:r>
          </a:p>
        </p:txBody>
      </p:sp>
      <p:sp>
        <p:nvSpPr>
          <p:cNvPr id="35" name="Oval 34">
            <a:extLst>
              <a:ext uri="{FF2B5EF4-FFF2-40B4-BE49-F238E27FC236}">
                <a16:creationId xmlns:a16="http://schemas.microsoft.com/office/drawing/2014/main" id="{ACAA0166-BF8F-6BDE-50B1-D6D9242059FD}"/>
              </a:ext>
            </a:extLst>
          </p:cNvPr>
          <p:cNvSpPr/>
          <p:nvPr/>
        </p:nvSpPr>
        <p:spPr>
          <a:xfrm>
            <a:off x="10984825"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0CFAD526-CECF-DA82-3B69-174E99E85BAD}"/>
              </a:ext>
            </a:extLst>
          </p:cNvPr>
          <p:cNvCxnSpPr>
            <a:stCxn id="13" idx="0"/>
          </p:cNvCxnSpPr>
          <p:nvPr/>
        </p:nvCxnSpPr>
        <p:spPr>
          <a:xfrm flipH="1" flipV="1">
            <a:off x="683492"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F404EBD-B5A0-51FE-16AF-4A5FB1507654}"/>
              </a:ext>
            </a:extLst>
          </p:cNvPr>
          <p:cNvSpPr txBox="1"/>
          <p:nvPr/>
        </p:nvSpPr>
        <p:spPr>
          <a:xfrm>
            <a:off x="391168" y="2175690"/>
            <a:ext cx="158707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Founded by Professor Peter Saville</a:t>
            </a:r>
          </a:p>
        </p:txBody>
      </p:sp>
      <p:cxnSp>
        <p:nvCxnSpPr>
          <p:cNvPr id="41" name="Straight Connector 40">
            <a:extLst>
              <a:ext uri="{FF2B5EF4-FFF2-40B4-BE49-F238E27FC236}">
                <a16:creationId xmlns:a16="http://schemas.microsoft.com/office/drawing/2014/main" id="{11EB4A32-7B38-424B-13A7-372DAC625BBE}"/>
              </a:ext>
            </a:extLst>
          </p:cNvPr>
          <p:cNvCxnSpPr/>
          <p:nvPr/>
        </p:nvCxnSpPr>
        <p:spPr>
          <a:xfrm flipH="1" flipV="1">
            <a:off x="1532673"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8B58717-313D-A07A-AC0A-98AB11262568}"/>
              </a:ext>
            </a:extLst>
          </p:cNvPr>
          <p:cNvSpPr txBox="1"/>
          <p:nvPr/>
        </p:nvSpPr>
        <p:spPr>
          <a:xfrm>
            <a:off x="1188001" y="5685083"/>
            <a:ext cx="18320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Wave launched</a:t>
            </a:r>
          </a:p>
        </p:txBody>
      </p:sp>
      <p:cxnSp>
        <p:nvCxnSpPr>
          <p:cNvPr id="43" name="Straight Connector 42">
            <a:extLst>
              <a:ext uri="{FF2B5EF4-FFF2-40B4-BE49-F238E27FC236}">
                <a16:creationId xmlns:a16="http://schemas.microsoft.com/office/drawing/2014/main" id="{2D75DB22-E735-DFCC-93C0-469A8A4EA3D5}"/>
              </a:ext>
            </a:extLst>
          </p:cNvPr>
          <p:cNvCxnSpPr/>
          <p:nvPr/>
        </p:nvCxnSpPr>
        <p:spPr>
          <a:xfrm flipH="1" flipV="1">
            <a:off x="2304734"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C933C1F-8425-BFBF-7AAD-99FED8248C90}"/>
              </a:ext>
            </a:extLst>
          </p:cNvPr>
          <p:cNvSpPr txBox="1"/>
          <p:nvPr/>
        </p:nvSpPr>
        <p:spPr>
          <a:xfrm>
            <a:off x="2012410" y="2175690"/>
            <a:ext cx="14528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Swift combination tests launched</a:t>
            </a:r>
          </a:p>
        </p:txBody>
      </p:sp>
      <p:cxnSp>
        <p:nvCxnSpPr>
          <p:cNvPr id="45" name="Straight Connector 44">
            <a:extLst>
              <a:ext uri="{FF2B5EF4-FFF2-40B4-BE49-F238E27FC236}">
                <a16:creationId xmlns:a16="http://schemas.microsoft.com/office/drawing/2014/main" id="{9E17EEBD-87FE-D9C6-EAB7-EB044E181E65}"/>
              </a:ext>
            </a:extLst>
          </p:cNvPr>
          <p:cNvCxnSpPr/>
          <p:nvPr/>
        </p:nvCxnSpPr>
        <p:spPr>
          <a:xfrm flipH="1" flipV="1">
            <a:off x="4018768"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02DAD78-0EAA-51FF-B631-20AFF25A62C8}"/>
              </a:ext>
            </a:extLst>
          </p:cNvPr>
          <p:cNvSpPr txBox="1"/>
          <p:nvPr/>
        </p:nvSpPr>
        <p:spPr>
          <a:xfrm>
            <a:off x="3674096" y="5685083"/>
            <a:ext cx="17166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Situational judgment tests launched</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47" name="Straight Connector 46">
            <a:extLst>
              <a:ext uri="{FF2B5EF4-FFF2-40B4-BE49-F238E27FC236}">
                <a16:creationId xmlns:a16="http://schemas.microsoft.com/office/drawing/2014/main" id="{F5A57457-74D6-1CB9-F8F1-804DF5E1FFDC}"/>
              </a:ext>
            </a:extLst>
          </p:cNvPr>
          <p:cNvCxnSpPr/>
          <p:nvPr/>
        </p:nvCxnSpPr>
        <p:spPr>
          <a:xfrm flipH="1" flipV="1">
            <a:off x="5240444"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52A65A3-6B84-03D6-A1D9-3863634059F8}"/>
              </a:ext>
            </a:extLst>
          </p:cNvPr>
          <p:cNvSpPr txBox="1"/>
          <p:nvPr/>
        </p:nvSpPr>
        <p:spPr>
          <a:xfrm>
            <a:off x="4948121" y="2175690"/>
            <a:ext cx="12979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New tests, new technology</a:t>
            </a:r>
          </a:p>
        </p:txBody>
      </p:sp>
      <p:cxnSp>
        <p:nvCxnSpPr>
          <p:cNvPr id="49" name="Straight Connector 48">
            <a:extLst>
              <a:ext uri="{FF2B5EF4-FFF2-40B4-BE49-F238E27FC236}">
                <a16:creationId xmlns:a16="http://schemas.microsoft.com/office/drawing/2014/main" id="{E1BB4339-CCA7-6FD4-B26B-C07C22BEDE2D}"/>
              </a:ext>
            </a:extLst>
          </p:cNvPr>
          <p:cNvCxnSpPr/>
          <p:nvPr/>
        </p:nvCxnSpPr>
        <p:spPr>
          <a:xfrm flipH="1" flipV="1">
            <a:off x="5867915"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8D119E5-5310-36F4-9DED-CB80AAEB363F}"/>
              </a:ext>
            </a:extLst>
          </p:cNvPr>
          <p:cNvSpPr txBox="1"/>
          <p:nvPr/>
        </p:nvSpPr>
        <p:spPr>
          <a:xfrm>
            <a:off x="5523243" y="5685083"/>
            <a:ext cx="183207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Saville Assessment, A Willis Towers Watson Company</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51" name="Straight Connector 50">
            <a:extLst>
              <a:ext uri="{FF2B5EF4-FFF2-40B4-BE49-F238E27FC236}">
                <a16:creationId xmlns:a16="http://schemas.microsoft.com/office/drawing/2014/main" id="{436F9120-BC37-F62E-D04A-950A73E89062}"/>
              </a:ext>
            </a:extLst>
          </p:cNvPr>
          <p:cNvCxnSpPr/>
          <p:nvPr/>
        </p:nvCxnSpPr>
        <p:spPr>
          <a:xfrm flipH="1" flipV="1">
            <a:off x="6538437"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3FE2A1D-E6F0-8008-140D-0842DED00485}"/>
              </a:ext>
            </a:extLst>
          </p:cNvPr>
          <p:cNvSpPr txBox="1"/>
          <p:nvPr/>
        </p:nvSpPr>
        <p:spPr>
          <a:xfrm>
            <a:off x="6246113" y="2173449"/>
            <a:ext cx="141648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Leadership Impact and Risk launches </a:t>
            </a:r>
          </a:p>
        </p:txBody>
      </p:sp>
      <p:cxnSp>
        <p:nvCxnSpPr>
          <p:cNvPr id="53" name="Straight Connector 52">
            <a:extLst>
              <a:ext uri="{FF2B5EF4-FFF2-40B4-BE49-F238E27FC236}">
                <a16:creationId xmlns:a16="http://schemas.microsoft.com/office/drawing/2014/main" id="{5ADC842B-1B4B-550E-8351-FEFE045A1478}"/>
              </a:ext>
            </a:extLst>
          </p:cNvPr>
          <p:cNvCxnSpPr/>
          <p:nvPr/>
        </p:nvCxnSpPr>
        <p:spPr>
          <a:xfrm flipH="1" flipV="1">
            <a:off x="7743645"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606068D-6657-B6D4-B856-54FB7E2C9D2C}"/>
              </a:ext>
            </a:extLst>
          </p:cNvPr>
          <p:cNvSpPr txBox="1"/>
          <p:nvPr/>
        </p:nvSpPr>
        <p:spPr>
          <a:xfrm>
            <a:off x="7398973" y="5685083"/>
            <a:ext cx="1632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Match 6.5 launched</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55" name="Straight Connector 54">
            <a:extLst>
              <a:ext uri="{FF2B5EF4-FFF2-40B4-BE49-F238E27FC236}">
                <a16:creationId xmlns:a16="http://schemas.microsoft.com/office/drawing/2014/main" id="{5118FBC3-B06B-C523-0EC1-2FA1E69702B2}"/>
              </a:ext>
            </a:extLst>
          </p:cNvPr>
          <p:cNvCxnSpPr/>
          <p:nvPr/>
        </p:nvCxnSpPr>
        <p:spPr>
          <a:xfrm flipH="1" flipV="1">
            <a:off x="8908300"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E69949B-2E9E-4559-7569-90E0A32A5382}"/>
              </a:ext>
            </a:extLst>
          </p:cNvPr>
          <p:cNvSpPr txBox="1"/>
          <p:nvPr/>
        </p:nvSpPr>
        <p:spPr>
          <a:xfrm>
            <a:off x="8615976" y="2388893"/>
            <a:ext cx="14164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Swift Global launched</a:t>
            </a:r>
          </a:p>
        </p:txBody>
      </p:sp>
      <p:cxnSp>
        <p:nvCxnSpPr>
          <p:cNvPr id="57" name="Straight Connector 56">
            <a:extLst>
              <a:ext uri="{FF2B5EF4-FFF2-40B4-BE49-F238E27FC236}">
                <a16:creationId xmlns:a16="http://schemas.microsoft.com/office/drawing/2014/main" id="{82202152-40FC-E361-E1B1-402CB2330CA2}"/>
              </a:ext>
            </a:extLst>
          </p:cNvPr>
          <p:cNvCxnSpPr/>
          <p:nvPr/>
        </p:nvCxnSpPr>
        <p:spPr>
          <a:xfrm flipH="1" flipV="1">
            <a:off x="9993521"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2DE53BB-2C93-5BA1-B67C-79A8F94BD719}"/>
              </a:ext>
            </a:extLst>
          </p:cNvPr>
          <p:cNvSpPr txBox="1"/>
          <p:nvPr/>
        </p:nvSpPr>
        <p:spPr>
          <a:xfrm>
            <a:off x="9648849" y="5685083"/>
            <a:ext cx="1335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Wave-</a:t>
            </a:r>
            <a:r>
              <a:rPr kumimoji="0" lang="en-GB" sz="1400" b="0" i="0" u="none" strike="noStrike" kern="1200" cap="none" spc="0" normalizeH="0" baseline="0" noProof="0" err="1">
                <a:ln>
                  <a:noFill/>
                </a:ln>
                <a:solidFill>
                  <a:srgbClr val="242424"/>
                </a:solidFill>
                <a:effectLst/>
                <a:uLnTx/>
                <a:uFillTx/>
                <a:latin typeface="Arial"/>
                <a:ea typeface="Roboto"/>
                <a:cs typeface="Times New Roman"/>
              </a:rPr>
              <a:t>i</a:t>
            </a:r>
            <a:r>
              <a:rPr kumimoji="0" lang="en-GB" sz="1400" b="0" i="0" u="none" strike="noStrike" kern="1200" cap="none" spc="0" normalizeH="0" baseline="0" noProof="0">
                <a:ln>
                  <a:noFill/>
                </a:ln>
                <a:solidFill>
                  <a:srgbClr val="242424"/>
                </a:solidFill>
                <a:effectLst/>
                <a:uLnTx/>
                <a:uFillTx/>
                <a:latin typeface="Arial"/>
                <a:ea typeface="Roboto"/>
                <a:cs typeface="Times New Roman"/>
              </a:rPr>
              <a:t> launched </a:t>
            </a:r>
          </a:p>
        </p:txBody>
      </p:sp>
      <p:cxnSp>
        <p:nvCxnSpPr>
          <p:cNvPr id="59" name="Straight Connector 58">
            <a:extLst>
              <a:ext uri="{FF2B5EF4-FFF2-40B4-BE49-F238E27FC236}">
                <a16:creationId xmlns:a16="http://schemas.microsoft.com/office/drawing/2014/main" id="{1D016ADD-A374-1577-EED1-BC2B1EA35C62}"/>
              </a:ext>
            </a:extLst>
          </p:cNvPr>
          <p:cNvCxnSpPr/>
          <p:nvPr/>
        </p:nvCxnSpPr>
        <p:spPr>
          <a:xfrm flipH="1" flipV="1">
            <a:off x="11045076"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260E446-AD42-298E-F9ED-CFDA9BD1F2A9}"/>
              </a:ext>
            </a:extLst>
          </p:cNvPr>
          <p:cNvSpPr txBox="1"/>
          <p:nvPr/>
        </p:nvSpPr>
        <p:spPr>
          <a:xfrm>
            <a:off x="10752752" y="1958006"/>
            <a:ext cx="141648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Saville Assessment acquired by </a:t>
            </a:r>
            <a:r>
              <a:rPr kumimoji="0" lang="en-GB" sz="1400" b="0" i="0" u="none" strike="noStrike" kern="1200" cap="none" spc="0" normalizeH="0" baseline="0" noProof="0" err="1">
                <a:ln>
                  <a:noFill/>
                </a:ln>
                <a:solidFill>
                  <a:srgbClr val="242424"/>
                </a:solidFill>
                <a:effectLst/>
                <a:uLnTx/>
                <a:uFillTx/>
                <a:latin typeface="Arial"/>
                <a:ea typeface="+mn-ea"/>
                <a:cs typeface="+mn-cs"/>
              </a:rPr>
              <a:t>Tenzing</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64" name="Straight Connector 63">
            <a:extLst>
              <a:ext uri="{FF2B5EF4-FFF2-40B4-BE49-F238E27FC236}">
                <a16:creationId xmlns:a16="http://schemas.microsoft.com/office/drawing/2014/main" id="{0F071B59-85A9-1E4A-2D96-7D77CF95BFAA}"/>
              </a:ext>
            </a:extLst>
          </p:cNvPr>
          <p:cNvCxnSpPr>
            <a:cxnSpLocks/>
          </p:cNvCxnSpPr>
          <p:nvPr/>
        </p:nvCxnSpPr>
        <p:spPr>
          <a:xfrm>
            <a:off x="5252838" y="4603590"/>
            <a:ext cx="1306578" cy="0"/>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89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B0C19-71D9-F6B3-2A16-AD49656508DE}"/>
              </a:ext>
            </a:extLst>
          </p:cNvPr>
          <p:cNvSpPr>
            <a:spLocks noGrp="1"/>
          </p:cNvSpPr>
          <p:nvPr>
            <p:ph type="title"/>
          </p:nvPr>
        </p:nvSpPr>
        <p:spPr/>
        <p:txBody>
          <a:bodyPr/>
          <a:lstStyle/>
          <a:p>
            <a:r>
              <a:rPr lang="en-GB"/>
              <a:t>Example 2</a:t>
            </a:r>
          </a:p>
        </p:txBody>
      </p:sp>
      <p:sp>
        <p:nvSpPr>
          <p:cNvPr id="19" name="TextBox 18">
            <a:extLst>
              <a:ext uri="{FF2B5EF4-FFF2-40B4-BE49-F238E27FC236}">
                <a16:creationId xmlns:a16="http://schemas.microsoft.com/office/drawing/2014/main" id="{EF003F66-BC46-565B-A8AE-1959626CF3BF}"/>
              </a:ext>
            </a:extLst>
          </p:cNvPr>
          <p:cNvSpPr txBox="1"/>
          <p:nvPr/>
        </p:nvSpPr>
        <p:spPr>
          <a:xfrm>
            <a:off x="844912" y="2671368"/>
            <a:ext cx="1611166" cy="369332"/>
          </a:xfrm>
          <a:prstGeom prst="rect">
            <a:avLst/>
          </a:prstGeom>
          <a:noFill/>
        </p:spPr>
        <p:txBody>
          <a:bodyPr wrap="square" rtlCol="0">
            <a:spAutoFit/>
          </a:bodyPr>
          <a:lstStyle/>
          <a:p>
            <a:r>
              <a:rPr lang="en-GB" b="1">
                <a:solidFill>
                  <a:schemeClr val="accent2"/>
                </a:solidFill>
                <a:latin typeface="+mj-lt"/>
              </a:rPr>
              <a:t>Performance</a:t>
            </a:r>
          </a:p>
        </p:txBody>
      </p:sp>
      <p:sp>
        <p:nvSpPr>
          <p:cNvPr id="20" name="TextBox 19">
            <a:extLst>
              <a:ext uri="{FF2B5EF4-FFF2-40B4-BE49-F238E27FC236}">
                <a16:creationId xmlns:a16="http://schemas.microsoft.com/office/drawing/2014/main" id="{E9853320-EFEA-BDEF-B990-187BB07BEE83}"/>
              </a:ext>
            </a:extLst>
          </p:cNvPr>
          <p:cNvSpPr txBox="1"/>
          <p:nvPr/>
        </p:nvSpPr>
        <p:spPr>
          <a:xfrm>
            <a:off x="844912" y="4927388"/>
            <a:ext cx="1681978" cy="646331"/>
          </a:xfrm>
          <a:prstGeom prst="rect">
            <a:avLst/>
          </a:prstGeom>
          <a:noFill/>
        </p:spPr>
        <p:txBody>
          <a:bodyPr wrap="square" rtlCol="0">
            <a:spAutoFit/>
          </a:bodyPr>
          <a:lstStyle/>
          <a:p>
            <a:r>
              <a:rPr lang="en-GB" b="1">
                <a:solidFill>
                  <a:schemeClr val="accent2"/>
                </a:solidFill>
                <a:latin typeface="+mj-lt"/>
              </a:rPr>
              <a:t>Development Action</a:t>
            </a:r>
          </a:p>
        </p:txBody>
      </p:sp>
      <p:grpSp>
        <p:nvGrpSpPr>
          <p:cNvPr id="34" name="Group 33">
            <a:extLst>
              <a:ext uri="{FF2B5EF4-FFF2-40B4-BE49-F238E27FC236}">
                <a16:creationId xmlns:a16="http://schemas.microsoft.com/office/drawing/2014/main" id="{3A896793-B8D2-D35A-26AA-DE924BB35C8E}"/>
              </a:ext>
            </a:extLst>
          </p:cNvPr>
          <p:cNvGrpSpPr/>
          <p:nvPr/>
        </p:nvGrpSpPr>
        <p:grpSpPr>
          <a:xfrm>
            <a:off x="891891" y="2129858"/>
            <a:ext cx="451673" cy="451673"/>
            <a:chOff x="3325653" y="3157537"/>
            <a:chExt cx="541782" cy="541782"/>
          </a:xfrm>
        </p:grpSpPr>
        <p:sp>
          <p:nvSpPr>
            <p:cNvPr id="35" name="Freeform: Shape 34">
              <a:extLst>
                <a:ext uri="{FF2B5EF4-FFF2-40B4-BE49-F238E27FC236}">
                  <a16:creationId xmlns:a16="http://schemas.microsoft.com/office/drawing/2014/main" id="{8CFDE89B-7918-5B1B-1FD7-94969F85A0A7}"/>
                </a:ext>
              </a:extLst>
            </p:cNvPr>
            <p:cNvSpPr/>
            <p:nvPr/>
          </p:nvSpPr>
          <p:spPr>
            <a:xfrm>
              <a:off x="3325653"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1B5188E-E7F3-3ABC-773D-A093A1317371}"/>
                </a:ext>
              </a:extLst>
            </p:cNvPr>
            <p:cNvSpPr/>
            <p:nvPr/>
          </p:nvSpPr>
          <p:spPr>
            <a:xfrm>
              <a:off x="3524440" y="3318795"/>
              <a:ext cx="133445" cy="210407"/>
            </a:xfrm>
            <a:custGeom>
              <a:avLst/>
              <a:gdLst>
                <a:gd name="connsiteX0" fmla="*/ 0 w 133445"/>
                <a:gd name="connsiteY0" fmla="*/ 151638 h 210407"/>
                <a:gd name="connsiteX1" fmla="*/ 56674 w 133445"/>
                <a:gd name="connsiteY1" fmla="*/ 171069 h 210407"/>
                <a:gd name="connsiteX2" fmla="*/ 88583 w 133445"/>
                <a:gd name="connsiteY2" fmla="*/ 146495 h 210407"/>
                <a:gd name="connsiteX3" fmla="*/ 53340 w 133445"/>
                <a:gd name="connsiteY3" fmla="*/ 122492 h 210407"/>
                <a:gd name="connsiteX4" fmla="*/ 33052 w 133445"/>
                <a:gd name="connsiteY4" fmla="*/ 122492 h 210407"/>
                <a:gd name="connsiteX5" fmla="*/ 33052 w 133445"/>
                <a:gd name="connsiteY5" fmla="*/ 88678 h 210407"/>
                <a:gd name="connsiteX6" fmla="*/ 52197 w 133445"/>
                <a:gd name="connsiteY6" fmla="*/ 88678 h 210407"/>
                <a:gd name="connsiteX7" fmla="*/ 84677 w 133445"/>
                <a:gd name="connsiteY7" fmla="*/ 64103 h 210407"/>
                <a:gd name="connsiteX8" fmla="*/ 54197 w 133445"/>
                <a:gd name="connsiteY8" fmla="*/ 39529 h 210407"/>
                <a:gd name="connsiteX9" fmla="*/ 12192 w 133445"/>
                <a:gd name="connsiteY9" fmla="*/ 51340 h 210407"/>
                <a:gd name="connsiteX10" fmla="*/ 12192 w 133445"/>
                <a:gd name="connsiteY10" fmla="*/ 11240 h 210407"/>
                <a:gd name="connsiteX11" fmla="*/ 57626 w 133445"/>
                <a:gd name="connsiteY11" fmla="*/ 0 h 210407"/>
                <a:gd name="connsiteX12" fmla="*/ 129540 w 133445"/>
                <a:gd name="connsiteY12" fmla="*/ 56674 h 210407"/>
                <a:gd name="connsiteX13" fmla="*/ 99346 w 133445"/>
                <a:gd name="connsiteY13" fmla="*/ 100965 h 210407"/>
                <a:gd name="connsiteX14" fmla="*/ 99346 w 133445"/>
                <a:gd name="connsiteY14" fmla="*/ 101537 h 210407"/>
                <a:gd name="connsiteX15" fmla="*/ 133445 w 133445"/>
                <a:gd name="connsiteY15" fmla="*/ 149733 h 210407"/>
                <a:gd name="connsiteX16" fmla="*/ 58960 w 133445"/>
                <a:gd name="connsiteY16" fmla="*/ 210407 h 210407"/>
                <a:gd name="connsiteX17" fmla="*/ 0 w 133445"/>
                <a:gd name="connsiteY17" fmla="*/ 194596 h 210407"/>
                <a:gd name="connsiteX18" fmla="*/ 0 w 133445"/>
                <a:gd name="connsiteY18" fmla="*/ 151448 h 21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445" h="210407">
                  <a:moveTo>
                    <a:pt x="0" y="151638"/>
                  </a:moveTo>
                  <a:cubicBezTo>
                    <a:pt x="18859" y="163163"/>
                    <a:pt x="38386" y="171069"/>
                    <a:pt x="56674" y="171069"/>
                  </a:cubicBezTo>
                  <a:cubicBezTo>
                    <a:pt x="74962" y="171069"/>
                    <a:pt x="88583" y="162020"/>
                    <a:pt x="88583" y="146495"/>
                  </a:cubicBezTo>
                  <a:cubicBezTo>
                    <a:pt x="88583" y="131826"/>
                    <a:pt x="77533" y="122492"/>
                    <a:pt x="53340" y="122492"/>
                  </a:cubicBezTo>
                  <a:lnTo>
                    <a:pt x="33052" y="122492"/>
                  </a:lnTo>
                  <a:lnTo>
                    <a:pt x="33052" y="88678"/>
                  </a:lnTo>
                  <a:lnTo>
                    <a:pt x="52197" y="88678"/>
                  </a:lnTo>
                  <a:cubicBezTo>
                    <a:pt x="74200" y="88678"/>
                    <a:pt x="84677" y="78486"/>
                    <a:pt x="84677" y="64103"/>
                  </a:cubicBezTo>
                  <a:cubicBezTo>
                    <a:pt x="84677" y="48578"/>
                    <a:pt x="72580" y="39529"/>
                    <a:pt x="54197" y="39529"/>
                  </a:cubicBezTo>
                  <a:cubicBezTo>
                    <a:pt x="40100" y="39529"/>
                    <a:pt x="24003" y="44863"/>
                    <a:pt x="12192" y="51340"/>
                  </a:cubicBezTo>
                  <a:lnTo>
                    <a:pt x="12192" y="11240"/>
                  </a:lnTo>
                  <a:cubicBezTo>
                    <a:pt x="24289" y="3905"/>
                    <a:pt x="40672" y="0"/>
                    <a:pt x="57626" y="0"/>
                  </a:cubicBezTo>
                  <a:cubicBezTo>
                    <a:pt x="99060" y="0"/>
                    <a:pt x="129540" y="24289"/>
                    <a:pt x="129540" y="56674"/>
                  </a:cubicBezTo>
                  <a:cubicBezTo>
                    <a:pt x="129540" y="76676"/>
                    <a:pt x="118015" y="93917"/>
                    <a:pt x="99346" y="100965"/>
                  </a:cubicBezTo>
                  <a:lnTo>
                    <a:pt x="99346" y="101537"/>
                  </a:lnTo>
                  <a:cubicBezTo>
                    <a:pt x="122206" y="109442"/>
                    <a:pt x="133445" y="128588"/>
                    <a:pt x="133445" y="149733"/>
                  </a:cubicBezTo>
                  <a:cubicBezTo>
                    <a:pt x="133445" y="185833"/>
                    <a:pt x="100393" y="210407"/>
                    <a:pt x="58960" y="210407"/>
                  </a:cubicBezTo>
                  <a:cubicBezTo>
                    <a:pt x="36957" y="210407"/>
                    <a:pt x="14097" y="204216"/>
                    <a:pt x="0" y="194596"/>
                  </a:cubicBezTo>
                  <a:lnTo>
                    <a:pt x="0" y="151448"/>
                  </a:lnTo>
                  <a:close/>
                </a:path>
              </a:pathLst>
            </a:custGeom>
            <a:solidFill>
              <a:schemeClr val="accent2"/>
            </a:solidFill>
            <a:ln w="9525" cap="flat">
              <a:noFill/>
              <a:prstDash val="solid"/>
              <a:miter/>
            </a:ln>
          </p:spPr>
          <p:txBody>
            <a:bodyPr rtlCol="0" anchor="ctr"/>
            <a:lstStyle/>
            <a:p>
              <a:endParaRPr lang="en-GB"/>
            </a:p>
          </p:txBody>
        </p:sp>
      </p:grpSp>
      <p:grpSp>
        <p:nvGrpSpPr>
          <p:cNvPr id="37" name="Group 36">
            <a:extLst>
              <a:ext uri="{FF2B5EF4-FFF2-40B4-BE49-F238E27FC236}">
                <a16:creationId xmlns:a16="http://schemas.microsoft.com/office/drawing/2014/main" id="{58952706-22DD-7322-1B70-5E314B0C6206}"/>
              </a:ext>
            </a:extLst>
          </p:cNvPr>
          <p:cNvGrpSpPr/>
          <p:nvPr/>
        </p:nvGrpSpPr>
        <p:grpSpPr>
          <a:xfrm>
            <a:off x="887405" y="4405054"/>
            <a:ext cx="451672" cy="451673"/>
            <a:chOff x="4352734" y="3157537"/>
            <a:chExt cx="541781" cy="541782"/>
          </a:xfrm>
        </p:grpSpPr>
        <p:sp>
          <p:nvSpPr>
            <p:cNvPr id="38" name="Freeform: Shape 37">
              <a:extLst>
                <a:ext uri="{FF2B5EF4-FFF2-40B4-BE49-F238E27FC236}">
                  <a16:creationId xmlns:a16="http://schemas.microsoft.com/office/drawing/2014/main" id="{363CD709-DDC1-3CBD-1780-421E0359818F}"/>
                </a:ext>
              </a:extLst>
            </p:cNvPr>
            <p:cNvSpPr/>
            <p:nvPr/>
          </p:nvSpPr>
          <p:spPr>
            <a:xfrm>
              <a:off x="4352734" y="3157537"/>
              <a:ext cx="541781" cy="541782"/>
            </a:xfrm>
            <a:custGeom>
              <a:avLst/>
              <a:gdLst>
                <a:gd name="connsiteX0" fmla="*/ 270891 w 541781"/>
                <a:gd name="connsiteY0" fmla="*/ 541782 h 541782"/>
                <a:gd name="connsiteX1" fmla="*/ 0 w 541781"/>
                <a:gd name="connsiteY1" fmla="*/ 270891 h 541782"/>
                <a:gd name="connsiteX2" fmla="*/ 270891 w 541781"/>
                <a:gd name="connsiteY2" fmla="*/ 0 h 541782"/>
                <a:gd name="connsiteX3" fmla="*/ 541782 w 541781"/>
                <a:gd name="connsiteY3" fmla="*/ 270891 h 541782"/>
                <a:gd name="connsiteX4" fmla="*/ 270891 w 541781"/>
                <a:gd name="connsiteY4" fmla="*/ 541782 h 541782"/>
                <a:gd name="connsiteX5" fmla="*/ 270891 w 541781"/>
                <a:gd name="connsiteY5" fmla="*/ 47625 h 541782"/>
                <a:gd name="connsiteX6" fmla="*/ 47625 w 541781"/>
                <a:gd name="connsiteY6" fmla="*/ 270891 h 541782"/>
                <a:gd name="connsiteX7" fmla="*/ 270891 w 541781"/>
                <a:gd name="connsiteY7" fmla="*/ 494157 h 541782"/>
                <a:gd name="connsiteX8" fmla="*/ 494157 w 541781"/>
                <a:gd name="connsiteY8" fmla="*/ 270891 h 541782"/>
                <a:gd name="connsiteX9" fmla="*/ 270891 w 541781"/>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1"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solidFill>
              <a:schemeClr val="accent2"/>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08F4174-9B0D-5BB4-1BD1-EF30A31491B9}"/>
                </a:ext>
              </a:extLst>
            </p:cNvPr>
            <p:cNvSpPr/>
            <p:nvPr/>
          </p:nvSpPr>
          <p:spPr>
            <a:xfrm>
              <a:off x="4511611" y="3322033"/>
              <a:ext cx="174974" cy="204215"/>
            </a:xfrm>
            <a:custGeom>
              <a:avLst/>
              <a:gdLst>
                <a:gd name="connsiteX0" fmla="*/ 0 w 174974"/>
                <a:gd name="connsiteY0" fmla="*/ 159925 h 204215"/>
                <a:gd name="connsiteX1" fmla="*/ 104108 w 174974"/>
                <a:gd name="connsiteY1" fmla="*/ 0 h 204215"/>
                <a:gd name="connsiteX2" fmla="*/ 143923 w 174974"/>
                <a:gd name="connsiteY2" fmla="*/ 0 h 204215"/>
                <a:gd name="connsiteX3" fmla="*/ 143923 w 174974"/>
                <a:gd name="connsiteY3" fmla="*/ 126397 h 204215"/>
                <a:gd name="connsiteX4" fmla="*/ 174974 w 174974"/>
                <a:gd name="connsiteY4" fmla="*/ 126397 h 204215"/>
                <a:gd name="connsiteX5" fmla="*/ 174974 w 174974"/>
                <a:gd name="connsiteY5" fmla="*/ 160496 h 204215"/>
                <a:gd name="connsiteX6" fmla="*/ 143923 w 174974"/>
                <a:gd name="connsiteY6" fmla="*/ 160496 h 204215"/>
                <a:gd name="connsiteX7" fmla="*/ 143923 w 174974"/>
                <a:gd name="connsiteY7" fmla="*/ 204216 h 204215"/>
                <a:gd name="connsiteX8" fmla="*/ 99346 w 174974"/>
                <a:gd name="connsiteY8" fmla="*/ 204216 h 204215"/>
                <a:gd name="connsiteX9" fmla="*/ 99346 w 174974"/>
                <a:gd name="connsiteY9" fmla="*/ 160496 h 204215"/>
                <a:gd name="connsiteX10" fmla="*/ 286 w 174974"/>
                <a:gd name="connsiteY10" fmla="*/ 160496 h 204215"/>
                <a:gd name="connsiteX11" fmla="*/ 0 w 174974"/>
                <a:gd name="connsiteY11" fmla="*/ 159925 h 204215"/>
                <a:gd name="connsiteX12" fmla="*/ 100108 w 174974"/>
                <a:gd name="connsiteY12" fmla="*/ 126397 h 204215"/>
                <a:gd name="connsiteX13" fmla="*/ 100108 w 174974"/>
                <a:gd name="connsiteY13" fmla="*/ 96774 h 204215"/>
                <a:gd name="connsiteX14" fmla="*/ 100679 w 174974"/>
                <a:gd name="connsiteY14" fmla="*/ 66008 h 204215"/>
                <a:gd name="connsiteX15" fmla="*/ 100108 w 174974"/>
                <a:gd name="connsiteY15" fmla="*/ 65723 h 204215"/>
                <a:gd name="connsiteX16" fmla="*/ 81724 w 174974"/>
                <a:gd name="connsiteY16" fmla="*/ 95059 h 204215"/>
                <a:gd name="connsiteX17" fmla="*/ 61722 w 174974"/>
                <a:gd name="connsiteY17" fmla="*/ 125825 h 204215"/>
                <a:gd name="connsiteX18" fmla="*/ 62008 w 174974"/>
                <a:gd name="connsiteY18" fmla="*/ 126397 h 204215"/>
                <a:gd name="connsiteX19" fmla="*/ 100108 w 174974"/>
                <a:gd name="connsiteY19" fmla="*/ 126397 h 20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974" h="204215">
                  <a:moveTo>
                    <a:pt x="0" y="159925"/>
                  </a:moveTo>
                  <a:lnTo>
                    <a:pt x="104108" y="0"/>
                  </a:lnTo>
                  <a:lnTo>
                    <a:pt x="143923" y="0"/>
                  </a:lnTo>
                  <a:lnTo>
                    <a:pt x="143923" y="126397"/>
                  </a:lnTo>
                  <a:lnTo>
                    <a:pt x="174974" y="126397"/>
                  </a:lnTo>
                  <a:lnTo>
                    <a:pt x="174974" y="160496"/>
                  </a:lnTo>
                  <a:lnTo>
                    <a:pt x="143923" y="160496"/>
                  </a:lnTo>
                  <a:lnTo>
                    <a:pt x="143923" y="204216"/>
                  </a:lnTo>
                  <a:lnTo>
                    <a:pt x="99346" y="204216"/>
                  </a:lnTo>
                  <a:lnTo>
                    <a:pt x="99346" y="160496"/>
                  </a:lnTo>
                  <a:lnTo>
                    <a:pt x="286" y="160496"/>
                  </a:lnTo>
                  <a:lnTo>
                    <a:pt x="0" y="159925"/>
                  </a:lnTo>
                  <a:close/>
                  <a:moveTo>
                    <a:pt x="100108" y="126397"/>
                  </a:moveTo>
                  <a:lnTo>
                    <a:pt x="100108" y="96774"/>
                  </a:lnTo>
                  <a:cubicBezTo>
                    <a:pt x="100108" y="86582"/>
                    <a:pt x="100394" y="75628"/>
                    <a:pt x="100679" y="66008"/>
                  </a:cubicBezTo>
                  <a:lnTo>
                    <a:pt x="100108" y="65723"/>
                  </a:lnTo>
                  <a:cubicBezTo>
                    <a:pt x="94774" y="74771"/>
                    <a:pt x="88011" y="85439"/>
                    <a:pt x="81724" y="95059"/>
                  </a:cubicBezTo>
                  <a:lnTo>
                    <a:pt x="61722" y="125825"/>
                  </a:lnTo>
                  <a:lnTo>
                    <a:pt x="62008" y="126397"/>
                  </a:lnTo>
                  <a:lnTo>
                    <a:pt x="100108" y="126397"/>
                  </a:lnTo>
                  <a:close/>
                </a:path>
              </a:pathLst>
            </a:custGeom>
            <a:solidFill>
              <a:schemeClr val="accent2"/>
            </a:solidFill>
            <a:ln w="9525" cap="flat">
              <a:noFill/>
              <a:prstDash val="solid"/>
              <a:miter/>
            </a:ln>
          </p:spPr>
          <p:txBody>
            <a:bodyPr rtlCol="0" anchor="ctr"/>
            <a:lstStyle/>
            <a:p>
              <a:endParaRPr lang="en-GB"/>
            </a:p>
          </p:txBody>
        </p:sp>
      </p:grpSp>
      <p:grpSp>
        <p:nvGrpSpPr>
          <p:cNvPr id="50" name="Group 49">
            <a:extLst>
              <a:ext uri="{FF2B5EF4-FFF2-40B4-BE49-F238E27FC236}">
                <a16:creationId xmlns:a16="http://schemas.microsoft.com/office/drawing/2014/main" id="{D8095EAC-2FFC-2E22-A39A-AF8FAB8B37C8}"/>
              </a:ext>
            </a:extLst>
          </p:cNvPr>
          <p:cNvGrpSpPr/>
          <p:nvPr/>
        </p:nvGrpSpPr>
        <p:grpSpPr>
          <a:xfrm>
            <a:off x="6178294" y="2160323"/>
            <a:ext cx="3662179" cy="683035"/>
            <a:chOff x="6178294" y="3764049"/>
            <a:chExt cx="3662179" cy="683035"/>
          </a:xfrm>
        </p:grpSpPr>
        <p:sp>
          <p:nvSpPr>
            <p:cNvPr id="51" name="Rectangle 50">
              <a:extLst>
                <a:ext uri="{FF2B5EF4-FFF2-40B4-BE49-F238E27FC236}">
                  <a16:creationId xmlns:a16="http://schemas.microsoft.com/office/drawing/2014/main" id="{720C81B7-AEA8-70AC-07D6-F3E9011F4729}"/>
                </a:ext>
              </a:extLst>
            </p:cNvPr>
            <p:cNvSpPr/>
            <p:nvPr/>
          </p:nvSpPr>
          <p:spPr>
            <a:xfrm>
              <a:off x="6178294" y="3764049"/>
              <a:ext cx="525600" cy="68303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0C63BE3B-4275-3AD0-D415-E6E194075CAB}"/>
                </a:ext>
              </a:extLst>
            </p:cNvPr>
            <p:cNvSpPr/>
            <p:nvPr/>
          </p:nvSpPr>
          <p:spPr>
            <a:xfrm>
              <a:off x="6704480" y="3764049"/>
              <a:ext cx="522000" cy="683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53" name="Rectangle 52">
              <a:extLst>
                <a:ext uri="{FF2B5EF4-FFF2-40B4-BE49-F238E27FC236}">
                  <a16:creationId xmlns:a16="http://schemas.microsoft.com/office/drawing/2014/main" id="{A9F5867A-7C5C-8E27-9FB6-4B4D1B15CF64}"/>
                </a:ext>
              </a:extLst>
            </p:cNvPr>
            <p:cNvSpPr/>
            <p:nvPr/>
          </p:nvSpPr>
          <p:spPr>
            <a:xfrm>
              <a:off x="9322073" y="3764049"/>
              <a:ext cx="518400" cy="683035"/>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24ABA821-D929-7E91-0F3D-C5C5BD1A8564}"/>
                </a:ext>
              </a:extLst>
            </p:cNvPr>
            <p:cNvSpPr/>
            <p:nvPr/>
          </p:nvSpPr>
          <p:spPr>
            <a:xfrm>
              <a:off x="7225738" y="3764049"/>
              <a:ext cx="522000" cy="683035"/>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55" name="Rectangle 54">
              <a:extLst>
                <a:ext uri="{FF2B5EF4-FFF2-40B4-BE49-F238E27FC236}">
                  <a16:creationId xmlns:a16="http://schemas.microsoft.com/office/drawing/2014/main" id="{2858B27F-DD71-56A4-F0E6-78A619A034E3}"/>
                </a:ext>
              </a:extLst>
            </p:cNvPr>
            <p:cNvSpPr/>
            <p:nvPr/>
          </p:nvSpPr>
          <p:spPr>
            <a:xfrm>
              <a:off x="7747327" y="3764049"/>
              <a:ext cx="525600" cy="68303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56" name="Rectangle 55">
              <a:extLst>
                <a:ext uri="{FF2B5EF4-FFF2-40B4-BE49-F238E27FC236}">
                  <a16:creationId xmlns:a16="http://schemas.microsoft.com/office/drawing/2014/main" id="{FF547C2E-0470-714A-C0E7-4652F8F74921}"/>
                </a:ext>
              </a:extLst>
            </p:cNvPr>
            <p:cNvSpPr/>
            <p:nvPr/>
          </p:nvSpPr>
          <p:spPr>
            <a:xfrm>
              <a:off x="8273513" y="3764049"/>
              <a:ext cx="522000" cy="68303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57" name="Rectangle 56">
              <a:extLst>
                <a:ext uri="{FF2B5EF4-FFF2-40B4-BE49-F238E27FC236}">
                  <a16:creationId xmlns:a16="http://schemas.microsoft.com/office/drawing/2014/main" id="{45C168D8-87D3-5098-C00E-AD287B75905D}"/>
                </a:ext>
              </a:extLst>
            </p:cNvPr>
            <p:cNvSpPr/>
            <p:nvPr/>
          </p:nvSpPr>
          <p:spPr>
            <a:xfrm>
              <a:off x="8795889" y="3764049"/>
              <a:ext cx="525600" cy="68303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grpSp>
      <p:cxnSp>
        <p:nvCxnSpPr>
          <p:cNvPr id="58" name="Straight Arrow Connector 57">
            <a:extLst>
              <a:ext uri="{FF2B5EF4-FFF2-40B4-BE49-F238E27FC236}">
                <a16:creationId xmlns:a16="http://schemas.microsoft.com/office/drawing/2014/main" id="{B58545B8-F822-615D-BF2D-E514570D106E}"/>
              </a:ext>
            </a:extLst>
          </p:cNvPr>
          <p:cNvCxnSpPr>
            <a:cxnSpLocks/>
          </p:cNvCxnSpPr>
          <p:nvPr/>
        </p:nvCxnSpPr>
        <p:spPr>
          <a:xfrm>
            <a:off x="8540710" y="2476416"/>
            <a:ext cx="572810" cy="0"/>
          </a:xfrm>
          <a:prstGeom prst="straightConnector1">
            <a:avLst/>
          </a:prstGeom>
          <a:ln w="28575">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F1221779-AF38-6F75-5CAB-2313A8EF61A6}"/>
              </a:ext>
            </a:extLst>
          </p:cNvPr>
          <p:cNvGrpSpPr/>
          <p:nvPr/>
        </p:nvGrpSpPr>
        <p:grpSpPr>
          <a:xfrm>
            <a:off x="8899150" y="2340668"/>
            <a:ext cx="341574" cy="276999"/>
            <a:chOff x="8635623" y="3099135"/>
            <a:chExt cx="341574" cy="276999"/>
          </a:xfrm>
        </p:grpSpPr>
        <p:sp>
          <p:nvSpPr>
            <p:cNvPr id="60" name="Rectangle: Rounded Corners 59">
              <a:extLst>
                <a:ext uri="{FF2B5EF4-FFF2-40B4-BE49-F238E27FC236}">
                  <a16:creationId xmlns:a16="http://schemas.microsoft.com/office/drawing/2014/main" id="{96220743-B42B-B722-9126-8CA5770DE4E5}"/>
                </a:ext>
              </a:extLst>
            </p:cNvPr>
            <p:cNvSpPr/>
            <p:nvPr/>
          </p:nvSpPr>
          <p:spPr>
            <a:xfrm>
              <a:off x="8696504" y="3121536"/>
              <a:ext cx="219075" cy="234314"/>
            </a:xfrm>
            <a:prstGeom prst="roundRect">
              <a:avLst>
                <a:gd name="adj" fmla="val 25363"/>
              </a:avLst>
            </a:prstGeom>
            <a:solidFill>
              <a:srgbClr val="55BC22"/>
            </a:solidFill>
            <a:ln>
              <a:solidFill>
                <a:srgbClr val="808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8AB0121B-4C13-4BAB-B838-83E5C13BE172}"/>
                </a:ext>
              </a:extLst>
            </p:cNvPr>
            <p:cNvSpPr txBox="1"/>
            <p:nvPr/>
          </p:nvSpPr>
          <p:spPr>
            <a:xfrm>
              <a:off x="8635623" y="3099135"/>
              <a:ext cx="341574" cy="276999"/>
            </a:xfrm>
            <a:prstGeom prst="rect">
              <a:avLst/>
            </a:prstGeom>
            <a:noFill/>
          </p:spPr>
          <p:txBody>
            <a:bodyPr wrap="square" rtlCol="0" anchor="ctr">
              <a:spAutoFit/>
            </a:bodyPr>
            <a:lstStyle/>
            <a:p>
              <a:pPr algn="ctr"/>
              <a:r>
                <a:rPr lang="en-GB" sz="1200" b="1">
                  <a:latin typeface="Roboto" panose="02000000000000000000" pitchFamily="2" charset="0"/>
                  <a:ea typeface="Roboto" panose="02000000000000000000" pitchFamily="2" charset="0"/>
                  <a:cs typeface="Roboto" panose="02000000000000000000" pitchFamily="2" charset="0"/>
                </a:rPr>
                <a:t>7</a:t>
              </a:r>
            </a:p>
          </p:txBody>
        </p:sp>
      </p:grpSp>
      <p:grpSp>
        <p:nvGrpSpPr>
          <p:cNvPr id="62" name="Group 61">
            <a:extLst>
              <a:ext uri="{FF2B5EF4-FFF2-40B4-BE49-F238E27FC236}">
                <a16:creationId xmlns:a16="http://schemas.microsoft.com/office/drawing/2014/main" id="{3B4296CF-2C0F-EC85-1812-E4C59ADF70A3}"/>
              </a:ext>
            </a:extLst>
          </p:cNvPr>
          <p:cNvGrpSpPr/>
          <p:nvPr/>
        </p:nvGrpSpPr>
        <p:grpSpPr>
          <a:xfrm>
            <a:off x="2721746" y="2143624"/>
            <a:ext cx="7116201" cy="707785"/>
            <a:chOff x="2687574" y="2902091"/>
            <a:chExt cx="7150374" cy="707785"/>
          </a:xfrm>
        </p:grpSpPr>
        <p:cxnSp>
          <p:nvCxnSpPr>
            <p:cNvPr id="63" name="Straight Connector 62">
              <a:extLst>
                <a:ext uri="{FF2B5EF4-FFF2-40B4-BE49-F238E27FC236}">
                  <a16:creationId xmlns:a16="http://schemas.microsoft.com/office/drawing/2014/main" id="{72654A23-B151-D012-6072-910012B8B433}"/>
                </a:ext>
              </a:extLst>
            </p:cNvPr>
            <p:cNvCxnSpPr/>
            <p:nvPr/>
          </p:nvCxnSpPr>
          <p:spPr>
            <a:xfrm>
              <a:off x="2687574" y="2902091"/>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37476D9-A660-6D22-3DE5-3217E5020F98}"/>
                </a:ext>
              </a:extLst>
            </p:cNvPr>
            <p:cNvCxnSpPr/>
            <p:nvPr/>
          </p:nvCxnSpPr>
          <p:spPr>
            <a:xfrm>
              <a:off x="2687574" y="3609876"/>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EEC40311-BAD5-B344-D70A-E6665E812545}"/>
              </a:ext>
            </a:extLst>
          </p:cNvPr>
          <p:cNvSpPr txBox="1"/>
          <p:nvPr/>
        </p:nvSpPr>
        <p:spPr>
          <a:xfrm>
            <a:off x="2722333" y="2366550"/>
            <a:ext cx="3650610" cy="461665"/>
          </a:xfrm>
          <a:prstGeom prst="rect">
            <a:avLst/>
          </a:prstGeom>
          <a:noFill/>
        </p:spPr>
        <p:txBody>
          <a:bodyPr wrap="square" rtlCol="0" anchor="ctr">
            <a:spAutoFit/>
          </a:bodyPr>
          <a:lstStyle/>
          <a:p>
            <a:r>
              <a:rPr lang="en-GB" sz="1200">
                <a:solidFill>
                  <a:srgbClr val="838281"/>
                </a:solidFill>
                <a:latin typeface="Roboto" panose="02000000000000000000" pitchFamily="2" charset="0"/>
                <a:ea typeface="Roboto" panose="02000000000000000000" pitchFamily="2" charset="0"/>
                <a:cs typeface="Roboto" panose="02000000000000000000" pitchFamily="2" charset="0"/>
              </a:rPr>
              <a:t>Conveying Self-Confidence (8); Showing Composure (8); Resolving Conflict (4)</a:t>
            </a:r>
          </a:p>
        </p:txBody>
      </p:sp>
      <p:grpSp>
        <p:nvGrpSpPr>
          <p:cNvPr id="66" name="Group 65">
            <a:extLst>
              <a:ext uri="{FF2B5EF4-FFF2-40B4-BE49-F238E27FC236}">
                <a16:creationId xmlns:a16="http://schemas.microsoft.com/office/drawing/2014/main" id="{241EAAC2-8A9C-4E19-F937-C12C749AFF8D}"/>
              </a:ext>
            </a:extLst>
          </p:cNvPr>
          <p:cNvGrpSpPr/>
          <p:nvPr/>
        </p:nvGrpSpPr>
        <p:grpSpPr>
          <a:xfrm>
            <a:off x="6178294" y="2921068"/>
            <a:ext cx="3662179" cy="683035"/>
            <a:chOff x="6178294" y="3764049"/>
            <a:chExt cx="3662179" cy="683035"/>
          </a:xfrm>
        </p:grpSpPr>
        <p:sp>
          <p:nvSpPr>
            <p:cNvPr id="67" name="Rectangle 66">
              <a:extLst>
                <a:ext uri="{FF2B5EF4-FFF2-40B4-BE49-F238E27FC236}">
                  <a16:creationId xmlns:a16="http://schemas.microsoft.com/office/drawing/2014/main" id="{D00FF0C3-2534-3781-98A5-691C728E7DA1}"/>
                </a:ext>
              </a:extLst>
            </p:cNvPr>
            <p:cNvSpPr/>
            <p:nvPr/>
          </p:nvSpPr>
          <p:spPr>
            <a:xfrm>
              <a:off x="6178294" y="3764049"/>
              <a:ext cx="525600" cy="68303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2F9EB665-1D4D-77BC-9642-1ED8A8D86A2C}"/>
                </a:ext>
              </a:extLst>
            </p:cNvPr>
            <p:cNvSpPr/>
            <p:nvPr/>
          </p:nvSpPr>
          <p:spPr>
            <a:xfrm>
              <a:off x="6704480" y="3764049"/>
              <a:ext cx="522000" cy="683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69" name="Rectangle 68">
              <a:extLst>
                <a:ext uri="{FF2B5EF4-FFF2-40B4-BE49-F238E27FC236}">
                  <a16:creationId xmlns:a16="http://schemas.microsoft.com/office/drawing/2014/main" id="{676A11A2-6BD5-3C22-B0A5-213353689C18}"/>
                </a:ext>
              </a:extLst>
            </p:cNvPr>
            <p:cNvSpPr/>
            <p:nvPr/>
          </p:nvSpPr>
          <p:spPr>
            <a:xfrm>
              <a:off x="9322073" y="3764049"/>
              <a:ext cx="518400" cy="683035"/>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8DE3601E-F914-299C-F886-4DD4B4BAAE8F}"/>
                </a:ext>
              </a:extLst>
            </p:cNvPr>
            <p:cNvSpPr/>
            <p:nvPr/>
          </p:nvSpPr>
          <p:spPr>
            <a:xfrm>
              <a:off x="7225738" y="3764049"/>
              <a:ext cx="522000" cy="683035"/>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71" name="Rectangle 70">
              <a:extLst>
                <a:ext uri="{FF2B5EF4-FFF2-40B4-BE49-F238E27FC236}">
                  <a16:creationId xmlns:a16="http://schemas.microsoft.com/office/drawing/2014/main" id="{31F5DFBC-773A-C94A-4A38-9ED3FA8F735E}"/>
                </a:ext>
              </a:extLst>
            </p:cNvPr>
            <p:cNvSpPr/>
            <p:nvPr/>
          </p:nvSpPr>
          <p:spPr>
            <a:xfrm>
              <a:off x="7747327" y="3764049"/>
              <a:ext cx="525600" cy="68303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72" name="Rectangle 71">
              <a:extLst>
                <a:ext uri="{FF2B5EF4-FFF2-40B4-BE49-F238E27FC236}">
                  <a16:creationId xmlns:a16="http://schemas.microsoft.com/office/drawing/2014/main" id="{E50842B6-A548-633E-EA9B-48117B3BDA53}"/>
                </a:ext>
              </a:extLst>
            </p:cNvPr>
            <p:cNvSpPr/>
            <p:nvPr/>
          </p:nvSpPr>
          <p:spPr>
            <a:xfrm>
              <a:off x="8273513" y="3764049"/>
              <a:ext cx="522000" cy="68303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73" name="Rectangle 72">
              <a:extLst>
                <a:ext uri="{FF2B5EF4-FFF2-40B4-BE49-F238E27FC236}">
                  <a16:creationId xmlns:a16="http://schemas.microsoft.com/office/drawing/2014/main" id="{FEA8DC19-4F39-3C9E-438F-D71CE89F9D69}"/>
                </a:ext>
              </a:extLst>
            </p:cNvPr>
            <p:cNvSpPr/>
            <p:nvPr/>
          </p:nvSpPr>
          <p:spPr>
            <a:xfrm>
              <a:off x="8795889" y="3764049"/>
              <a:ext cx="525600" cy="68303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grpSp>
      <p:cxnSp>
        <p:nvCxnSpPr>
          <p:cNvPr id="74" name="Straight Arrow Connector 73">
            <a:extLst>
              <a:ext uri="{FF2B5EF4-FFF2-40B4-BE49-F238E27FC236}">
                <a16:creationId xmlns:a16="http://schemas.microsoft.com/office/drawing/2014/main" id="{D993B376-1FDC-EF49-BE3D-3E4155EDBC8E}"/>
              </a:ext>
            </a:extLst>
          </p:cNvPr>
          <p:cNvCxnSpPr>
            <a:cxnSpLocks/>
          </p:cNvCxnSpPr>
          <p:nvPr/>
        </p:nvCxnSpPr>
        <p:spPr>
          <a:xfrm>
            <a:off x="7483841" y="3237161"/>
            <a:ext cx="2097122" cy="0"/>
          </a:xfrm>
          <a:prstGeom prst="straightConnector1">
            <a:avLst/>
          </a:prstGeom>
          <a:ln w="28575">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2E4CE286-D1A5-BD6A-D24E-6E7FB3DD87FE}"/>
              </a:ext>
            </a:extLst>
          </p:cNvPr>
          <p:cNvGrpSpPr/>
          <p:nvPr/>
        </p:nvGrpSpPr>
        <p:grpSpPr>
          <a:xfrm>
            <a:off x="2721746" y="2904369"/>
            <a:ext cx="7116201" cy="707785"/>
            <a:chOff x="2687574" y="2902091"/>
            <a:chExt cx="7150374" cy="707785"/>
          </a:xfrm>
        </p:grpSpPr>
        <p:cxnSp>
          <p:nvCxnSpPr>
            <p:cNvPr id="76" name="Straight Connector 75">
              <a:extLst>
                <a:ext uri="{FF2B5EF4-FFF2-40B4-BE49-F238E27FC236}">
                  <a16:creationId xmlns:a16="http://schemas.microsoft.com/office/drawing/2014/main" id="{EB4EC242-B1D9-D98B-C0E0-958643793E44}"/>
                </a:ext>
              </a:extLst>
            </p:cNvPr>
            <p:cNvCxnSpPr/>
            <p:nvPr/>
          </p:nvCxnSpPr>
          <p:spPr>
            <a:xfrm>
              <a:off x="2687574" y="2902091"/>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F8C4C4F-2863-1DDF-ACE0-493B60771A3C}"/>
                </a:ext>
              </a:extLst>
            </p:cNvPr>
            <p:cNvCxnSpPr/>
            <p:nvPr/>
          </p:nvCxnSpPr>
          <p:spPr>
            <a:xfrm>
              <a:off x="2687574" y="3609876"/>
              <a:ext cx="7150374"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E8F2C976-C972-3BBE-2D6F-5A3701EAC7AA}"/>
              </a:ext>
            </a:extLst>
          </p:cNvPr>
          <p:cNvSpPr txBox="1"/>
          <p:nvPr/>
        </p:nvSpPr>
        <p:spPr>
          <a:xfrm>
            <a:off x="2722333" y="3127295"/>
            <a:ext cx="3650610" cy="461665"/>
          </a:xfrm>
          <a:prstGeom prst="rect">
            <a:avLst/>
          </a:prstGeom>
          <a:noFill/>
        </p:spPr>
        <p:txBody>
          <a:bodyPr wrap="square" rtlCol="0" anchor="ctr">
            <a:spAutoFit/>
          </a:bodyPr>
          <a:lstStyle/>
          <a:p>
            <a:r>
              <a:rPr lang="en-GB" sz="1200">
                <a:solidFill>
                  <a:srgbClr val="838281"/>
                </a:solidFill>
                <a:latin typeface="Roboto" panose="02000000000000000000" pitchFamily="2" charset="0"/>
                <a:ea typeface="Roboto" panose="02000000000000000000" pitchFamily="2" charset="0"/>
                <a:cs typeface="Roboto" panose="02000000000000000000" pitchFamily="2" charset="0"/>
              </a:rPr>
              <a:t>Thinking Positively (5); Embracing Change (5); Inviting Feedback (3)</a:t>
            </a:r>
          </a:p>
        </p:txBody>
      </p:sp>
      <p:sp>
        <p:nvSpPr>
          <p:cNvPr id="79" name="TextBox 78">
            <a:extLst>
              <a:ext uri="{FF2B5EF4-FFF2-40B4-BE49-F238E27FC236}">
                <a16:creationId xmlns:a16="http://schemas.microsoft.com/office/drawing/2014/main" id="{A78448A0-45B5-33E8-1F5F-228C19E7F4F5}"/>
              </a:ext>
            </a:extLst>
          </p:cNvPr>
          <p:cNvSpPr txBox="1"/>
          <p:nvPr/>
        </p:nvSpPr>
        <p:spPr>
          <a:xfrm>
            <a:off x="2722333" y="2129605"/>
            <a:ext cx="3452151" cy="323165"/>
          </a:xfrm>
          <a:prstGeom prst="rect">
            <a:avLst/>
          </a:prstGeom>
          <a:noFill/>
        </p:spPr>
        <p:txBody>
          <a:bodyPr wrap="square" rtlCol="0" anchor="ctr">
            <a:spAutoFit/>
          </a:bodyPr>
          <a:lstStyle/>
          <a:p>
            <a:r>
              <a:rPr lang="en-GB" sz="1430">
                <a:solidFill>
                  <a:srgbClr val="C7B742"/>
                </a:solidFill>
                <a:latin typeface="Roboto" panose="02000000000000000000" pitchFamily="2" charset="0"/>
                <a:ea typeface="Roboto" panose="02000000000000000000" pitchFamily="2" charset="0"/>
                <a:cs typeface="Roboto" panose="02000000000000000000" pitchFamily="2" charset="0"/>
              </a:rPr>
              <a:t>Showing Resilience</a:t>
            </a:r>
          </a:p>
        </p:txBody>
      </p:sp>
      <p:sp>
        <p:nvSpPr>
          <p:cNvPr id="80" name="TextBox 79">
            <a:extLst>
              <a:ext uri="{FF2B5EF4-FFF2-40B4-BE49-F238E27FC236}">
                <a16:creationId xmlns:a16="http://schemas.microsoft.com/office/drawing/2014/main" id="{74A82BEB-05A0-3F87-3DC1-6B3787FE48AA}"/>
              </a:ext>
            </a:extLst>
          </p:cNvPr>
          <p:cNvSpPr txBox="1"/>
          <p:nvPr/>
        </p:nvSpPr>
        <p:spPr>
          <a:xfrm>
            <a:off x="2722333" y="2902780"/>
            <a:ext cx="3452151" cy="323165"/>
          </a:xfrm>
          <a:prstGeom prst="rect">
            <a:avLst/>
          </a:prstGeom>
          <a:noFill/>
        </p:spPr>
        <p:txBody>
          <a:bodyPr wrap="square" rtlCol="0" anchor="ctr">
            <a:spAutoFit/>
          </a:bodyPr>
          <a:lstStyle/>
          <a:p>
            <a:r>
              <a:rPr lang="en-GB" sz="1430">
                <a:solidFill>
                  <a:srgbClr val="C7B742"/>
                </a:solidFill>
                <a:latin typeface="Roboto" panose="02000000000000000000" pitchFamily="2" charset="0"/>
                <a:ea typeface="Roboto" panose="02000000000000000000" pitchFamily="2" charset="0"/>
                <a:cs typeface="Roboto" panose="02000000000000000000" pitchFamily="2" charset="0"/>
              </a:rPr>
              <a:t>Adjusting to Change</a:t>
            </a:r>
          </a:p>
        </p:txBody>
      </p:sp>
      <p:grpSp>
        <p:nvGrpSpPr>
          <p:cNvPr id="81" name="Group 80">
            <a:extLst>
              <a:ext uri="{FF2B5EF4-FFF2-40B4-BE49-F238E27FC236}">
                <a16:creationId xmlns:a16="http://schemas.microsoft.com/office/drawing/2014/main" id="{30FFC283-D797-0AEC-2BBA-CCEEA8B6842A}"/>
              </a:ext>
            </a:extLst>
          </p:cNvPr>
          <p:cNvGrpSpPr/>
          <p:nvPr/>
        </p:nvGrpSpPr>
        <p:grpSpPr>
          <a:xfrm>
            <a:off x="8388589" y="3082879"/>
            <a:ext cx="341574" cy="276999"/>
            <a:chOff x="8125062" y="3097841"/>
            <a:chExt cx="341574" cy="276999"/>
          </a:xfrm>
        </p:grpSpPr>
        <p:sp>
          <p:nvSpPr>
            <p:cNvPr id="82" name="Rectangle: Rounded Corners 81">
              <a:extLst>
                <a:ext uri="{FF2B5EF4-FFF2-40B4-BE49-F238E27FC236}">
                  <a16:creationId xmlns:a16="http://schemas.microsoft.com/office/drawing/2014/main" id="{A51F8534-9DE5-C5FE-E8D2-2AEB54BCE179}"/>
                </a:ext>
              </a:extLst>
            </p:cNvPr>
            <p:cNvSpPr/>
            <p:nvPr/>
          </p:nvSpPr>
          <p:spPr>
            <a:xfrm>
              <a:off x="8190702" y="3121536"/>
              <a:ext cx="219075" cy="234314"/>
            </a:xfrm>
            <a:prstGeom prst="roundRect">
              <a:avLst>
                <a:gd name="adj" fmla="val 25363"/>
              </a:avLst>
            </a:prstGeom>
            <a:solidFill>
              <a:srgbClr val="AADD44"/>
            </a:solidFill>
            <a:ln>
              <a:solidFill>
                <a:srgbClr val="808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8312B8DD-1AAC-57BB-26D8-CFB3BBC356E4}"/>
                </a:ext>
              </a:extLst>
            </p:cNvPr>
            <p:cNvSpPr txBox="1"/>
            <p:nvPr/>
          </p:nvSpPr>
          <p:spPr>
            <a:xfrm>
              <a:off x="8125062" y="3097841"/>
              <a:ext cx="341574" cy="276999"/>
            </a:xfrm>
            <a:prstGeom prst="rect">
              <a:avLst/>
            </a:prstGeom>
            <a:noFill/>
          </p:spPr>
          <p:txBody>
            <a:bodyPr wrap="square" rtlCol="0" anchor="ctr">
              <a:spAutoFit/>
            </a:bodyPr>
            <a:lstStyle/>
            <a:p>
              <a:pPr algn="ctr"/>
              <a:r>
                <a:rPr lang="en-GB" sz="1200" b="1">
                  <a:latin typeface="Roboto" panose="02000000000000000000" pitchFamily="2" charset="0"/>
                  <a:ea typeface="Roboto" panose="02000000000000000000" pitchFamily="2" charset="0"/>
                  <a:cs typeface="Roboto" panose="02000000000000000000" pitchFamily="2" charset="0"/>
                </a:rPr>
                <a:t>4</a:t>
              </a:r>
            </a:p>
          </p:txBody>
        </p:sp>
      </p:grpSp>
      <p:grpSp>
        <p:nvGrpSpPr>
          <p:cNvPr id="93" name="Group 92">
            <a:extLst>
              <a:ext uri="{FF2B5EF4-FFF2-40B4-BE49-F238E27FC236}">
                <a16:creationId xmlns:a16="http://schemas.microsoft.com/office/drawing/2014/main" id="{1A46F9AA-481B-BE0C-6D67-87831B213296}"/>
              </a:ext>
            </a:extLst>
          </p:cNvPr>
          <p:cNvGrpSpPr/>
          <p:nvPr/>
        </p:nvGrpSpPr>
        <p:grpSpPr>
          <a:xfrm>
            <a:off x="2746373" y="4010679"/>
            <a:ext cx="7116201" cy="2557656"/>
            <a:chOff x="2746373" y="4010679"/>
            <a:chExt cx="7116201" cy="2557656"/>
          </a:xfrm>
        </p:grpSpPr>
        <p:pic>
          <p:nvPicPr>
            <p:cNvPr id="87" name="Picture 86">
              <a:extLst>
                <a:ext uri="{FF2B5EF4-FFF2-40B4-BE49-F238E27FC236}">
                  <a16:creationId xmlns:a16="http://schemas.microsoft.com/office/drawing/2014/main" id="{C3FD5096-FF7C-DC04-F83D-48358ECC6BA4}"/>
                </a:ext>
              </a:extLst>
            </p:cNvPr>
            <p:cNvPicPr>
              <a:picLocks noChangeAspect="1"/>
            </p:cNvPicPr>
            <p:nvPr/>
          </p:nvPicPr>
          <p:blipFill>
            <a:blip r:embed="rId2"/>
            <a:stretch>
              <a:fillRect/>
            </a:stretch>
          </p:blipFill>
          <p:spPr>
            <a:xfrm>
              <a:off x="2746373" y="4010679"/>
              <a:ext cx="7116201" cy="2557656"/>
            </a:xfrm>
            <a:prstGeom prst="rect">
              <a:avLst/>
            </a:prstGeom>
            <a:ln>
              <a:solidFill>
                <a:srgbClr val="D0D0D0"/>
              </a:solidFill>
            </a:ln>
            <a:effectLst>
              <a:outerShdw blurRad="152400" dist="101600" dir="2700000" algn="tl" rotWithShape="0">
                <a:prstClr val="black">
                  <a:alpha val="26000"/>
                </a:prstClr>
              </a:outerShdw>
            </a:effectLst>
          </p:spPr>
        </p:pic>
        <p:pic>
          <p:nvPicPr>
            <p:cNvPr id="90" name="Picture 89">
              <a:extLst>
                <a:ext uri="{FF2B5EF4-FFF2-40B4-BE49-F238E27FC236}">
                  <a16:creationId xmlns:a16="http://schemas.microsoft.com/office/drawing/2014/main" id="{0A552D5E-A19E-DFAF-6FB6-959EE0184531}"/>
                </a:ext>
              </a:extLst>
            </p:cNvPr>
            <p:cNvPicPr>
              <a:picLocks noChangeAspect="1"/>
            </p:cNvPicPr>
            <p:nvPr/>
          </p:nvPicPr>
          <p:blipFill>
            <a:blip r:embed="rId3">
              <a:clrChange>
                <a:clrFrom>
                  <a:srgbClr val="DDEDEC"/>
                </a:clrFrom>
                <a:clrTo>
                  <a:srgbClr val="DDEDEC">
                    <a:alpha val="0"/>
                  </a:srgbClr>
                </a:clrTo>
              </a:clrChange>
            </a:blip>
            <a:stretch>
              <a:fillRect/>
            </a:stretch>
          </p:blipFill>
          <p:spPr>
            <a:xfrm>
              <a:off x="5814709" y="4640581"/>
              <a:ext cx="1583770" cy="290068"/>
            </a:xfrm>
            <a:prstGeom prst="rect">
              <a:avLst/>
            </a:prstGeom>
          </p:spPr>
        </p:pic>
        <p:pic>
          <p:nvPicPr>
            <p:cNvPr id="92" name="Picture 91">
              <a:extLst>
                <a:ext uri="{FF2B5EF4-FFF2-40B4-BE49-F238E27FC236}">
                  <a16:creationId xmlns:a16="http://schemas.microsoft.com/office/drawing/2014/main" id="{6E5E94A0-B77B-173D-7656-24C82BE32A83}"/>
                </a:ext>
              </a:extLst>
            </p:cNvPr>
            <p:cNvPicPr>
              <a:picLocks noChangeAspect="1"/>
            </p:cNvPicPr>
            <p:nvPr/>
          </p:nvPicPr>
          <p:blipFill>
            <a:blip r:embed="rId4"/>
            <a:stretch>
              <a:fillRect/>
            </a:stretch>
          </p:blipFill>
          <p:spPr>
            <a:xfrm>
              <a:off x="7548647" y="4554016"/>
              <a:ext cx="1692077" cy="450488"/>
            </a:xfrm>
            <a:prstGeom prst="rect">
              <a:avLst/>
            </a:prstGeom>
          </p:spPr>
        </p:pic>
      </p:grpSp>
      <p:pic>
        <p:nvPicPr>
          <p:cNvPr id="151" name="Picture 150">
            <a:extLst>
              <a:ext uri="{FF2B5EF4-FFF2-40B4-BE49-F238E27FC236}">
                <a16:creationId xmlns:a16="http://schemas.microsoft.com/office/drawing/2014/main" id="{305FC6FD-D933-BABA-2820-B45ED54CD0BB}"/>
              </a:ext>
            </a:extLst>
          </p:cNvPr>
          <p:cNvPicPr>
            <a:picLocks noChangeAspect="1"/>
          </p:cNvPicPr>
          <p:nvPr/>
        </p:nvPicPr>
        <p:blipFill>
          <a:blip r:embed="rId5"/>
          <a:stretch>
            <a:fillRect/>
          </a:stretch>
        </p:blipFill>
        <p:spPr>
          <a:xfrm>
            <a:off x="6178295" y="853022"/>
            <a:ext cx="3678703" cy="1259936"/>
          </a:xfrm>
          <a:prstGeom prst="rect">
            <a:avLst/>
          </a:prstGeom>
        </p:spPr>
      </p:pic>
    </p:spTree>
    <p:extLst>
      <p:ext uri="{BB962C8B-B14F-4D97-AF65-F5344CB8AC3E}">
        <p14:creationId xmlns:p14="http://schemas.microsoft.com/office/powerpoint/2010/main" val="524305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07292" y="1532575"/>
            <a:ext cx="5447289" cy="1229796"/>
          </a:xfrm>
        </p:spPr>
        <p:txBody>
          <a:bodyPr/>
          <a:lstStyle/>
          <a:p>
            <a:r>
              <a:rPr lang="en-GB"/>
              <a:t>Wave Performance 360 Report</a:t>
            </a:r>
          </a:p>
        </p:txBody>
      </p:sp>
    </p:spTree>
    <p:extLst>
      <p:ext uri="{BB962C8B-B14F-4D97-AF65-F5344CB8AC3E}">
        <p14:creationId xmlns:p14="http://schemas.microsoft.com/office/powerpoint/2010/main" val="505993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EEB43-79F0-6B91-BB30-E5C5E431BCB0}"/>
              </a:ext>
            </a:extLst>
          </p:cNvPr>
          <p:cNvSpPr>
            <a:spLocks noGrp="1"/>
          </p:cNvSpPr>
          <p:nvPr>
            <p:ph type="title"/>
          </p:nvPr>
        </p:nvSpPr>
        <p:spPr/>
        <p:txBody>
          <a:bodyPr/>
          <a:lstStyle/>
          <a:p>
            <a:r>
              <a:rPr lang="en-GB"/>
              <a:t>Wave 360 Report</a:t>
            </a:r>
          </a:p>
        </p:txBody>
      </p:sp>
      <p:pic>
        <p:nvPicPr>
          <p:cNvPr id="8" name="Picture 7">
            <a:extLst>
              <a:ext uri="{FF2B5EF4-FFF2-40B4-BE49-F238E27FC236}">
                <a16:creationId xmlns:a16="http://schemas.microsoft.com/office/drawing/2014/main" id="{CC908743-E678-664E-2C0A-57FE14A30844}"/>
              </a:ext>
            </a:extLst>
          </p:cNvPr>
          <p:cNvPicPr>
            <a:picLocks noChangeAspect="1"/>
          </p:cNvPicPr>
          <p:nvPr/>
        </p:nvPicPr>
        <p:blipFill rotWithShape="1">
          <a:blip r:embed="rId2"/>
          <a:srcRect b="839"/>
          <a:stretch/>
        </p:blipFill>
        <p:spPr>
          <a:xfrm>
            <a:off x="722507" y="1278194"/>
            <a:ext cx="4323775" cy="5230761"/>
          </a:xfrm>
          <a:prstGeom prst="rect">
            <a:avLst/>
          </a:prstGeom>
          <a:ln>
            <a:noFill/>
          </a:ln>
          <a:effectLst>
            <a:outerShdw blurRad="152400" dist="63500" dir="2700000" algn="tl" rotWithShape="0">
              <a:prstClr val="black">
                <a:alpha val="26000"/>
              </a:prstClr>
            </a:outerShdw>
          </a:effectLst>
        </p:spPr>
      </p:pic>
      <p:pic>
        <p:nvPicPr>
          <p:cNvPr id="10" name="Picture 9">
            <a:extLst>
              <a:ext uri="{FF2B5EF4-FFF2-40B4-BE49-F238E27FC236}">
                <a16:creationId xmlns:a16="http://schemas.microsoft.com/office/drawing/2014/main" id="{5936C2C5-F597-2854-7432-7C152B4E0FB3}"/>
              </a:ext>
            </a:extLst>
          </p:cNvPr>
          <p:cNvPicPr>
            <a:picLocks noChangeAspect="1"/>
          </p:cNvPicPr>
          <p:nvPr/>
        </p:nvPicPr>
        <p:blipFill>
          <a:blip r:embed="rId3"/>
          <a:stretch>
            <a:fillRect/>
          </a:stretch>
        </p:blipFill>
        <p:spPr>
          <a:xfrm>
            <a:off x="5489082" y="694657"/>
            <a:ext cx="3542484" cy="4942473"/>
          </a:xfrm>
          <a:prstGeom prst="rect">
            <a:avLst/>
          </a:prstGeom>
          <a:ln>
            <a:noFill/>
          </a:ln>
          <a:effectLst>
            <a:outerShdw blurRad="152400" dist="63500" dir="2700000" algn="tl" rotWithShape="0">
              <a:prstClr val="black">
                <a:alpha val="26000"/>
              </a:prstClr>
            </a:outerShdw>
          </a:effectLst>
        </p:spPr>
      </p:pic>
      <p:pic>
        <p:nvPicPr>
          <p:cNvPr id="12" name="Picture 11">
            <a:extLst>
              <a:ext uri="{FF2B5EF4-FFF2-40B4-BE49-F238E27FC236}">
                <a16:creationId xmlns:a16="http://schemas.microsoft.com/office/drawing/2014/main" id="{A3F71A3B-F80A-3D74-5876-796E2AE047B8}"/>
              </a:ext>
            </a:extLst>
          </p:cNvPr>
          <p:cNvPicPr>
            <a:picLocks noChangeAspect="1"/>
          </p:cNvPicPr>
          <p:nvPr/>
        </p:nvPicPr>
        <p:blipFill>
          <a:blip r:embed="rId4"/>
          <a:stretch>
            <a:fillRect/>
          </a:stretch>
        </p:blipFill>
        <p:spPr>
          <a:xfrm>
            <a:off x="7715435" y="3165893"/>
            <a:ext cx="3920818" cy="3068196"/>
          </a:xfrm>
          <a:prstGeom prst="rect">
            <a:avLst/>
          </a:prstGeom>
          <a:ln>
            <a:noFill/>
          </a:ln>
          <a:effectLst>
            <a:outerShdw blurRad="152400" dist="63500" dir="2700000" algn="tl" rotWithShape="0">
              <a:prstClr val="black">
                <a:alpha val="26000"/>
              </a:prstClr>
            </a:outerShdw>
          </a:effectLst>
        </p:spPr>
      </p:pic>
    </p:spTree>
    <p:extLst>
      <p:ext uri="{BB962C8B-B14F-4D97-AF65-F5344CB8AC3E}">
        <p14:creationId xmlns:p14="http://schemas.microsoft.com/office/powerpoint/2010/main" val="21734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1884A-E025-06B9-2CF4-65FC18F93357}"/>
              </a:ext>
            </a:extLst>
          </p:cNvPr>
          <p:cNvSpPr>
            <a:spLocks noGrp="1"/>
          </p:cNvSpPr>
          <p:nvPr>
            <p:ph type="title"/>
          </p:nvPr>
        </p:nvSpPr>
        <p:spPr/>
        <p:txBody>
          <a:bodyPr/>
          <a:lstStyle/>
          <a:p>
            <a:r>
              <a:rPr lang="en-GB"/>
              <a:t>Case Study</a:t>
            </a:r>
          </a:p>
        </p:txBody>
      </p:sp>
      <p:sp>
        <p:nvSpPr>
          <p:cNvPr id="3" name="Content Placeholder 2">
            <a:extLst>
              <a:ext uri="{FF2B5EF4-FFF2-40B4-BE49-F238E27FC236}">
                <a16:creationId xmlns:a16="http://schemas.microsoft.com/office/drawing/2014/main" id="{E0DB1B71-699E-64B8-C227-2264504F14E2}"/>
              </a:ext>
            </a:extLst>
          </p:cNvPr>
          <p:cNvSpPr>
            <a:spLocks noGrp="1"/>
          </p:cNvSpPr>
          <p:nvPr>
            <p:ph idx="1"/>
          </p:nvPr>
        </p:nvSpPr>
        <p:spPr>
          <a:xfrm>
            <a:off x="339437" y="1995055"/>
            <a:ext cx="5756563" cy="3895580"/>
          </a:xfrm>
        </p:spPr>
        <p:txBody>
          <a:bodyPr/>
          <a:lstStyle/>
          <a:p>
            <a:pPr>
              <a:spcAft>
                <a:spcPts val="1200"/>
              </a:spcAft>
            </a:pPr>
            <a:r>
              <a:rPr lang="en-GB" sz="1600"/>
              <a:t>Sam Jenkins has been identified as high potential </a:t>
            </a:r>
          </a:p>
          <a:p>
            <a:pPr>
              <a:spcAft>
                <a:spcPts val="1200"/>
              </a:spcAft>
            </a:pPr>
            <a:r>
              <a:rPr lang="en-GB" sz="1600"/>
              <a:t>Sam is due to begin a leadership development programme and has to choose which sessions to attend</a:t>
            </a:r>
          </a:p>
          <a:p>
            <a:pPr>
              <a:spcAft>
                <a:spcPts val="1200"/>
              </a:spcAft>
            </a:pPr>
            <a:r>
              <a:rPr lang="en-GB" sz="1600"/>
              <a:t>Sam has completed the Wave Performance 360 questionnaire</a:t>
            </a:r>
          </a:p>
          <a:p>
            <a:pPr>
              <a:spcAft>
                <a:spcPts val="1200"/>
              </a:spcAft>
            </a:pPr>
            <a:r>
              <a:rPr lang="en-GB" sz="1600"/>
              <a:t>You are conducting a one-to-one feedback session with Sam</a:t>
            </a:r>
          </a:p>
          <a:p>
            <a:pPr>
              <a:spcAft>
                <a:spcPts val="1200"/>
              </a:spcAft>
            </a:pPr>
            <a:r>
              <a:rPr lang="en-GB" sz="1600"/>
              <a:t>Your task is to support Sam in creating a personal development plan and choose relevant leadership programme options</a:t>
            </a:r>
          </a:p>
        </p:txBody>
      </p:sp>
      <p:sp>
        <p:nvSpPr>
          <p:cNvPr id="4" name="Content Placeholder 3">
            <a:extLst>
              <a:ext uri="{FF2B5EF4-FFF2-40B4-BE49-F238E27FC236}">
                <a16:creationId xmlns:a16="http://schemas.microsoft.com/office/drawing/2014/main" id="{9AD760AC-F4D6-6D5C-030E-07B880F572C7}"/>
              </a:ext>
            </a:extLst>
          </p:cNvPr>
          <p:cNvSpPr>
            <a:spLocks noGrp="1"/>
          </p:cNvSpPr>
          <p:nvPr>
            <p:ph sz="quarter" idx="13"/>
          </p:nvPr>
        </p:nvSpPr>
        <p:spPr/>
        <p:txBody>
          <a:bodyPr/>
          <a:lstStyle/>
          <a:p>
            <a:r>
              <a:rPr lang="en-GB"/>
              <a:t>Sam Jenkins</a:t>
            </a:r>
          </a:p>
        </p:txBody>
      </p:sp>
      <p:pic>
        <p:nvPicPr>
          <p:cNvPr id="6" name="Picture 5">
            <a:extLst>
              <a:ext uri="{FF2B5EF4-FFF2-40B4-BE49-F238E27FC236}">
                <a16:creationId xmlns:a16="http://schemas.microsoft.com/office/drawing/2014/main" id="{E36C762C-ABD5-8663-7B49-60B6F48CA7A9}"/>
              </a:ext>
            </a:extLst>
          </p:cNvPr>
          <p:cNvPicPr>
            <a:picLocks noChangeAspect="1"/>
          </p:cNvPicPr>
          <p:nvPr/>
        </p:nvPicPr>
        <p:blipFill>
          <a:blip r:embed="rId2"/>
          <a:stretch>
            <a:fillRect/>
          </a:stretch>
        </p:blipFill>
        <p:spPr>
          <a:xfrm>
            <a:off x="6591106" y="776749"/>
            <a:ext cx="3995738" cy="5465356"/>
          </a:xfrm>
          <a:prstGeom prst="rect">
            <a:avLst/>
          </a:prstGeom>
          <a:ln>
            <a:noFill/>
          </a:ln>
          <a:effectLst>
            <a:outerShdw blurRad="152400" dist="63500" dir="2700000" algn="tl" rotWithShape="0">
              <a:prstClr val="black">
                <a:alpha val="26000"/>
              </a:prstClr>
            </a:outerShdw>
          </a:effectLst>
        </p:spPr>
      </p:pic>
      <p:sp>
        <p:nvSpPr>
          <p:cNvPr id="7" name="Rectangle 6">
            <a:extLst>
              <a:ext uri="{FF2B5EF4-FFF2-40B4-BE49-F238E27FC236}">
                <a16:creationId xmlns:a16="http://schemas.microsoft.com/office/drawing/2014/main" id="{5F6CD27D-6680-9DAB-EE75-5AC9DC547C4F}"/>
              </a:ext>
            </a:extLst>
          </p:cNvPr>
          <p:cNvSpPr/>
          <p:nvPr/>
        </p:nvSpPr>
        <p:spPr>
          <a:xfrm>
            <a:off x="8740877" y="1002890"/>
            <a:ext cx="1406013" cy="363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95EDC9FA-5AC8-535C-33A8-E49794A668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3837" y="1060750"/>
            <a:ext cx="1531208" cy="363794"/>
          </a:xfrm>
          <a:prstGeom prst="rect">
            <a:avLst/>
          </a:prstGeom>
        </p:spPr>
      </p:pic>
    </p:spTree>
    <p:extLst>
      <p:ext uri="{BB962C8B-B14F-4D97-AF65-F5344CB8AC3E}">
        <p14:creationId xmlns:p14="http://schemas.microsoft.com/office/powerpoint/2010/main" val="2486373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D7F6-E401-345D-73BD-0A25111DABA7}"/>
              </a:ext>
            </a:extLst>
          </p:cNvPr>
          <p:cNvSpPr>
            <a:spLocks noGrp="1"/>
          </p:cNvSpPr>
          <p:nvPr>
            <p:ph type="title"/>
          </p:nvPr>
        </p:nvSpPr>
        <p:spPr/>
        <p:txBody>
          <a:bodyPr/>
          <a:lstStyle/>
          <a:p>
            <a:r>
              <a:rPr lang="en-GB"/>
              <a:t>Practical Session: Feedback</a:t>
            </a:r>
          </a:p>
        </p:txBody>
      </p:sp>
      <p:graphicFrame>
        <p:nvGraphicFramePr>
          <p:cNvPr id="3" name="Table 8">
            <a:extLst>
              <a:ext uri="{FF2B5EF4-FFF2-40B4-BE49-F238E27FC236}">
                <a16:creationId xmlns:a16="http://schemas.microsoft.com/office/drawing/2014/main" id="{7EDD00C4-8CCB-3ACB-F063-92690B903C51}"/>
              </a:ext>
            </a:extLst>
          </p:cNvPr>
          <p:cNvGraphicFramePr>
            <a:graphicFrameLocks/>
          </p:cNvGraphicFramePr>
          <p:nvPr>
            <p:extLst>
              <p:ext uri="{D42A27DB-BD31-4B8C-83A1-F6EECF244321}">
                <p14:modId xmlns:p14="http://schemas.microsoft.com/office/powerpoint/2010/main" val="1647235700"/>
              </p:ext>
            </p:extLst>
          </p:nvPr>
        </p:nvGraphicFramePr>
        <p:xfrm>
          <a:off x="469204" y="2452483"/>
          <a:ext cx="5432832" cy="2226361"/>
        </p:xfrm>
        <a:graphic>
          <a:graphicData uri="http://schemas.openxmlformats.org/drawingml/2006/table">
            <a:tbl>
              <a:tblPr firstRow="1" bandRow="1">
                <a:tableStyleId>{5C22544A-7EE6-4342-B048-85BDC9FD1C3A}</a:tableStyleId>
              </a:tblPr>
              <a:tblGrid>
                <a:gridCol w="1838385">
                  <a:extLst>
                    <a:ext uri="{9D8B030D-6E8A-4147-A177-3AD203B41FA5}">
                      <a16:colId xmlns:a16="http://schemas.microsoft.com/office/drawing/2014/main" val="1442636845"/>
                    </a:ext>
                  </a:extLst>
                </a:gridCol>
                <a:gridCol w="1838385">
                  <a:extLst>
                    <a:ext uri="{9D8B030D-6E8A-4147-A177-3AD203B41FA5}">
                      <a16:colId xmlns:a16="http://schemas.microsoft.com/office/drawing/2014/main" val="678928258"/>
                    </a:ext>
                  </a:extLst>
                </a:gridCol>
                <a:gridCol w="1756062">
                  <a:extLst>
                    <a:ext uri="{9D8B030D-6E8A-4147-A177-3AD203B41FA5}">
                      <a16:colId xmlns:a16="http://schemas.microsoft.com/office/drawing/2014/main" val="2251953746"/>
                    </a:ext>
                  </a:extLst>
                </a:gridCol>
              </a:tblGrid>
              <a:tr h="743001">
                <a:tc>
                  <a:txBody>
                    <a:bodyPr/>
                    <a:lstStyle/>
                    <a:p>
                      <a:r>
                        <a:rPr lang="en-GB" sz="1400">
                          <a:solidFill>
                            <a:schemeClr val="tx2"/>
                          </a:solidFill>
                        </a:rPr>
                        <a:t>Feedback Provider</a:t>
                      </a:r>
                    </a:p>
                  </a:txBody>
                  <a:tcPr anchor="ctr"/>
                </a:tc>
                <a:tc>
                  <a:txBody>
                    <a:bodyPr/>
                    <a:lstStyle/>
                    <a:p>
                      <a:r>
                        <a:rPr lang="en-GB" sz="1400">
                          <a:solidFill>
                            <a:schemeClr val="tx2"/>
                          </a:solidFill>
                        </a:rPr>
                        <a:t>Feedback Receiver</a:t>
                      </a:r>
                    </a:p>
                  </a:txBody>
                  <a:tcPr anchor="ctr"/>
                </a:tc>
                <a:tc>
                  <a:txBody>
                    <a:bodyPr/>
                    <a:lstStyle/>
                    <a:p>
                      <a:r>
                        <a:rPr lang="en-GB" sz="1400">
                          <a:solidFill>
                            <a:schemeClr val="tx2"/>
                          </a:solidFill>
                        </a:rPr>
                        <a:t>Section</a:t>
                      </a:r>
                    </a:p>
                  </a:txBody>
                  <a:tcPr anchor="ctr"/>
                </a:tc>
                <a:extLst>
                  <a:ext uri="{0D108BD9-81ED-4DB2-BD59-A6C34878D82A}">
                    <a16:rowId xmlns:a16="http://schemas.microsoft.com/office/drawing/2014/main" val="1184119921"/>
                  </a:ext>
                </a:extLst>
              </a:tr>
              <a:tr h="370840">
                <a:tc>
                  <a:txBody>
                    <a:bodyPr/>
                    <a:lstStyle/>
                    <a:p>
                      <a:r>
                        <a:rPr lang="en-GB" sz="1400"/>
                        <a:t>Daniel</a:t>
                      </a:r>
                    </a:p>
                  </a:txBody>
                  <a:tcPr/>
                </a:tc>
                <a:tc>
                  <a:txBody>
                    <a:bodyPr/>
                    <a:lstStyle/>
                    <a:p>
                      <a:r>
                        <a:rPr lang="en-GB" sz="1400"/>
                        <a:t>Serina</a:t>
                      </a:r>
                    </a:p>
                  </a:txBody>
                  <a:tcPr/>
                </a:tc>
                <a:tc>
                  <a:txBody>
                    <a:bodyPr/>
                    <a:lstStyle/>
                    <a:p>
                      <a:r>
                        <a:rPr lang="en-GB" sz="1300">
                          <a:solidFill>
                            <a:srgbClr val="C7B742"/>
                          </a:solidFill>
                        </a:rPr>
                        <a:t>Giving Support</a:t>
                      </a:r>
                    </a:p>
                  </a:txBody>
                  <a:tcPr/>
                </a:tc>
                <a:extLst>
                  <a:ext uri="{0D108BD9-81ED-4DB2-BD59-A6C34878D82A}">
                    <a16:rowId xmlns:a16="http://schemas.microsoft.com/office/drawing/2014/main" val="1634016647"/>
                  </a:ext>
                </a:extLst>
              </a:tr>
              <a:tr h="370840">
                <a:tc>
                  <a:txBody>
                    <a:bodyPr/>
                    <a:lstStyle/>
                    <a:p>
                      <a:r>
                        <a:rPr lang="en-GB" sz="1400"/>
                        <a:t>Serina</a:t>
                      </a:r>
                    </a:p>
                  </a:txBody>
                  <a:tcPr/>
                </a:tc>
                <a:tc>
                  <a:txBody>
                    <a:bodyPr/>
                    <a:lstStyle/>
                    <a:p>
                      <a:r>
                        <a:rPr lang="en-GB" sz="1400"/>
                        <a:t>Daniel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rgbClr val="C4554B"/>
                          </a:solidFill>
                        </a:rPr>
                        <a:t>Providing Leadership</a:t>
                      </a:r>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a:solidFill>
                          <a:srgbClr val="769BD0"/>
                        </a:solidFill>
                      </a:endParaRPr>
                    </a:p>
                  </a:txBody>
                  <a:tcPr/>
                </a:tc>
                <a:extLst>
                  <a:ext uri="{0D108BD9-81ED-4DB2-BD59-A6C34878D82A}">
                    <a16:rowId xmlns:a16="http://schemas.microsoft.com/office/drawing/2014/main" val="2730088172"/>
                  </a:ext>
                </a:extLst>
              </a:tr>
              <a:tr h="370840">
                <a:tc gridSpan="3">
                  <a:txBody>
                    <a:bodyPr/>
                    <a:lstStyle/>
                    <a:p>
                      <a:r>
                        <a:rPr lang="en-GB" sz="1400" b="1"/>
                        <a:t>Tutor: Karen</a:t>
                      </a:r>
                    </a:p>
                  </a:txBody>
                  <a:tcPr/>
                </a:tc>
                <a:tc hMerge="1">
                  <a:txBody>
                    <a:bodyPr/>
                    <a:lstStyle/>
                    <a:p>
                      <a:endParaRPr lang="en-GB" sz="14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1703200218"/>
                  </a:ext>
                </a:extLst>
              </a:tr>
            </a:tbl>
          </a:graphicData>
        </a:graphic>
      </p:graphicFrame>
      <p:graphicFrame>
        <p:nvGraphicFramePr>
          <p:cNvPr id="7" name="Table 6">
            <a:extLst>
              <a:ext uri="{FF2B5EF4-FFF2-40B4-BE49-F238E27FC236}">
                <a16:creationId xmlns:a16="http://schemas.microsoft.com/office/drawing/2014/main" id="{09FAF783-A88F-22E2-F88A-EDAA31C3B072}"/>
              </a:ext>
            </a:extLst>
          </p:cNvPr>
          <p:cNvGraphicFramePr>
            <a:graphicFrameLocks/>
          </p:cNvGraphicFramePr>
          <p:nvPr>
            <p:extLst>
              <p:ext uri="{D42A27DB-BD31-4B8C-83A1-F6EECF244321}">
                <p14:modId xmlns:p14="http://schemas.microsoft.com/office/powerpoint/2010/main" val="3204767846"/>
              </p:ext>
            </p:extLst>
          </p:nvPr>
        </p:nvGraphicFramePr>
        <p:xfrm>
          <a:off x="6247162" y="2452483"/>
          <a:ext cx="5457158" cy="2216528"/>
        </p:xfrm>
        <a:graphic>
          <a:graphicData uri="http://schemas.openxmlformats.org/drawingml/2006/table">
            <a:tbl>
              <a:tblPr firstRow="1" bandRow="1">
                <a:tableStyleId>{5C22544A-7EE6-4342-B048-85BDC9FD1C3A}</a:tableStyleId>
              </a:tblPr>
              <a:tblGrid>
                <a:gridCol w="1870362">
                  <a:extLst>
                    <a:ext uri="{9D8B030D-6E8A-4147-A177-3AD203B41FA5}">
                      <a16:colId xmlns:a16="http://schemas.microsoft.com/office/drawing/2014/main" val="1442636845"/>
                    </a:ext>
                  </a:extLst>
                </a:gridCol>
                <a:gridCol w="1818409">
                  <a:extLst>
                    <a:ext uri="{9D8B030D-6E8A-4147-A177-3AD203B41FA5}">
                      <a16:colId xmlns:a16="http://schemas.microsoft.com/office/drawing/2014/main" val="678928258"/>
                    </a:ext>
                  </a:extLst>
                </a:gridCol>
                <a:gridCol w="1768387">
                  <a:extLst>
                    <a:ext uri="{9D8B030D-6E8A-4147-A177-3AD203B41FA5}">
                      <a16:colId xmlns:a16="http://schemas.microsoft.com/office/drawing/2014/main" val="2251953746"/>
                    </a:ext>
                  </a:extLst>
                </a:gridCol>
              </a:tblGrid>
              <a:tr h="733168">
                <a:tc>
                  <a:txBody>
                    <a:bodyPr/>
                    <a:lstStyle/>
                    <a:p>
                      <a:r>
                        <a:rPr lang="en-GB" sz="1400">
                          <a:solidFill>
                            <a:schemeClr val="tx2"/>
                          </a:solidFill>
                        </a:rPr>
                        <a:t>Feedback Provider</a:t>
                      </a:r>
                    </a:p>
                  </a:txBody>
                  <a:tcPr anchor="ctr"/>
                </a:tc>
                <a:tc>
                  <a:txBody>
                    <a:bodyPr/>
                    <a:lstStyle/>
                    <a:p>
                      <a:r>
                        <a:rPr lang="en-GB" sz="1400">
                          <a:solidFill>
                            <a:schemeClr val="tx2"/>
                          </a:solidFill>
                        </a:rPr>
                        <a:t>Feedback Receiver</a:t>
                      </a:r>
                    </a:p>
                  </a:txBody>
                  <a:tcPr anchor="ctr"/>
                </a:tc>
                <a:tc>
                  <a:txBody>
                    <a:bodyPr/>
                    <a:lstStyle/>
                    <a:p>
                      <a:r>
                        <a:rPr lang="en-GB" sz="1400">
                          <a:solidFill>
                            <a:schemeClr val="tx2"/>
                          </a:solidFill>
                        </a:rPr>
                        <a:t>Section</a:t>
                      </a:r>
                    </a:p>
                  </a:txBody>
                  <a:tcPr anchor="ctr"/>
                </a:tc>
                <a:extLst>
                  <a:ext uri="{0D108BD9-81ED-4DB2-BD59-A6C34878D82A}">
                    <a16:rowId xmlns:a16="http://schemas.microsoft.com/office/drawing/2014/main" val="1184119921"/>
                  </a:ext>
                </a:extLst>
              </a:tr>
              <a:tr h="370840">
                <a:tc>
                  <a:txBody>
                    <a:bodyPr/>
                    <a:lstStyle/>
                    <a:p>
                      <a:r>
                        <a:rPr lang="en-GB" sz="1400"/>
                        <a:t>Emma</a:t>
                      </a:r>
                    </a:p>
                  </a:txBody>
                  <a:tcPr/>
                </a:tc>
                <a:tc>
                  <a:txBody>
                    <a:bodyPr/>
                    <a:lstStyle/>
                    <a:p>
                      <a:r>
                        <a:rPr lang="en-GB" sz="1400"/>
                        <a:t>Helen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C7B742"/>
                          </a:solidFill>
                        </a:rPr>
                        <a:t>Giving Support</a:t>
                      </a:r>
                    </a:p>
                  </a:txBody>
                  <a:tcPr/>
                </a:tc>
                <a:extLst>
                  <a:ext uri="{0D108BD9-81ED-4DB2-BD59-A6C34878D82A}">
                    <a16:rowId xmlns:a16="http://schemas.microsoft.com/office/drawing/2014/main" val="1634016647"/>
                  </a:ext>
                </a:extLst>
              </a:tr>
              <a:tr h="370840">
                <a:tc>
                  <a:txBody>
                    <a:bodyPr/>
                    <a:lstStyle/>
                    <a:p>
                      <a:r>
                        <a:rPr lang="en-GB" sz="1400"/>
                        <a:t>Helen</a:t>
                      </a:r>
                    </a:p>
                  </a:txBody>
                  <a:tcPr/>
                </a:tc>
                <a:tc>
                  <a:txBody>
                    <a:bodyPr/>
                    <a:lstStyle/>
                    <a:p>
                      <a:r>
                        <a:rPr lang="en-GB" sz="1400"/>
                        <a:t>Molly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C7B742"/>
                          </a:solidFill>
                        </a:rPr>
                        <a:t>Adjusting to Change</a:t>
                      </a:r>
                    </a:p>
                  </a:txBody>
                  <a:tcPr/>
                </a:tc>
                <a:extLst>
                  <a:ext uri="{0D108BD9-81ED-4DB2-BD59-A6C34878D82A}">
                    <a16:rowId xmlns:a16="http://schemas.microsoft.com/office/drawing/2014/main" val="3148389329"/>
                  </a:ext>
                </a:extLst>
              </a:tr>
              <a:tr h="370840">
                <a:tc>
                  <a:txBody>
                    <a:bodyPr/>
                    <a:lstStyle/>
                    <a:p>
                      <a:r>
                        <a:rPr lang="en-GB" sz="1400"/>
                        <a:t>Molly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Emma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C4554B"/>
                          </a:solidFill>
                        </a:rPr>
                        <a:t>Providing Leadership</a:t>
                      </a:r>
                    </a:p>
                  </a:txBody>
                  <a:tcPr/>
                </a:tc>
                <a:extLst>
                  <a:ext uri="{0D108BD9-81ED-4DB2-BD59-A6C34878D82A}">
                    <a16:rowId xmlns:a16="http://schemas.microsoft.com/office/drawing/2014/main" val="971187559"/>
                  </a:ext>
                </a:extLst>
              </a:tr>
              <a:tr h="370840">
                <a:tc gridSpan="3">
                  <a:txBody>
                    <a:bodyPr/>
                    <a:lstStyle/>
                    <a:p>
                      <a:r>
                        <a:rPr lang="en-GB" sz="1400" b="1"/>
                        <a:t>Tutor: Isi</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Tutor: Nikki</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Tutor: Nikki</a:t>
                      </a:r>
                    </a:p>
                  </a:txBody>
                  <a:tcPr/>
                </a:tc>
                <a:extLst>
                  <a:ext uri="{0D108BD9-81ED-4DB2-BD59-A6C34878D82A}">
                    <a16:rowId xmlns:a16="http://schemas.microsoft.com/office/drawing/2014/main" val="2247105124"/>
                  </a:ext>
                </a:extLst>
              </a:tr>
            </a:tbl>
          </a:graphicData>
        </a:graphic>
      </p:graphicFrame>
    </p:spTree>
    <p:extLst>
      <p:ext uri="{BB962C8B-B14F-4D97-AF65-F5344CB8AC3E}">
        <p14:creationId xmlns:p14="http://schemas.microsoft.com/office/powerpoint/2010/main" val="2971218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07292" y="1532575"/>
            <a:ext cx="5447289" cy="1229796"/>
          </a:xfrm>
        </p:spPr>
        <p:txBody>
          <a:bodyPr/>
          <a:lstStyle/>
          <a:p>
            <a:r>
              <a:rPr lang="en-GB"/>
              <a:t>Feedback of Wave </a:t>
            </a:r>
            <a:br>
              <a:rPr lang="en-GB"/>
            </a:br>
            <a:r>
              <a:rPr lang="en-GB"/>
              <a:t>Performance 360</a:t>
            </a:r>
          </a:p>
        </p:txBody>
      </p:sp>
    </p:spTree>
    <p:extLst>
      <p:ext uri="{BB962C8B-B14F-4D97-AF65-F5344CB8AC3E}">
        <p14:creationId xmlns:p14="http://schemas.microsoft.com/office/powerpoint/2010/main" val="124492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A73B90-FF2F-490E-1757-FDBA50F0924D}"/>
              </a:ext>
            </a:extLst>
          </p:cNvPr>
          <p:cNvSpPr>
            <a:spLocks noGrp="1"/>
          </p:cNvSpPr>
          <p:nvPr>
            <p:ph type="title"/>
          </p:nvPr>
        </p:nvSpPr>
        <p:spPr>
          <a:xfrm>
            <a:off x="339437" y="434253"/>
            <a:ext cx="8147261" cy="1050418"/>
          </a:xfrm>
        </p:spPr>
        <p:txBody>
          <a:bodyPr>
            <a:normAutofit fontScale="90000"/>
          </a:bodyPr>
          <a:lstStyle/>
          <a:p>
            <a:r>
              <a:rPr lang="en-GB"/>
              <a:t>Maximising the Benefits of 360 Feedback</a:t>
            </a:r>
          </a:p>
        </p:txBody>
      </p:sp>
      <p:sp>
        <p:nvSpPr>
          <p:cNvPr id="7" name="Content Placeholder 2">
            <a:extLst>
              <a:ext uri="{FF2B5EF4-FFF2-40B4-BE49-F238E27FC236}">
                <a16:creationId xmlns:a16="http://schemas.microsoft.com/office/drawing/2014/main" id="{E42B32AF-BC04-72FF-10C5-19DE4052A988}"/>
              </a:ext>
            </a:extLst>
          </p:cNvPr>
          <p:cNvSpPr>
            <a:spLocks noGrp="1"/>
          </p:cNvSpPr>
          <p:nvPr>
            <p:ph idx="1"/>
          </p:nvPr>
        </p:nvSpPr>
        <p:spPr>
          <a:xfrm>
            <a:off x="339437" y="1837738"/>
            <a:ext cx="6867608" cy="4661384"/>
          </a:xfrm>
        </p:spPr>
        <p:txBody>
          <a:bodyPr>
            <a:normAutofit lnSpcReduction="10000"/>
          </a:bodyPr>
          <a:lstStyle/>
          <a:p>
            <a:pPr>
              <a:spcAft>
                <a:spcPts val="1200"/>
              </a:spcAft>
            </a:pPr>
            <a:r>
              <a:rPr lang="en-GB" sz="1600"/>
              <a:t>Raise their self-insight</a:t>
            </a:r>
          </a:p>
          <a:p>
            <a:pPr>
              <a:spcAft>
                <a:spcPts val="1200"/>
              </a:spcAft>
            </a:pPr>
            <a:r>
              <a:rPr lang="en-GB" sz="1600"/>
              <a:t>Relate back to the role requirements</a:t>
            </a:r>
          </a:p>
          <a:p>
            <a:pPr>
              <a:spcAft>
                <a:spcPts val="1200"/>
              </a:spcAft>
            </a:pPr>
            <a:r>
              <a:rPr lang="en-GB" sz="1600"/>
              <a:t>Focus on action planning – how will they improve?</a:t>
            </a:r>
          </a:p>
          <a:p>
            <a:pPr>
              <a:spcAft>
                <a:spcPts val="1200"/>
              </a:spcAft>
            </a:pPr>
            <a:r>
              <a:rPr lang="en-GB" sz="1600"/>
              <a:t>Recognise individual steps to behaviour change:</a:t>
            </a:r>
          </a:p>
          <a:p>
            <a:pPr lvl="1">
              <a:spcAft>
                <a:spcPts val="1200"/>
              </a:spcAft>
            </a:pPr>
            <a:r>
              <a:rPr lang="en-GB" sz="1600"/>
              <a:t>Understanding the key messages</a:t>
            </a:r>
          </a:p>
          <a:p>
            <a:pPr lvl="1">
              <a:spcAft>
                <a:spcPts val="1200"/>
              </a:spcAft>
            </a:pPr>
            <a:r>
              <a:rPr lang="en-GB" sz="1600"/>
              <a:t>Accepting the feedback</a:t>
            </a:r>
          </a:p>
          <a:p>
            <a:pPr lvl="1">
              <a:spcAft>
                <a:spcPts val="1200"/>
              </a:spcAft>
            </a:pPr>
            <a:r>
              <a:rPr lang="en-GB" sz="1600"/>
              <a:t>Readiness to change</a:t>
            </a:r>
          </a:p>
          <a:p>
            <a:pPr>
              <a:spcAft>
                <a:spcPts val="1200"/>
              </a:spcAft>
            </a:pPr>
            <a:r>
              <a:rPr lang="en-GB" sz="1600"/>
              <a:t>Focus on strengths but do not overlook development areas</a:t>
            </a:r>
          </a:p>
          <a:p>
            <a:pPr>
              <a:spcAft>
                <a:spcPts val="1200"/>
              </a:spcAft>
            </a:pPr>
            <a:r>
              <a:rPr lang="en-GB" sz="1600"/>
              <a:t>Encourage them to follow-up with their Line Manager</a:t>
            </a:r>
          </a:p>
          <a:p>
            <a:pPr>
              <a:spcAft>
                <a:spcPts val="1200"/>
              </a:spcAft>
            </a:pPr>
            <a:r>
              <a:rPr lang="en-GB" sz="1600"/>
              <a:t>Encourage a team follow-up group activity</a:t>
            </a:r>
          </a:p>
          <a:p>
            <a:pPr>
              <a:spcAft>
                <a:spcPts val="1200"/>
              </a:spcAft>
            </a:pPr>
            <a:endParaRPr lang="en-GB" sz="1600"/>
          </a:p>
          <a:p>
            <a:pPr>
              <a:spcAft>
                <a:spcPts val="1200"/>
              </a:spcAft>
            </a:pPr>
            <a:endParaRPr lang="en-GB" sz="1600"/>
          </a:p>
        </p:txBody>
      </p:sp>
    </p:spTree>
    <p:extLst>
      <p:ext uri="{BB962C8B-B14F-4D97-AF65-F5344CB8AC3E}">
        <p14:creationId xmlns:p14="http://schemas.microsoft.com/office/powerpoint/2010/main" val="2267711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Diagonal Corners Rounded 28">
            <a:extLst>
              <a:ext uri="{FF2B5EF4-FFF2-40B4-BE49-F238E27FC236}">
                <a16:creationId xmlns:a16="http://schemas.microsoft.com/office/drawing/2014/main" id="{30262F21-B8E6-2428-FB50-F7F9A07A0207}"/>
              </a:ext>
            </a:extLst>
          </p:cNvPr>
          <p:cNvSpPr/>
          <p:nvPr/>
        </p:nvSpPr>
        <p:spPr>
          <a:xfrm>
            <a:off x="4313723" y="1462568"/>
            <a:ext cx="3590062" cy="223436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Diagonal Corners Rounded 29">
            <a:extLst>
              <a:ext uri="{FF2B5EF4-FFF2-40B4-BE49-F238E27FC236}">
                <a16:creationId xmlns:a16="http://schemas.microsoft.com/office/drawing/2014/main" id="{CD651EC8-B3CC-963B-5411-904722F9071A}"/>
              </a:ext>
            </a:extLst>
          </p:cNvPr>
          <p:cNvSpPr/>
          <p:nvPr/>
        </p:nvSpPr>
        <p:spPr>
          <a:xfrm>
            <a:off x="8161073" y="1462568"/>
            <a:ext cx="3590062" cy="223436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63D6908-3DC5-83B4-BF71-FE3502AA3362}"/>
              </a:ext>
            </a:extLst>
          </p:cNvPr>
          <p:cNvSpPr>
            <a:spLocks noGrp="1"/>
          </p:cNvSpPr>
          <p:nvPr>
            <p:ph type="title"/>
          </p:nvPr>
        </p:nvSpPr>
        <p:spPr/>
        <p:txBody>
          <a:bodyPr/>
          <a:lstStyle/>
          <a:p>
            <a:r>
              <a:rPr lang="en-GB"/>
              <a:t>Structure of Feedback</a:t>
            </a:r>
          </a:p>
        </p:txBody>
      </p:sp>
      <p:sp>
        <p:nvSpPr>
          <p:cNvPr id="8" name="Rectangle: Diagonal Corners Rounded 7">
            <a:extLst>
              <a:ext uri="{FF2B5EF4-FFF2-40B4-BE49-F238E27FC236}">
                <a16:creationId xmlns:a16="http://schemas.microsoft.com/office/drawing/2014/main" id="{69CDA5C9-E0D1-8A83-D92B-B5548C34A06D}"/>
              </a:ext>
            </a:extLst>
          </p:cNvPr>
          <p:cNvSpPr/>
          <p:nvPr/>
        </p:nvSpPr>
        <p:spPr>
          <a:xfrm>
            <a:off x="466373" y="1462568"/>
            <a:ext cx="3590062" cy="223436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C97B820-E763-F2D0-DDAB-0C7FCF94E63F}"/>
              </a:ext>
            </a:extLst>
          </p:cNvPr>
          <p:cNvSpPr txBox="1"/>
          <p:nvPr/>
        </p:nvSpPr>
        <p:spPr>
          <a:xfrm>
            <a:off x="723662" y="2031378"/>
            <a:ext cx="2394930" cy="369332"/>
          </a:xfrm>
          <a:prstGeom prst="rect">
            <a:avLst/>
          </a:prstGeom>
          <a:noFill/>
        </p:spPr>
        <p:txBody>
          <a:bodyPr wrap="square" rtlCol="0">
            <a:spAutoFit/>
          </a:bodyPr>
          <a:lstStyle/>
          <a:p>
            <a:r>
              <a:rPr lang="en-GB" b="1">
                <a:solidFill>
                  <a:schemeClr val="accent1"/>
                </a:solidFill>
                <a:latin typeface="+mj-lt"/>
              </a:rPr>
              <a:t>Preparation</a:t>
            </a:r>
          </a:p>
        </p:txBody>
      </p:sp>
      <p:sp>
        <p:nvSpPr>
          <p:cNvPr id="10" name="TextBox 9">
            <a:extLst>
              <a:ext uri="{FF2B5EF4-FFF2-40B4-BE49-F238E27FC236}">
                <a16:creationId xmlns:a16="http://schemas.microsoft.com/office/drawing/2014/main" id="{3337054B-9364-CDE3-BE1C-E014DF7B7F4B}"/>
              </a:ext>
            </a:extLst>
          </p:cNvPr>
          <p:cNvSpPr txBox="1"/>
          <p:nvPr/>
        </p:nvSpPr>
        <p:spPr>
          <a:xfrm>
            <a:off x="723661" y="2504988"/>
            <a:ext cx="2917393" cy="523220"/>
          </a:xfrm>
          <a:prstGeom prst="rect">
            <a:avLst/>
          </a:prstGeom>
          <a:noFill/>
        </p:spPr>
        <p:txBody>
          <a:bodyPr wrap="square" rtlCol="0">
            <a:spAutoFit/>
          </a:bodyPr>
          <a:lstStyle/>
          <a:p>
            <a:r>
              <a:rPr lang="en-GB" sz="1400">
                <a:solidFill>
                  <a:schemeClr val="bg1"/>
                </a:solidFill>
              </a:rPr>
              <a:t>review differences between raters, look for links and themes</a:t>
            </a:r>
          </a:p>
        </p:txBody>
      </p:sp>
      <p:sp>
        <p:nvSpPr>
          <p:cNvPr id="18" name="TextBox 17">
            <a:extLst>
              <a:ext uri="{FF2B5EF4-FFF2-40B4-BE49-F238E27FC236}">
                <a16:creationId xmlns:a16="http://schemas.microsoft.com/office/drawing/2014/main" id="{2C2A1049-3D71-19DD-39BB-3569E247722D}"/>
              </a:ext>
            </a:extLst>
          </p:cNvPr>
          <p:cNvSpPr txBox="1"/>
          <p:nvPr/>
        </p:nvSpPr>
        <p:spPr>
          <a:xfrm>
            <a:off x="4574953" y="1557768"/>
            <a:ext cx="2394930" cy="369332"/>
          </a:xfrm>
          <a:prstGeom prst="rect">
            <a:avLst/>
          </a:prstGeom>
          <a:noFill/>
        </p:spPr>
        <p:txBody>
          <a:bodyPr wrap="square" rtlCol="0">
            <a:spAutoFit/>
          </a:bodyPr>
          <a:lstStyle/>
          <a:p>
            <a:r>
              <a:rPr lang="en-GB" b="1">
                <a:solidFill>
                  <a:schemeClr val="accent1"/>
                </a:solidFill>
                <a:latin typeface="+mj-lt"/>
              </a:rPr>
              <a:t>Introduction</a:t>
            </a:r>
          </a:p>
        </p:txBody>
      </p:sp>
      <p:sp>
        <p:nvSpPr>
          <p:cNvPr id="19" name="TextBox 18">
            <a:extLst>
              <a:ext uri="{FF2B5EF4-FFF2-40B4-BE49-F238E27FC236}">
                <a16:creationId xmlns:a16="http://schemas.microsoft.com/office/drawing/2014/main" id="{A9BEC12B-4128-6F11-E04B-4A1F3A204855}"/>
              </a:ext>
            </a:extLst>
          </p:cNvPr>
          <p:cNvSpPr txBox="1"/>
          <p:nvPr/>
        </p:nvSpPr>
        <p:spPr>
          <a:xfrm>
            <a:off x="4568011" y="1927100"/>
            <a:ext cx="3219426" cy="1600438"/>
          </a:xfrm>
          <a:prstGeom prst="rect">
            <a:avLst/>
          </a:prstGeom>
          <a:noFill/>
        </p:spPr>
        <p:txBody>
          <a:bodyPr wrap="square" rtlCol="0">
            <a:spAutoFit/>
          </a:bodyPr>
          <a:lstStyle/>
          <a:p>
            <a:r>
              <a:rPr lang="en-GB" sz="1400" b="1">
                <a:solidFill>
                  <a:schemeClr val="bg1"/>
                </a:solidFill>
              </a:rPr>
              <a:t>Scene setting </a:t>
            </a:r>
            <a:r>
              <a:rPr lang="en-GB" sz="1400">
                <a:solidFill>
                  <a:schemeClr val="bg1"/>
                </a:solidFill>
              </a:rPr>
              <a:t>– purpose, objectives, core behaviours, background, aspirations</a:t>
            </a:r>
          </a:p>
          <a:p>
            <a:r>
              <a:rPr lang="en-GB" sz="1400" b="1">
                <a:solidFill>
                  <a:schemeClr val="bg1"/>
                </a:solidFill>
              </a:rPr>
              <a:t>About this report </a:t>
            </a:r>
            <a:r>
              <a:rPr lang="en-GB" sz="1400">
                <a:solidFill>
                  <a:schemeClr val="bg1"/>
                </a:solidFill>
              </a:rPr>
              <a:t>– comparison group, perceptions of performance, confidentiality, discuss raters, 360 model, explain dual reporting</a:t>
            </a:r>
          </a:p>
        </p:txBody>
      </p:sp>
      <p:sp>
        <p:nvSpPr>
          <p:cNvPr id="23" name="Rectangle: Diagonal Corners Rounded 22">
            <a:extLst>
              <a:ext uri="{FF2B5EF4-FFF2-40B4-BE49-F238E27FC236}">
                <a16:creationId xmlns:a16="http://schemas.microsoft.com/office/drawing/2014/main" id="{BA7D64F5-0F4C-1D03-37DE-5B85E90107B7}"/>
              </a:ext>
            </a:extLst>
          </p:cNvPr>
          <p:cNvSpPr/>
          <p:nvPr/>
        </p:nvSpPr>
        <p:spPr>
          <a:xfrm>
            <a:off x="2363999" y="4069361"/>
            <a:ext cx="3299382" cy="223436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E17A54C9-9C77-5B52-6868-131782B25447}"/>
              </a:ext>
            </a:extLst>
          </p:cNvPr>
          <p:cNvSpPr txBox="1"/>
          <p:nvPr/>
        </p:nvSpPr>
        <p:spPr>
          <a:xfrm>
            <a:off x="2935189" y="4812089"/>
            <a:ext cx="2394930" cy="646331"/>
          </a:xfrm>
          <a:prstGeom prst="rect">
            <a:avLst/>
          </a:prstGeom>
          <a:noFill/>
        </p:spPr>
        <p:txBody>
          <a:bodyPr wrap="square" rtlCol="0">
            <a:spAutoFit/>
          </a:bodyPr>
          <a:lstStyle/>
          <a:p>
            <a:r>
              <a:rPr lang="en-GB" b="1">
                <a:solidFill>
                  <a:schemeClr val="accent1"/>
                </a:solidFill>
                <a:latin typeface="+mj-lt"/>
              </a:rPr>
              <a:t>Summarise key points</a:t>
            </a:r>
          </a:p>
        </p:txBody>
      </p:sp>
      <p:sp>
        <p:nvSpPr>
          <p:cNvPr id="26" name="Rectangle: Diagonal Corners Rounded 25">
            <a:extLst>
              <a:ext uri="{FF2B5EF4-FFF2-40B4-BE49-F238E27FC236}">
                <a16:creationId xmlns:a16="http://schemas.microsoft.com/office/drawing/2014/main" id="{996EA435-1C9C-E27F-5A2D-0E1C814E817C}"/>
              </a:ext>
            </a:extLst>
          </p:cNvPr>
          <p:cNvSpPr/>
          <p:nvPr/>
        </p:nvSpPr>
        <p:spPr>
          <a:xfrm>
            <a:off x="6343935" y="4069361"/>
            <a:ext cx="3299382" cy="223436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DB1FDA5F-4820-D7B2-5B95-25A3FA67CB4B}"/>
              </a:ext>
            </a:extLst>
          </p:cNvPr>
          <p:cNvSpPr txBox="1"/>
          <p:nvPr/>
        </p:nvSpPr>
        <p:spPr>
          <a:xfrm>
            <a:off x="6601224" y="4657251"/>
            <a:ext cx="2394930" cy="369332"/>
          </a:xfrm>
          <a:prstGeom prst="rect">
            <a:avLst/>
          </a:prstGeom>
          <a:noFill/>
        </p:spPr>
        <p:txBody>
          <a:bodyPr wrap="square" rtlCol="0">
            <a:spAutoFit/>
          </a:bodyPr>
          <a:lstStyle/>
          <a:p>
            <a:r>
              <a:rPr lang="en-GB" b="1">
                <a:solidFill>
                  <a:schemeClr val="accent1"/>
                </a:solidFill>
                <a:latin typeface="+mj-lt"/>
              </a:rPr>
              <a:t>Conclusion</a:t>
            </a:r>
          </a:p>
        </p:txBody>
      </p:sp>
      <p:sp>
        <p:nvSpPr>
          <p:cNvPr id="28" name="TextBox 27">
            <a:extLst>
              <a:ext uri="{FF2B5EF4-FFF2-40B4-BE49-F238E27FC236}">
                <a16:creationId xmlns:a16="http://schemas.microsoft.com/office/drawing/2014/main" id="{8BE72A60-D4D0-5988-48A4-43D26378BBCC}"/>
              </a:ext>
            </a:extLst>
          </p:cNvPr>
          <p:cNvSpPr txBox="1"/>
          <p:nvPr/>
        </p:nvSpPr>
        <p:spPr>
          <a:xfrm>
            <a:off x="6601223" y="5112828"/>
            <a:ext cx="2768919" cy="523220"/>
          </a:xfrm>
          <a:prstGeom prst="rect">
            <a:avLst/>
          </a:prstGeom>
          <a:noFill/>
        </p:spPr>
        <p:txBody>
          <a:bodyPr wrap="square" rtlCol="0">
            <a:spAutoFit/>
          </a:bodyPr>
          <a:lstStyle/>
          <a:p>
            <a:r>
              <a:rPr lang="en-GB" sz="1400">
                <a:solidFill>
                  <a:schemeClr val="bg1"/>
                </a:solidFill>
              </a:rPr>
              <a:t>next steps, action plan, development activities, follow up</a:t>
            </a:r>
          </a:p>
        </p:txBody>
      </p:sp>
      <p:sp>
        <p:nvSpPr>
          <p:cNvPr id="33" name="TextBox 32">
            <a:extLst>
              <a:ext uri="{FF2B5EF4-FFF2-40B4-BE49-F238E27FC236}">
                <a16:creationId xmlns:a16="http://schemas.microsoft.com/office/drawing/2014/main" id="{78A3E0F9-C9ED-AE03-AF85-8CC0D2EAA216}"/>
              </a:ext>
            </a:extLst>
          </p:cNvPr>
          <p:cNvSpPr txBox="1"/>
          <p:nvPr/>
        </p:nvSpPr>
        <p:spPr>
          <a:xfrm>
            <a:off x="8460107" y="1927100"/>
            <a:ext cx="2394930" cy="369332"/>
          </a:xfrm>
          <a:prstGeom prst="rect">
            <a:avLst/>
          </a:prstGeom>
          <a:noFill/>
        </p:spPr>
        <p:txBody>
          <a:bodyPr wrap="square" rtlCol="0">
            <a:spAutoFit/>
          </a:bodyPr>
          <a:lstStyle/>
          <a:p>
            <a:r>
              <a:rPr lang="en-GB" b="1">
                <a:solidFill>
                  <a:schemeClr val="accent1"/>
                </a:solidFill>
                <a:latin typeface="+mj-lt"/>
              </a:rPr>
              <a:t>Discuss Profile</a:t>
            </a:r>
          </a:p>
        </p:txBody>
      </p:sp>
      <p:sp>
        <p:nvSpPr>
          <p:cNvPr id="34" name="TextBox 33">
            <a:extLst>
              <a:ext uri="{FF2B5EF4-FFF2-40B4-BE49-F238E27FC236}">
                <a16:creationId xmlns:a16="http://schemas.microsoft.com/office/drawing/2014/main" id="{9AEEB1B8-C8EB-B9BD-4912-D896193A117E}"/>
              </a:ext>
            </a:extLst>
          </p:cNvPr>
          <p:cNvSpPr txBox="1"/>
          <p:nvPr/>
        </p:nvSpPr>
        <p:spPr>
          <a:xfrm>
            <a:off x="8460106" y="2400710"/>
            <a:ext cx="2917393" cy="738664"/>
          </a:xfrm>
          <a:prstGeom prst="rect">
            <a:avLst/>
          </a:prstGeom>
          <a:noFill/>
        </p:spPr>
        <p:txBody>
          <a:bodyPr wrap="square" rtlCol="0">
            <a:spAutoFit/>
          </a:bodyPr>
          <a:lstStyle/>
          <a:p>
            <a:r>
              <a:rPr lang="en-GB" sz="1400">
                <a:solidFill>
                  <a:schemeClr val="bg1"/>
                </a:solidFill>
              </a:rPr>
              <a:t>differences between raters, areas of strength to build, potential limitations, link in comments</a:t>
            </a:r>
          </a:p>
        </p:txBody>
      </p:sp>
    </p:spTree>
    <p:extLst>
      <p:ext uri="{BB962C8B-B14F-4D97-AF65-F5344CB8AC3E}">
        <p14:creationId xmlns:p14="http://schemas.microsoft.com/office/powerpoint/2010/main" val="1092702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D7E18D-F57B-097B-C252-D84685B4B5B8}"/>
              </a:ext>
            </a:extLst>
          </p:cNvPr>
          <p:cNvSpPr>
            <a:spLocks noGrp="1"/>
          </p:cNvSpPr>
          <p:nvPr>
            <p:ph type="title"/>
          </p:nvPr>
        </p:nvSpPr>
        <p:spPr/>
        <p:txBody>
          <a:bodyPr/>
          <a:lstStyle/>
          <a:p>
            <a:r>
              <a:rPr lang="en-GB"/>
              <a:t>Preparation for Feedback</a:t>
            </a:r>
          </a:p>
        </p:txBody>
      </p:sp>
      <p:sp>
        <p:nvSpPr>
          <p:cNvPr id="7" name="Content Placeholder 6">
            <a:extLst>
              <a:ext uri="{FF2B5EF4-FFF2-40B4-BE49-F238E27FC236}">
                <a16:creationId xmlns:a16="http://schemas.microsoft.com/office/drawing/2014/main" id="{B608B1AB-9EFD-212E-286B-7685C4727B1D}"/>
              </a:ext>
            </a:extLst>
          </p:cNvPr>
          <p:cNvSpPr>
            <a:spLocks noGrp="1"/>
          </p:cNvSpPr>
          <p:nvPr>
            <p:ph sz="quarter" idx="13"/>
          </p:nvPr>
        </p:nvSpPr>
        <p:spPr/>
        <p:txBody>
          <a:bodyPr/>
          <a:lstStyle/>
          <a:p>
            <a:r>
              <a:rPr lang="en-GB"/>
              <a:t>When reviewing results, aim to focus on the following:</a:t>
            </a:r>
          </a:p>
        </p:txBody>
      </p:sp>
      <p:sp>
        <p:nvSpPr>
          <p:cNvPr id="8" name="Content Placeholder 2">
            <a:extLst>
              <a:ext uri="{FF2B5EF4-FFF2-40B4-BE49-F238E27FC236}">
                <a16:creationId xmlns:a16="http://schemas.microsoft.com/office/drawing/2014/main" id="{DB1B0F26-E0B6-7176-02A6-6B71C0427E9A}"/>
              </a:ext>
            </a:extLst>
          </p:cNvPr>
          <p:cNvSpPr>
            <a:spLocks noGrp="1"/>
          </p:cNvSpPr>
          <p:nvPr>
            <p:ph idx="1"/>
          </p:nvPr>
        </p:nvSpPr>
        <p:spPr>
          <a:xfrm>
            <a:off x="339437" y="2086827"/>
            <a:ext cx="7546034" cy="4336920"/>
          </a:xfrm>
        </p:spPr>
        <p:txBody>
          <a:bodyPr>
            <a:normAutofit/>
          </a:bodyPr>
          <a:lstStyle/>
          <a:p>
            <a:pPr>
              <a:spcAft>
                <a:spcPts val="1200"/>
              </a:spcAft>
            </a:pPr>
            <a:r>
              <a:rPr lang="en-GB" sz="1600" dirty="0"/>
              <a:t>Difference in scores between the different groups providing feedback – </a:t>
            </a:r>
            <a:r>
              <a:rPr lang="en-GB" sz="1600" dirty="0">
                <a:solidFill>
                  <a:schemeClr val="accent2"/>
                </a:solidFill>
              </a:rPr>
              <a:t>how well does the person work with others?</a:t>
            </a:r>
          </a:p>
          <a:p>
            <a:pPr>
              <a:spcAft>
                <a:spcPts val="1200"/>
              </a:spcAft>
            </a:pPr>
            <a:r>
              <a:rPr lang="en-GB" sz="1600" dirty="0"/>
              <a:t>Differences between self-perception and the viewpoints of other raters – indicator of self-awareness</a:t>
            </a:r>
          </a:p>
          <a:p>
            <a:pPr>
              <a:spcAft>
                <a:spcPts val="1200"/>
              </a:spcAft>
            </a:pPr>
            <a:r>
              <a:rPr lang="en-GB" sz="1600" dirty="0"/>
              <a:t>Overall strengths and limitations – </a:t>
            </a:r>
            <a:r>
              <a:rPr lang="en-GB" sz="1600" dirty="0">
                <a:solidFill>
                  <a:schemeClr val="accent2"/>
                </a:solidFill>
              </a:rPr>
              <a:t>how do these relate to the person’s role?</a:t>
            </a:r>
          </a:p>
          <a:p>
            <a:pPr>
              <a:spcAft>
                <a:spcPts val="1200"/>
              </a:spcAft>
            </a:pPr>
            <a:r>
              <a:rPr lang="en-GB" sz="1600" dirty="0"/>
              <a:t>Boss ratings – </a:t>
            </a:r>
            <a:r>
              <a:rPr lang="en-GB" sz="1600" dirty="0">
                <a:solidFill>
                  <a:schemeClr val="accent2"/>
                </a:solidFill>
              </a:rPr>
              <a:t>identify consistent messages as an indictor of their relationship or performance issue?</a:t>
            </a:r>
          </a:p>
          <a:p>
            <a:pPr>
              <a:spcAft>
                <a:spcPts val="1200"/>
              </a:spcAft>
            </a:pPr>
            <a:r>
              <a:rPr lang="en-GB" sz="1600" dirty="0"/>
              <a:t>Look for differences in scores for Task (Solving Problems and Delivering Results) and People (Influencing Others and Adapting Approaches) performance areas</a:t>
            </a:r>
          </a:p>
          <a:p>
            <a:pPr>
              <a:spcAft>
                <a:spcPts val="1200"/>
              </a:spcAft>
            </a:pPr>
            <a:r>
              <a:rPr lang="en-GB" sz="1600" dirty="0"/>
              <a:t>Links between skills potential areas – </a:t>
            </a:r>
            <a:r>
              <a:rPr lang="en-GB" sz="1600" dirty="0">
                <a:solidFill>
                  <a:schemeClr val="accent2"/>
                </a:solidFill>
              </a:rPr>
              <a:t>any patterns of strength or limitations?</a:t>
            </a:r>
          </a:p>
        </p:txBody>
      </p:sp>
    </p:spTree>
    <p:extLst>
      <p:ext uri="{BB962C8B-B14F-4D97-AF65-F5344CB8AC3E}">
        <p14:creationId xmlns:p14="http://schemas.microsoft.com/office/powerpoint/2010/main" val="2652316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16E1FA-9C21-5B02-589B-55AAB81D05B2}"/>
              </a:ext>
            </a:extLst>
          </p:cNvPr>
          <p:cNvSpPr>
            <a:spLocks noGrp="1"/>
          </p:cNvSpPr>
          <p:nvPr>
            <p:ph type="title"/>
          </p:nvPr>
        </p:nvSpPr>
        <p:spPr>
          <a:xfrm>
            <a:off x="838200" y="434253"/>
            <a:ext cx="10515600" cy="720291"/>
          </a:xfrm>
        </p:spPr>
        <p:txBody>
          <a:bodyPr/>
          <a:lstStyle/>
          <a:p>
            <a:pPr algn="ctr"/>
            <a:r>
              <a:rPr lang="en-GB"/>
              <a:t>Feedback Flow</a:t>
            </a:r>
          </a:p>
        </p:txBody>
      </p:sp>
      <p:sp>
        <p:nvSpPr>
          <p:cNvPr id="9" name="Rectangle: Diagonal Corners Rounded 8">
            <a:extLst>
              <a:ext uri="{FF2B5EF4-FFF2-40B4-BE49-F238E27FC236}">
                <a16:creationId xmlns:a16="http://schemas.microsoft.com/office/drawing/2014/main" id="{A35D4CB8-B90D-E3F3-390E-281129CDB398}"/>
              </a:ext>
            </a:extLst>
          </p:cNvPr>
          <p:cNvSpPr/>
          <p:nvPr/>
        </p:nvSpPr>
        <p:spPr>
          <a:xfrm>
            <a:off x="1165209" y="2069820"/>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Diagonal Corners Rounded 12">
            <a:extLst>
              <a:ext uri="{FF2B5EF4-FFF2-40B4-BE49-F238E27FC236}">
                <a16:creationId xmlns:a16="http://schemas.microsoft.com/office/drawing/2014/main" id="{F4AC0B5B-02B6-B852-DC45-11B2D9CD999D}"/>
              </a:ext>
            </a:extLst>
          </p:cNvPr>
          <p:cNvSpPr/>
          <p:nvPr/>
        </p:nvSpPr>
        <p:spPr>
          <a:xfrm>
            <a:off x="3799137" y="2069820"/>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Diagonal Corners Rounded 13">
            <a:extLst>
              <a:ext uri="{FF2B5EF4-FFF2-40B4-BE49-F238E27FC236}">
                <a16:creationId xmlns:a16="http://schemas.microsoft.com/office/drawing/2014/main" id="{AFE74AF7-391E-AA8C-DC79-907061E093CE}"/>
              </a:ext>
            </a:extLst>
          </p:cNvPr>
          <p:cNvSpPr/>
          <p:nvPr/>
        </p:nvSpPr>
        <p:spPr>
          <a:xfrm>
            <a:off x="6433065" y="2069820"/>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Diagonal Corners Rounded 14">
            <a:extLst>
              <a:ext uri="{FF2B5EF4-FFF2-40B4-BE49-F238E27FC236}">
                <a16:creationId xmlns:a16="http://schemas.microsoft.com/office/drawing/2014/main" id="{42AB9263-FD95-07BF-1011-F7D9AF26F808}"/>
              </a:ext>
            </a:extLst>
          </p:cNvPr>
          <p:cNvSpPr/>
          <p:nvPr/>
        </p:nvSpPr>
        <p:spPr>
          <a:xfrm>
            <a:off x="9066993" y="2069820"/>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4566A7C-F089-6206-1657-FABCFF10F47F}"/>
              </a:ext>
            </a:extLst>
          </p:cNvPr>
          <p:cNvSpPr txBox="1"/>
          <p:nvPr/>
        </p:nvSpPr>
        <p:spPr>
          <a:xfrm>
            <a:off x="1165209" y="2428755"/>
            <a:ext cx="1922120" cy="584775"/>
          </a:xfrm>
          <a:prstGeom prst="rect">
            <a:avLst/>
          </a:prstGeom>
          <a:noFill/>
        </p:spPr>
        <p:txBody>
          <a:bodyPr wrap="square" rtlCol="0">
            <a:spAutoFit/>
          </a:bodyPr>
          <a:lstStyle/>
          <a:p>
            <a:pPr algn="ctr"/>
            <a:r>
              <a:rPr lang="en-GB" sz="1600">
                <a:solidFill>
                  <a:schemeClr val="tx2"/>
                </a:solidFill>
                <a:latin typeface="+mj-lt"/>
              </a:rPr>
              <a:t>Scene setting and clarifying </a:t>
            </a:r>
          </a:p>
        </p:txBody>
      </p:sp>
      <p:sp>
        <p:nvSpPr>
          <p:cNvPr id="18" name="TextBox 17">
            <a:extLst>
              <a:ext uri="{FF2B5EF4-FFF2-40B4-BE49-F238E27FC236}">
                <a16:creationId xmlns:a16="http://schemas.microsoft.com/office/drawing/2014/main" id="{E75CB7C5-FC92-CCFA-DD21-579FE5449BEE}"/>
              </a:ext>
            </a:extLst>
          </p:cNvPr>
          <p:cNvSpPr txBox="1"/>
          <p:nvPr/>
        </p:nvSpPr>
        <p:spPr>
          <a:xfrm>
            <a:off x="3799137" y="2428755"/>
            <a:ext cx="1922120" cy="584775"/>
          </a:xfrm>
          <a:prstGeom prst="rect">
            <a:avLst/>
          </a:prstGeom>
          <a:noFill/>
        </p:spPr>
        <p:txBody>
          <a:bodyPr wrap="square" rtlCol="0">
            <a:spAutoFit/>
          </a:bodyPr>
          <a:lstStyle/>
          <a:p>
            <a:pPr algn="ctr"/>
            <a:r>
              <a:rPr lang="en-GB" sz="1600">
                <a:solidFill>
                  <a:schemeClr val="tx2"/>
                </a:solidFill>
                <a:latin typeface="+mj-lt"/>
              </a:rPr>
              <a:t>Relate to purpose/role </a:t>
            </a:r>
          </a:p>
        </p:txBody>
      </p:sp>
      <p:sp>
        <p:nvSpPr>
          <p:cNvPr id="19" name="TextBox 18">
            <a:extLst>
              <a:ext uri="{FF2B5EF4-FFF2-40B4-BE49-F238E27FC236}">
                <a16:creationId xmlns:a16="http://schemas.microsoft.com/office/drawing/2014/main" id="{6EDA4407-3055-9922-4FA3-6CF471F386C9}"/>
              </a:ext>
            </a:extLst>
          </p:cNvPr>
          <p:cNvSpPr txBox="1"/>
          <p:nvPr/>
        </p:nvSpPr>
        <p:spPr>
          <a:xfrm>
            <a:off x="6433065" y="2551865"/>
            <a:ext cx="1922120" cy="338554"/>
          </a:xfrm>
          <a:prstGeom prst="rect">
            <a:avLst/>
          </a:prstGeom>
          <a:noFill/>
        </p:spPr>
        <p:txBody>
          <a:bodyPr wrap="square" rtlCol="0">
            <a:spAutoFit/>
          </a:bodyPr>
          <a:lstStyle/>
          <a:p>
            <a:pPr algn="ctr"/>
            <a:r>
              <a:rPr lang="en-GB" sz="1600">
                <a:solidFill>
                  <a:schemeClr val="tx2"/>
                </a:solidFill>
                <a:latin typeface="+mj-lt"/>
              </a:rPr>
              <a:t>Discuss raters </a:t>
            </a:r>
          </a:p>
        </p:txBody>
      </p:sp>
      <p:sp>
        <p:nvSpPr>
          <p:cNvPr id="20" name="TextBox 19">
            <a:extLst>
              <a:ext uri="{FF2B5EF4-FFF2-40B4-BE49-F238E27FC236}">
                <a16:creationId xmlns:a16="http://schemas.microsoft.com/office/drawing/2014/main" id="{B8CBFD18-B62E-078A-D56F-C980AA3DBE58}"/>
              </a:ext>
            </a:extLst>
          </p:cNvPr>
          <p:cNvSpPr txBox="1"/>
          <p:nvPr/>
        </p:nvSpPr>
        <p:spPr>
          <a:xfrm>
            <a:off x="9066993" y="2428755"/>
            <a:ext cx="1922120" cy="584775"/>
          </a:xfrm>
          <a:prstGeom prst="rect">
            <a:avLst/>
          </a:prstGeom>
          <a:noFill/>
        </p:spPr>
        <p:txBody>
          <a:bodyPr wrap="square" rtlCol="0">
            <a:spAutoFit/>
          </a:bodyPr>
          <a:lstStyle/>
          <a:p>
            <a:pPr algn="ctr"/>
            <a:r>
              <a:rPr lang="en-GB" sz="1600">
                <a:solidFill>
                  <a:schemeClr val="tx2"/>
                </a:solidFill>
                <a:latin typeface="+mj-lt"/>
              </a:rPr>
              <a:t>Describe layout of report </a:t>
            </a:r>
          </a:p>
        </p:txBody>
      </p:sp>
      <p:sp>
        <p:nvSpPr>
          <p:cNvPr id="21" name="Rectangle: Diagonal Corners Rounded 20">
            <a:extLst>
              <a:ext uri="{FF2B5EF4-FFF2-40B4-BE49-F238E27FC236}">
                <a16:creationId xmlns:a16="http://schemas.microsoft.com/office/drawing/2014/main" id="{F54A8982-D666-382F-67AB-45D7ED6D94C9}"/>
              </a:ext>
            </a:extLst>
          </p:cNvPr>
          <p:cNvSpPr/>
          <p:nvPr/>
        </p:nvSpPr>
        <p:spPr>
          <a:xfrm>
            <a:off x="1165209" y="3977278"/>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Diagonal Corners Rounded 21">
            <a:extLst>
              <a:ext uri="{FF2B5EF4-FFF2-40B4-BE49-F238E27FC236}">
                <a16:creationId xmlns:a16="http://schemas.microsoft.com/office/drawing/2014/main" id="{878EA514-439E-5A8F-2637-179BB6842797}"/>
              </a:ext>
            </a:extLst>
          </p:cNvPr>
          <p:cNvSpPr/>
          <p:nvPr/>
        </p:nvSpPr>
        <p:spPr>
          <a:xfrm>
            <a:off x="3799137" y="3977278"/>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Diagonal Corners Rounded 22">
            <a:extLst>
              <a:ext uri="{FF2B5EF4-FFF2-40B4-BE49-F238E27FC236}">
                <a16:creationId xmlns:a16="http://schemas.microsoft.com/office/drawing/2014/main" id="{9DC1E2C5-D513-E3D7-9B44-A285D2832AE7}"/>
              </a:ext>
            </a:extLst>
          </p:cNvPr>
          <p:cNvSpPr/>
          <p:nvPr/>
        </p:nvSpPr>
        <p:spPr>
          <a:xfrm>
            <a:off x="6433065" y="3977278"/>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Diagonal Corners Rounded 23">
            <a:extLst>
              <a:ext uri="{FF2B5EF4-FFF2-40B4-BE49-F238E27FC236}">
                <a16:creationId xmlns:a16="http://schemas.microsoft.com/office/drawing/2014/main" id="{2BDD4833-59AD-714C-7571-390187F45AFE}"/>
              </a:ext>
            </a:extLst>
          </p:cNvPr>
          <p:cNvSpPr/>
          <p:nvPr/>
        </p:nvSpPr>
        <p:spPr>
          <a:xfrm>
            <a:off x="9066993" y="3977278"/>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FD6D8D17-BDCE-E30A-3A01-12760CAC651C}"/>
              </a:ext>
            </a:extLst>
          </p:cNvPr>
          <p:cNvSpPr txBox="1"/>
          <p:nvPr/>
        </p:nvSpPr>
        <p:spPr>
          <a:xfrm>
            <a:off x="1165209" y="4336213"/>
            <a:ext cx="1922120" cy="584775"/>
          </a:xfrm>
          <a:prstGeom prst="rect">
            <a:avLst/>
          </a:prstGeom>
          <a:noFill/>
        </p:spPr>
        <p:txBody>
          <a:bodyPr wrap="square" rtlCol="0">
            <a:spAutoFit/>
          </a:bodyPr>
          <a:lstStyle/>
          <a:p>
            <a:pPr algn="ctr"/>
            <a:r>
              <a:rPr lang="en-GB" sz="1600">
                <a:solidFill>
                  <a:schemeClr val="tx2"/>
                </a:solidFill>
                <a:latin typeface="+mj-lt"/>
              </a:rPr>
              <a:t>Agree action an follow up </a:t>
            </a:r>
          </a:p>
        </p:txBody>
      </p:sp>
      <p:sp>
        <p:nvSpPr>
          <p:cNvPr id="26" name="TextBox 25">
            <a:extLst>
              <a:ext uri="{FF2B5EF4-FFF2-40B4-BE49-F238E27FC236}">
                <a16:creationId xmlns:a16="http://schemas.microsoft.com/office/drawing/2014/main" id="{1127D2C5-CBBA-061C-D748-968BB52B87BE}"/>
              </a:ext>
            </a:extLst>
          </p:cNvPr>
          <p:cNvSpPr txBox="1"/>
          <p:nvPr/>
        </p:nvSpPr>
        <p:spPr>
          <a:xfrm>
            <a:off x="3876678" y="4075814"/>
            <a:ext cx="1767038" cy="1077218"/>
          </a:xfrm>
          <a:prstGeom prst="rect">
            <a:avLst/>
          </a:prstGeom>
          <a:noFill/>
        </p:spPr>
        <p:txBody>
          <a:bodyPr wrap="square" rtlCol="0">
            <a:spAutoFit/>
          </a:bodyPr>
          <a:lstStyle/>
          <a:p>
            <a:pPr algn="ctr"/>
            <a:r>
              <a:rPr lang="en-GB" sz="1600">
                <a:solidFill>
                  <a:schemeClr val="tx2"/>
                </a:solidFill>
                <a:latin typeface="+mj-lt"/>
              </a:rPr>
              <a:t>Summarise strengths and development areas </a:t>
            </a:r>
          </a:p>
        </p:txBody>
      </p:sp>
      <p:sp>
        <p:nvSpPr>
          <p:cNvPr id="27" name="TextBox 26">
            <a:extLst>
              <a:ext uri="{FF2B5EF4-FFF2-40B4-BE49-F238E27FC236}">
                <a16:creationId xmlns:a16="http://schemas.microsoft.com/office/drawing/2014/main" id="{582D2E2B-CF2C-CE35-093F-5B9E6B9B5C1E}"/>
              </a:ext>
            </a:extLst>
          </p:cNvPr>
          <p:cNvSpPr txBox="1"/>
          <p:nvPr/>
        </p:nvSpPr>
        <p:spPr>
          <a:xfrm>
            <a:off x="6433065" y="4089991"/>
            <a:ext cx="1922120" cy="1077218"/>
          </a:xfrm>
          <a:prstGeom prst="rect">
            <a:avLst/>
          </a:prstGeom>
          <a:noFill/>
        </p:spPr>
        <p:txBody>
          <a:bodyPr wrap="square" rtlCol="0">
            <a:spAutoFit/>
          </a:bodyPr>
          <a:lstStyle/>
          <a:p>
            <a:pPr algn="ctr"/>
            <a:r>
              <a:rPr lang="en-GB" sz="1600">
                <a:solidFill>
                  <a:schemeClr val="tx2"/>
                </a:solidFill>
                <a:latin typeface="+mj-lt"/>
              </a:rPr>
              <a:t>Discuss trends and patterns, cross reference with open text </a:t>
            </a:r>
          </a:p>
        </p:txBody>
      </p:sp>
      <p:sp>
        <p:nvSpPr>
          <p:cNvPr id="28" name="TextBox 27">
            <a:extLst>
              <a:ext uri="{FF2B5EF4-FFF2-40B4-BE49-F238E27FC236}">
                <a16:creationId xmlns:a16="http://schemas.microsoft.com/office/drawing/2014/main" id="{66878C1D-F61C-E034-0814-78E47712D06C}"/>
              </a:ext>
            </a:extLst>
          </p:cNvPr>
          <p:cNvSpPr txBox="1"/>
          <p:nvPr/>
        </p:nvSpPr>
        <p:spPr>
          <a:xfrm>
            <a:off x="9066993" y="4336213"/>
            <a:ext cx="1922120" cy="584775"/>
          </a:xfrm>
          <a:prstGeom prst="rect">
            <a:avLst/>
          </a:prstGeom>
          <a:noFill/>
        </p:spPr>
        <p:txBody>
          <a:bodyPr wrap="square" rtlCol="0">
            <a:spAutoFit/>
          </a:bodyPr>
          <a:lstStyle/>
          <a:p>
            <a:pPr algn="ctr"/>
            <a:r>
              <a:rPr lang="en-GB" sz="1600" dirty="0">
                <a:solidFill>
                  <a:schemeClr val="tx2"/>
                </a:solidFill>
                <a:latin typeface="+mj-lt"/>
              </a:rPr>
              <a:t>Review skills potential areas </a:t>
            </a:r>
          </a:p>
        </p:txBody>
      </p:sp>
      <p:sp>
        <p:nvSpPr>
          <p:cNvPr id="32" name="Freeform: Shape 31">
            <a:extLst>
              <a:ext uri="{FF2B5EF4-FFF2-40B4-BE49-F238E27FC236}">
                <a16:creationId xmlns:a16="http://schemas.microsoft.com/office/drawing/2014/main" id="{8336A5B9-A54F-B7C3-3785-DD7067A92510}"/>
              </a:ext>
            </a:extLst>
          </p:cNvPr>
          <p:cNvSpPr/>
          <p:nvPr/>
        </p:nvSpPr>
        <p:spPr>
          <a:xfrm rot="5400000">
            <a:off x="3244805" y="264647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492F6E2-FC08-6EEA-4257-3608B0509E8D}"/>
              </a:ext>
            </a:extLst>
          </p:cNvPr>
          <p:cNvSpPr/>
          <p:nvPr/>
        </p:nvSpPr>
        <p:spPr>
          <a:xfrm rot="5400000">
            <a:off x="5878734" y="264647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8A38F67-E9C7-8330-7215-4BFA0D177F99}"/>
              </a:ext>
            </a:extLst>
          </p:cNvPr>
          <p:cNvSpPr/>
          <p:nvPr/>
        </p:nvSpPr>
        <p:spPr>
          <a:xfrm rot="5400000">
            <a:off x="8512663" y="264647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39D234-9D1C-083B-134D-C66A16B0EE2B}"/>
              </a:ext>
            </a:extLst>
          </p:cNvPr>
          <p:cNvSpPr/>
          <p:nvPr/>
        </p:nvSpPr>
        <p:spPr>
          <a:xfrm rot="10800000">
            <a:off x="9829626" y="3580146"/>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FC49FB9-92E1-719B-8D89-8130A3A17861}"/>
              </a:ext>
            </a:extLst>
          </p:cNvPr>
          <p:cNvSpPr/>
          <p:nvPr/>
        </p:nvSpPr>
        <p:spPr>
          <a:xfrm rot="16200000">
            <a:off x="3244805" y="451060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3513555-B811-1683-1B87-9BE56EC61DB2}"/>
              </a:ext>
            </a:extLst>
          </p:cNvPr>
          <p:cNvSpPr/>
          <p:nvPr/>
        </p:nvSpPr>
        <p:spPr>
          <a:xfrm rot="16200000">
            <a:off x="5878734" y="451060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A5A05A-33C0-B88B-9628-74056B5A1A44}"/>
              </a:ext>
            </a:extLst>
          </p:cNvPr>
          <p:cNvSpPr/>
          <p:nvPr/>
        </p:nvSpPr>
        <p:spPr>
          <a:xfrm rot="16200000">
            <a:off x="8512663" y="451060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Tree>
    <p:extLst>
      <p:ext uri="{BB962C8B-B14F-4D97-AF65-F5344CB8AC3E}">
        <p14:creationId xmlns:p14="http://schemas.microsoft.com/office/powerpoint/2010/main" val="13171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C3ECE9-DCD6-B71D-5184-45BC4BD9DC73}"/>
              </a:ext>
            </a:extLst>
          </p:cNvPr>
          <p:cNvSpPr>
            <a:spLocks noGrp="1"/>
          </p:cNvSpPr>
          <p:nvPr>
            <p:ph type="title"/>
          </p:nvPr>
        </p:nvSpPr>
        <p:spPr>
          <a:xfrm>
            <a:off x="6270172" y="2918338"/>
            <a:ext cx="4418551" cy="1021323"/>
          </a:xfrm>
        </p:spPr>
        <p:txBody>
          <a:bodyPr>
            <a:normAutofit fontScale="90000"/>
          </a:bodyPr>
          <a:lstStyle/>
          <a:p>
            <a:r>
              <a:rPr lang="en-GB"/>
              <a:t>A fully integrated talent strategy</a:t>
            </a:r>
          </a:p>
        </p:txBody>
      </p:sp>
      <p:pic>
        <p:nvPicPr>
          <p:cNvPr id="3" name="Picture 2" descr="A picture containing text, circle, screenshot, diagram&#10;&#10;Description automatically generated">
            <a:extLst>
              <a:ext uri="{FF2B5EF4-FFF2-40B4-BE49-F238E27FC236}">
                <a16:creationId xmlns:a16="http://schemas.microsoft.com/office/drawing/2014/main" id="{9E0DCF3F-6488-A9B3-A98A-134B880DEB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654" y="1031031"/>
            <a:ext cx="4811633" cy="4795935"/>
          </a:xfrm>
          <a:prstGeom prst="rect">
            <a:avLst/>
          </a:prstGeom>
        </p:spPr>
      </p:pic>
    </p:spTree>
    <p:extLst>
      <p:ext uri="{BB962C8B-B14F-4D97-AF65-F5344CB8AC3E}">
        <p14:creationId xmlns:p14="http://schemas.microsoft.com/office/powerpoint/2010/main" val="407491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3EDB-BA56-C1B0-55AB-EABD32B89E20}"/>
              </a:ext>
            </a:extLst>
          </p:cNvPr>
          <p:cNvSpPr>
            <a:spLocks noGrp="1"/>
          </p:cNvSpPr>
          <p:nvPr>
            <p:ph type="title"/>
          </p:nvPr>
        </p:nvSpPr>
        <p:spPr>
          <a:xfrm>
            <a:off x="838200" y="434253"/>
            <a:ext cx="10515600" cy="720291"/>
          </a:xfrm>
        </p:spPr>
        <p:txBody>
          <a:bodyPr/>
          <a:lstStyle/>
          <a:p>
            <a:pPr algn="ctr"/>
            <a:r>
              <a:rPr lang="en-GB"/>
              <a:t>Question Style</a:t>
            </a:r>
          </a:p>
        </p:txBody>
      </p:sp>
      <p:sp>
        <p:nvSpPr>
          <p:cNvPr id="5" name="Rectangle: Diagonal Corners Rounded 4">
            <a:extLst>
              <a:ext uri="{FF2B5EF4-FFF2-40B4-BE49-F238E27FC236}">
                <a16:creationId xmlns:a16="http://schemas.microsoft.com/office/drawing/2014/main" id="{73C77C44-BD0B-6435-1852-CCA9726BEAF8}"/>
              </a:ext>
            </a:extLst>
          </p:cNvPr>
          <p:cNvSpPr/>
          <p:nvPr/>
        </p:nvSpPr>
        <p:spPr>
          <a:xfrm>
            <a:off x="584362" y="1924684"/>
            <a:ext cx="3463046" cy="3247083"/>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0C33C83-251C-2AB4-6F26-0FB581F48A59}"/>
              </a:ext>
            </a:extLst>
          </p:cNvPr>
          <p:cNvSpPr txBox="1"/>
          <p:nvPr/>
        </p:nvSpPr>
        <p:spPr>
          <a:xfrm>
            <a:off x="841649" y="2247955"/>
            <a:ext cx="2948473" cy="369332"/>
          </a:xfrm>
          <a:prstGeom prst="rect">
            <a:avLst/>
          </a:prstGeom>
          <a:noFill/>
        </p:spPr>
        <p:txBody>
          <a:bodyPr wrap="square" rtlCol="0">
            <a:spAutoFit/>
          </a:bodyPr>
          <a:lstStyle/>
          <a:p>
            <a:r>
              <a:rPr lang="en-GB" b="1">
                <a:solidFill>
                  <a:schemeClr val="accent1"/>
                </a:solidFill>
                <a:latin typeface="+mj-lt"/>
              </a:rPr>
              <a:t>Open questions</a:t>
            </a:r>
          </a:p>
        </p:txBody>
      </p:sp>
      <p:sp>
        <p:nvSpPr>
          <p:cNvPr id="7" name="TextBox 6">
            <a:extLst>
              <a:ext uri="{FF2B5EF4-FFF2-40B4-BE49-F238E27FC236}">
                <a16:creationId xmlns:a16="http://schemas.microsoft.com/office/drawing/2014/main" id="{0792E593-4588-DBD5-4B14-298B96286B24}"/>
              </a:ext>
            </a:extLst>
          </p:cNvPr>
          <p:cNvSpPr txBox="1"/>
          <p:nvPr/>
        </p:nvSpPr>
        <p:spPr>
          <a:xfrm>
            <a:off x="841649" y="2849779"/>
            <a:ext cx="2948473" cy="1107996"/>
          </a:xfrm>
          <a:prstGeom prst="rect">
            <a:avLst/>
          </a:prstGeom>
          <a:noFill/>
        </p:spPr>
        <p:txBody>
          <a:bodyPr wrap="square" rtlCol="0">
            <a:spAutoFit/>
          </a:bodyPr>
          <a:lstStyle/>
          <a:p>
            <a:pPr marL="285750" indent="-285750">
              <a:spcAft>
                <a:spcPts val="1200"/>
              </a:spcAft>
              <a:buClr>
                <a:schemeClr val="accent1"/>
              </a:buClr>
              <a:buFont typeface="Arial" panose="020B0604020202020204" pitchFamily="34" charset="0"/>
              <a:buChar char="•"/>
            </a:pPr>
            <a:r>
              <a:rPr lang="en-GB" sz="1400">
                <a:solidFill>
                  <a:schemeClr val="bg1"/>
                </a:solidFill>
              </a:rPr>
              <a:t>“Tell me about…”, “How does that resonate with you?”</a:t>
            </a:r>
          </a:p>
          <a:p>
            <a:pPr marL="285750" indent="-285750">
              <a:spcAft>
                <a:spcPts val="1200"/>
              </a:spcAft>
              <a:buClr>
                <a:schemeClr val="accent1"/>
              </a:buClr>
              <a:buFont typeface="Arial" panose="020B0604020202020204" pitchFamily="34" charset="0"/>
              <a:buChar char="•"/>
            </a:pPr>
            <a:r>
              <a:rPr lang="en-GB" sz="1400">
                <a:solidFill>
                  <a:schemeClr val="bg1"/>
                </a:solidFill>
              </a:rPr>
              <a:t>“Describe…” “What does that look like at work”</a:t>
            </a:r>
          </a:p>
        </p:txBody>
      </p:sp>
      <p:sp>
        <p:nvSpPr>
          <p:cNvPr id="8" name="Rectangle: Diagonal Corners Rounded 7">
            <a:extLst>
              <a:ext uri="{FF2B5EF4-FFF2-40B4-BE49-F238E27FC236}">
                <a16:creationId xmlns:a16="http://schemas.microsoft.com/office/drawing/2014/main" id="{C019BB4B-433C-43BE-7ADB-39FB5335EDE9}"/>
              </a:ext>
            </a:extLst>
          </p:cNvPr>
          <p:cNvSpPr/>
          <p:nvPr/>
        </p:nvSpPr>
        <p:spPr>
          <a:xfrm>
            <a:off x="4364477" y="1924684"/>
            <a:ext cx="3463046" cy="3247083"/>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ADEE7B7-730B-46FD-47F3-A6EEFB1CEC59}"/>
              </a:ext>
            </a:extLst>
          </p:cNvPr>
          <p:cNvSpPr txBox="1"/>
          <p:nvPr/>
        </p:nvSpPr>
        <p:spPr>
          <a:xfrm>
            <a:off x="4621764" y="2247955"/>
            <a:ext cx="2948473" cy="369332"/>
          </a:xfrm>
          <a:prstGeom prst="rect">
            <a:avLst/>
          </a:prstGeom>
          <a:noFill/>
        </p:spPr>
        <p:txBody>
          <a:bodyPr wrap="square" rtlCol="0">
            <a:spAutoFit/>
          </a:bodyPr>
          <a:lstStyle/>
          <a:p>
            <a:r>
              <a:rPr lang="en-GB" b="1">
                <a:solidFill>
                  <a:schemeClr val="accent1"/>
                </a:solidFill>
                <a:latin typeface="+mj-lt"/>
              </a:rPr>
              <a:t>Follow-up questions</a:t>
            </a:r>
          </a:p>
        </p:txBody>
      </p:sp>
      <p:sp>
        <p:nvSpPr>
          <p:cNvPr id="10" name="TextBox 9">
            <a:extLst>
              <a:ext uri="{FF2B5EF4-FFF2-40B4-BE49-F238E27FC236}">
                <a16:creationId xmlns:a16="http://schemas.microsoft.com/office/drawing/2014/main" id="{C2A5D90F-99B5-DC16-BB6A-6EB0EE730A2A}"/>
              </a:ext>
            </a:extLst>
          </p:cNvPr>
          <p:cNvSpPr txBox="1"/>
          <p:nvPr/>
        </p:nvSpPr>
        <p:spPr>
          <a:xfrm>
            <a:off x="4621764" y="2849779"/>
            <a:ext cx="2948473" cy="1538883"/>
          </a:xfrm>
          <a:prstGeom prst="rect">
            <a:avLst/>
          </a:prstGeom>
          <a:noFill/>
        </p:spPr>
        <p:txBody>
          <a:bodyPr wrap="square" rtlCol="0">
            <a:spAutoFit/>
          </a:bodyPr>
          <a:lstStyle/>
          <a:p>
            <a:pPr marL="285750" indent="-285750">
              <a:spcAft>
                <a:spcPts val="1200"/>
              </a:spcAft>
              <a:buClr>
                <a:schemeClr val="accent1"/>
              </a:buClr>
              <a:buFont typeface="Arial" panose="020B0604020202020204" pitchFamily="34" charset="0"/>
              <a:buChar char="•"/>
            </a:pPr>
            <a:r>
              <a:rPr lang="en-GB" sz="1400">
                <a:solidFill>
                  <a:schemeClr val="bg1"/>
                </a:solidFill>
              </a:rPr>
              <a:t>“What exactly did you do?” “What approach did you use?” “How effective was your response?” </a:t>
            </a:r>
          </a:p>
          <a:p>
            <a:pPr marL="285750" indent="-285750">
              <a:spcAft>
                <a:spcPts val="1200"/>
              </a:spcAft>
              <a:buClr>
                <a:schemeClr val="accent1"/>
              </a:buClr>
              <a:buFont typeface="Arial" panose="020B0604020202020204" pitchFamily="34" charset="0"/>
              <a:buChar char="•"/>
            </a:pPr>
            <a:r>
              <a:rPr lang="en-GB" sz="1400">
                <a:solidFill>
                  <a:schemeClr val="bg1"/>
                </a:solidFill>
              </a:rPr>
              <a:t>What, where, which, who, why and how?</a:t>
            </a:r>
          </a:p>
        </p:txBody>
      </p:sp>
      <p:sp>
        <p:nvSpPr>
          <p:cNvPr id="11" name="Rectangle: Diagonal Corners Rounded 10">
            <a:extLst>
              <a:ext uri="{FF2B5EF4-FFF2-40B4-BE49-F238E27FC236}">
                <a16:creationId xmlns:a16="http://schemas.microsoft.com/office/drawing/2014/main" id="{FD60D21E-EB5E-DA0F-1F81-8D22B8A8B435}"/>
              </a:ext>
            </a:extLst>
          </p:cNvPr>
          <p:cNvSpPr/>
          <p:nvPr/>
        </p:nvSpPr>
        <p:spPr>
          <a:xfrm>
            <a:off x="8144592" y="1924684"/>
            <a:ext cx="3463046" cy="3247083"/>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7D84088-7ABB-0DF1-52BB-CC20FB338EBF}"/>
              </a:ext>
            </a:extLst>
          </p:cNvPr>
          <p:cNvSpPr txBox="1"/>
          <p:nvPr/>
        </p:nvSpPr>
        <p:spPr>
          <a:xfrm>
            <a:off x="8401879" y="2247955"/>
            <a:ext cx="2948473" cy="369332"/>
          </a:xfrm>
          <a:prstGeom prst="rect">
            <a:avLst/>
          </a:prstGeom>
          <a:noFill/>
        </p:spPr>
        <p:txBody>
          <a:bodyPr wrap="square" rtlCol="0">
            <a:spAutoFit/>
          </a:bodyPr>
          <a:lstStyle/>
          <a:p>
            <a:r>
              <a:rPr lang="en-GB" b="1">
                <a:solidFill>
                  <a:schemeClr val="accent1"/>
                </a:solidFill>
                <a:latin typeface="+mj-lt"/>
              </a:rPr>
              <a:t>Impact of actions</a:t>
            </a:r>
          </a:p>
        </p:txBody>
      </p:sp>
      <p:sp>
        <p:nvSpPr>
          <p:cNvPr id="13" name="TextBox 12">
            <a:extLst>
              <a:ext uri="{FF2B5EF4-FFF2-40B4-BE49-F238E27FC236}">
                <a16:creationId xmlns:a16="http://schemas.microsoft.com/office/drawing/2014/main" id="{0F6A5B70-CEEF-0138-AD9E-59D43F5E70B5}"/>
              </a:ext>
            </a:extLst>
          </p:cNvPr>
          <p:cNvSpPr txBox="1"/>
          <p:nvPr/>
        </p:nvSpPr>
        <p:spPr>
          <a:xfrm>
            <a:off x="8401879" y="2849779"/>
            <a:ext cx="2948473" cy="1538883"/>
          </a:xfrm>
          <a:prstGeom prst="rect">
            <a:avLst/>
          </a:prstGeom>
          <a:noFill/>
        </p:spPr>
        <p:txBody>
          <a:bodyPr wrap="square" rtlCol="0">
            <a:spAutoFit/>
          </a:bodyPr>
          <a:lstStyle/>
          <a:p>
            <a:pPr marL="285750" indent="-285750">
              <a:spcAft>
                <a:spcPts val="1200"/>
              </a:spcAft>
              <a:buClr>
                <a:schemeClr val="accent1"/>
              </a:buClr>
              <a:buFont typeface="Arial" panose="020B0604020202020204" pitchFamily="34" charset="0"/>
              <a:buChar char="•"/>
            </a:pPr>
            <a:r>
              <a:rPr lang="en-GB" sz="1400">
                <a:solidFill>
                  <a:schemeClr val="bg1"/>
                </a:solidFill>
              </a:rPr>
              <a:t>“What impact did that have on others?” “What are the implications of…on your team?” </a:t>
            </a:r>
          </a:p>
          <a:p>
            <a:pPr marL="285750" indent="-285750">
              <a:spcAft>
                <a:spcPts val="1200"/>
              </a:spcAft>
              <a:buClr>
                <a:schemeClr val="accent1"/>
              </a:buClr>
              <a:buFont typeface="Arial" panose="020B0604020202020204" pitchFamily="34" charset="0"/>
              <a:buChar char="•"/>
            </a:pPr>
            <a:r>
              <a:rPr lang="en-GB" sz="1400">
                <a:solidFill>
                  <a:schemeClr val="bg1"/>
                </a:solidFill>
              </a:rPr>
              <a:t>“What feedback did you get from others?” </a:t>
            </a:r>
          </a:p>
        </p:txBody>
      </p:sp>
    </p:spTree>
    <p:extLst>
      <p:ext uri="{BB962C8B-B14F-4D97-AF65-F5344CB8AC3E}">
        <p14:creationId xmlns:p14="http://schemas.microsoft.com/office/powerpoint/2010/main" val="2378318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D7E18D-F57B-097B-C252-D84685B4B5B8}"/>
              </a:ext>
            </a:extLst>
          </p:cNvPr>
          <p:cNvSpPr>
            <a:spLocks noGrp="1"/>
          </p:cNvSpPr>
          <p:nvPr>
            <p:ph type="title"/>
          </p:nvPr>
        </p:nvSpPr>
        <p:spPr/>
        <p:txBody>
          <a:bodyPr/>
          <a:lstStyle/>
          <a:p>
            <a:r>
              <a:rPr lang="en-GB"/>
              <a:t>Action Planning	</a:t>
            </a:r>
          </a:p>
        </p:txBody>
      </p:sp>
      <p:sp>
        <p:nvSpPr>
          <p:cNvPr id="7" name="Content Placeholder 6">
            <a:extLst>
              <a:ext uri="{FF2B5EF4-FFF2-40B4-BE49-F238E27FC236}">
                <a16:creationId xmlns:a16="http://schemas.microsoft.com/office/drawing/2014/main" id="{B608B1AB-9EFD-212E-286B-7685C4727B1D}"/>
              </a:ext>
            </a:extLst>
          </p:cNvPr>
          <p:cNvSpPr>
            <a:spLocks noGrp="1"/>
          </p:cNvSpPr>
          <p:nvPr>
            <p:ph sz="quarter" idx="13"/>
          </p:nvPr>
        </p:nvSpPr>
        <p:spPr/>
        <p:txBody>
          <a:bodyPr/>
          <a:lstStyle/>
          <a:p>
            <a:r>
              <a:rPr lang="en-GB"/>
              <a:t>Maximising behaviour change:</a:t>
            </a:r>
          </a:p>
        </p:txBody>
      </p:sp>
      <p:sp>
        <p:nvSpPr>
          <p:cNvPr id="8" name="Content Placeholder 2">
            <a:extLst>
              <a:ext uri="{FF2B5EF4-FFF2-40B4-BE49-F238E27FC236}">
                <a16:creationId xmlns:a16="http://schemas.microsoft.com/office/drawing/2014/main" id="{DB1B0F26-E0B6-7176-02A6-6B71C0427E9A}"/>
              </a:ext>
            </a:extLst>
          </p:cNvPr>
          <p:cNvSpPr>
            <a:spLocks noGrp="1"/>
          </p:cNvSpPr>
          <p:nvPr>
            <p:ph idx="1"/>
          </p:nvPr>
        </p:nvSpPr>
        <p:spPr>
          <a:xfrm>
            <a:off x="339436" y="1713201"/>
            <a:ext cx="8146973" cy="1020167"/>
          </a:xfrm>
        </p:spPr>
        <p:txBody>
          <a:bodyPr numCol="2">
            <a:normAutofit/>
          </a:bodyPr>
          <a:lstStyle/>
          <a:p>
            <a:pPr>
              <a:spcAft>
                <a:spcPts val="600"/>
              </a:spcAft>
            </a:pPr>
            <a:r>
              <a:rPr lang="en-GB" sz="1600"/>
              <a:t>Goal setting</a:t>
            </a:r>
          </a:p>
          <a:p>
            <a:pPr>
              <a:spcAft>
                <a:spcPts val="600"/>
              </a:spcAft>
            </a:pPr>
            <a:r>
              <a:rPr lang="en-GB" sz="1600"/>
              <a:t>Encouraging openness to change</a:t>
            </a:r>
          </a:p>
          <a:p>
            <a:pPr>
              <a:spcAft>
                <a:spcPts val="600"/>
              </a:spcAft>
            </a:pPr>
            <a:r>
              <a:rPr lang="en-GB" sz="1600"/>
              <a:t>Raising self-awareness</a:t>
            </a:r>
          </a:p>
          <a:p>
            <a:pPr>
              <a:spcAft>
                <a:spcPts val="600"/>
              </a:spcAft>
            </a:pPr>
            <a:r>
              <a:rPr lang="en-GB" sz="1600"/>
              <a:t>Encouraging ownership</a:t>
            </a:r>
          </a:p>
        </p:txBody>
      </p:sp>
      <p:sp>
        <p:nvSpPr>
          <p:cNvPr id="2" name="TextBox 1">
            <a:extLst>
              <a:ext uri="{FF2B5EF4-FFF2-40B4-BE49-F238E27FC236}">
                <a16:creationId xmlns:a16="http://schemas.microsoft.com/office/drawing/2014/main" id="{9CDC29AD-8E6F-CE9B-753D-FD62B3D02ADF}"/>
              </a:ext>
            </a:extLst>
          </p:cNvPr>
          <p:cNvSpPr txBox="1"/>
          <p:nvPr/>
        </p:nvSpPr>
        <p:spPr>
          <a:xfrm>
            <a:off x="339437" y="2939295"/>
            <a:ext cx="1611166" cy="400110"/>
          </a:xfrm>
          <a:prstGeom prst="rect">
            <a:avLst/>
          </a:prstGeom>
          <a:noFill/>
        </p:spPr>
        <p:txBody>
          <a:bodyPr wrap="square" rtlCol="0">
            <a:spAutoFit/>
          </a:bodyPr>
          <a:lstStyle/>
          <a:p>
            <a:r>
              <a:rPr lang="en-GB" sz="2000" b="1">
                <a:solidFill>
                  <a:schemeClr val="accent2"/>
                </a:solidFill>
                <a:latin typeface="+mj-lt"/>
              </a:rPr>
              <a:t>Questions</a:t>
            </a:r>
          </a:p>
        </p:txBody>
      </p:sp>
      <p:sp>
        <p:nvSpPr>
          <p:cNvPr id="3" name="Content Placeholder 2">
            <a:extLst>
              <a:ext uri="{FF2B5EF4-FFF2-40B4-BE49-F238E27FC236}">
                <a16:creationId xmlns:a16="http://schemas.microsoft.com/office/drawing/2014/main" id="{A1E3E11E-2D55-4ADC-1085-5C9FD6B967E3}"/>
              </a:ext>
            </a:extLst>
          </p:cNvPr>
          <p:cNvSpPr txBox="1">
            <a:spLocks/>
          </p:cNvSpPr>
          <p:nvPr/>
        </p:nvSpPr>
        <p:spPr>
          <a:xfrm>
            <a:off x="339435" y="3545332"/>
            <a:ext cx="8991377" cy="3219262"/>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1600"/>
              <a:t>What development areas do you feel will have the greatest impact on your performance?</a:t>
            </a:r>
          </a:p>
          <a:p>
            <a:pPr>
              <a:spcAft>
                <a:spcPts val="600"/>
              </a:spcAft>
            </a:pPr>
            <a:r>
              <a:rPr lang="en-GB" sz="1600"/>
              <a:t>What are you going to do differently?</a:t>
            </a:r>
          </a:p>
          <a:p>
            <a:pPr>
              <a:spcAft>
                <a:spcPts val="600"/>
              </a:spcAft>
            </a:pPr>
            <a:r>
              <a:rPr lang="en-GB" sz="1600"/>
              <a:t>What opportunities exist to support your development?</a:t>
            </a:r>
          </a:p>
          <a:p>
            <a:pPr>
              <a:spcAft>
                <a:spcPts val="600"/>
              </a:spcAft>
            </a:pPr>
            <a:r>
              <a:rPr lang="en-GB" sz="1600"/>
              <a:t>What are the perceived challenges? What could you do about these?</a:t>
            </a:r>
          </a:p>
          <a:p>
            <a:pPr>
              <a:spcAft>
                <a:spcPts val="600"/>
              </a:spcAft>
            </a:pPr>
            <a:r>
              <a:rPr lang="en-GB" sz="1600"/>
              <a:t>Who else will support?</a:t>
            </a:r>
          </a:p>
          <a:p>
            <a:pPr>
              <a:spcAft>
                <a:spcPts val="600"/>
              </a:spcAft>
            </a:pPr>
            <a:r>
              <a:rPr lang="en-GB" sz="1600"/>
              <a:t>When will you review progress?</a:t>
            </a:r>
          </a:p>
          <a:p>
            <a:pPr>
              <a:spcAft>
                <a:spcPts val="600"/>
              </a:spcAft>
            </a:pPr>
            <a:r>
              <a:rPr lang="en-GB" sz="1600"/>
              <a:t>How will you measure progress?</a:t>
            </a:r>
          </a:p>
        </p:txBody>
      </p:sp>
    </p:spTree>
    <p:extLst>
      <p:ext uri="{BB962C8B-B14F-4D97-AF65-F5344CB8AC3E}">
        <p14:creationId xmlns:p14="http://schemas.microsoft.com/office/powerpoint/2010/main" val="1235049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8F2E8B-F432-F155-0D53-FB09F32DDBA5}"/>
              </a:ext>
            </a:extLst>
          </p:cNvPr>
          <p:cNvSpPr>
            <a:spLocks noGrp="1"/>
          </p:cNvSpPr>
          <p:nvPr>
            <p:ph type="title"/>
          </p:nvPr>
        </p:nvSpPr>
        <p:spPr/>
        <p:txBody>
          <a:bodyPr/>
          <a:lstStyle/>
          <a:p>
            <a:r>
              <a:rPr lang="en-GB"/>
              <a:t>Example Action Plan</a:t>
            </a:r>
          </a:p>
        </p:txBody>
      </p:sp>
      <p:graphicFrame>
        <p:nvGraphicFramePr>
          <p:cNvPr id="9" name="Table 9">
            <a:extLst>
              <a:ext uri="{FF2B5EF4-FFF2-40B4-BE49-F238E27FC236}">
                <a16:creationId xmlns:a16="http://schemas.microsoft.com/office/drawing/2014/main" id="{C4646EC9-6365-E326-6958-570D4C4B6C23}"/>
              </a:ext>
            </a:extLst>
          </p:cNvPr>
          <p:cNvGraphicFramePr>
            <a:graphicFrameLocks noGrp="1"/>
          </p:cNvGraphicFramePr>
          <p:nvPr>
            <p:extLst>
              <p:ext uri="{D42A27DB-BD31-4B8C-83A1-F6EECF244321}">
                <p14:modId xmlns:p14="http://schemas.microsoft.com/office/powerpoint/2010/main" val="2549072974"/>
              </p:ext>
            </p:extLst>
          </p:nvPr>
        </p:nvGraphicFramePr>
        <p:xfrm>
          <a:off x="452284" y="1429848"/>
          <a:ext cx="10746658" cy="4873476"/>
        </p:xfrm>
        <a:graphic>
          <a:graphicData uri="http://schemas.openxmlformats.org/drawingml/2006/table">
            <a:tbl>
              <a:tblPr firstRow="1" bandRow="1">
                <a:tableStyleId>{5C22544A-7EE6-4342-B048-85BDC9FD1C3A}</a:tableStyleId>
              </a:tblPr>
              <a:tblGrid>
                <a:gridCol w="2517058">
                  <a:extLst>
                    <a:ext uri="{9D8B030D-6E8A-4147-A177-3AD203B41FA5}">
                      <a16:colId xmlns:a16="http://schemas.microsoft.com/office/drawing/2014/main" val="3510585686"/>
                    </a:ext>
                  </a:extLst>
                </a:gridCol>
                <a:gridCol w="8229600">
                  <a:extLst>
                    <a:ext uri="{9D8B030D-6E8A-4147-A177-3AD203B41FA5}">
                      <a16:colId xmlns:a16="http://schemas.microsoft.com/office/drawing/2014/main" val="2006976073"/>
                    </a:ext>
                  </a:extLst>
                </a:gridCol>
              </a:tblGrid>
              <a:tr h="604253">
                <a:tc>
                  <a:txBody>
                    <a:bodyPr/>
                    <a:lstStyle/>
                    <a:p>
                      <a:pPr marL="0" marR="0" lvl="0" indent="0" algn="l" rtl="0" eaLnBrk="1" fontAlgn="auto" latinLnBrk="0" hangingPunct="1">
                        <a:lnSpc>
                          <a:spcPct val="100000"/>
                        </a:lnSpc>
                        <a:spcBef>
                          <a:spcPts val="0"/>
                        </a:spcBef>
                        <a:spcAft>
                          <a:spcPts val="0"/>
                        </a:spcAft>
                        <a:buClrTx/>
                        <a:buSzTx/>
                        <a:buFontTx/>
                        <a:buNone/>
                      </a:pPr>
                      <a:r>
                        <a:rPr lang="en-GB" sz="1400" b="1" i="0" u="none" strike="noStrike" cap="none" normalizeH="0" baseline="0" dirty="0">
                          <a:ln>
                            <a:noFill/>
                          </a:ln>
                          <a:solidFill>
                            <a:schemeClr val="tx2"/>
                          </a:solidFill>
                          <a:effectLst/>
                          <a:latin typeface="+mj-lt"/>
                          <a:cs typeface="Times New Roman"/>
                        </a:rPr>
                        <a:t>Skills Potential Area</a:t>
                      </a:r>
                      <a:endParaRPr kumimoji="0" lang="en-GB" sz="1400" b="1" i="0" u="none" strike="noStrike" cap="none" normalizeH="0" baseline="0" dirty="0">
                        <a:ln>
                          <a:noFill/>
                        </a:ln>
                        <a:solidFill>
                          <a:schemeClr val="tx2"/>
                        </a:solidFill>
                        <a:effectLst/>
                        <a:latin typeface="+mj-lt"/>
                        <a:cs typeface="Times New Roman" pitchFamily="18" charset="0"/>
                      </a:endParaRPr>
                    </a:p>
                  </a:txBody>
                  <a:tcPr marL="137160" marR="137160" marT="137160" marB="137160" anchor="ctr">
                    <a:solidFill>
                      <a:schemeClr val="accent1"/>
                    </a:solidFill>
                  </a:tcPr>
                </a:tc>
                <a:tc>
                  <a:txBody>
                    <a:bodyPr/>
                    <a:lstStyle/>
                    <a:p>
                      <a:r>
                        <a:rPr lang="en-GB" sz="1200" b="0" dirty="0">
                          <a:solidFill>
                            <a:schemeClr val="tx2"/>
                          </a:solidFill>
                        </a:rPr>
                        <a:t>Team Working</a:t>
                      </a:r>
                    </a:p>
                  </a:txBody>
                  <a:tcPr marL="137160" marR="137160" marT="137160" marB="137160" anchor="ctr">
                    <a:solidFill>
                      <a:srgbClr val="E9F7F2"/>
                    </a:solidFill>
                  </a:tcPr>
                </a:tc>
                <a:extLst>
                  <a:ext uri="{0D108BD9-81ED-4DB2-BD59-A6C34878D82A}">
                    <a16:rowId xmlns:a16="http://schemas.microsoft.com/office/drawing/2014/main" val="1997413726"/>
                  </a:ext>
                </a:extLst>
              </a:tr>
              <a:tr h="604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a:ln>
                            <a:noFill/>
                          </a:ln>
                          <a:solidFill>
                            <a:schemeClr val="tx2"/>
                          </a:solidFill>
                          <a:effectLst/>
                          <a:latin typeface="+mj-lt"/>
                          <a:ea typeface="+mn-ea"/>
                          <a:cs typeface="Times New Roman"/>
                        </a:rPr>
                        <a:t>Behavioural description</a:t>
                      </a:r>
                    </a:p>
                  </a:txBody>
                  <a:tcPr marL="137160" marR="137160" marT="137160" marB="137160" anchor="ctr">
                    <a:solidFill>
                      <a:schemeClr val="accent1"/>
                    </a:solidFill>
                  </a:tcPr>
                </a:tc>
                <a:tc>
                  <a:txBody>
                    <a:bodyPr/>
                    <a:lstStyle/>
                    <a:p>
                      <a:r>
                        <a:rPr lang="en-GB" sz="1200" b="0" dirty="0">
                          <a:solidFill>
                            <a:schemeClr val="tx2"/>
                          </a:solidFill>
                        </a:rPr>
                        <a:t>Working Participatively, Encouraging Team Contributions, Involving others in Decisions</a:t>
                      </a:r>
                    </a:p>
                  </a:txBody>
                  <a:tcPr marL="137160" marR="137160" marT="137160" marB="137160" anchor="ctr"/>
                </a:tc>
                <a:extLst>
                  <a:ext uri="{0D108BD9-81ED-4DB2-BD59-A6C34878D82A}">
                    <a16:rowId xmlns:a16="http://schemas.microsoft.com/office/drawing/2014/main" val="3521021172"/>
                  </a:ext>
                </a:extLst>
              </a:tr>
              <a:tr h="604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a:ln>
                            <a:noFill/>
                          </a:ln>
                          <a:solidFill>
                            <a:schemeClr val="tx2"/>
                          </a:solidFill>
                          <a:effectLst/>
                          <a:latin typeface="+mj-lt"/>
                          <a:ea typeface="+mn-ea"/>
                          <a:cs typeface="Times New Roman"/>
                        </a:rPr>
                        <a:t>Reason for choosing this</a:t>
                      </a:r>
                    </a:p>
                  </a:txBody>
                  <a:tcPr marL="137160" marR="137160" marT="137160" marB="137160" anchor="ctr">
                    <a:solidFill>
                      <a:schemeClr val="accent1"/>
                    </a:solidFill>
                  </a:tcPr>
                </a:tc>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lang="en-GB" sz="1200" b="0" kern="1200" dirty="0">
                          <a:solidFill>
                            <a:schemeClr val="tx2"/>
                          </a:solidFill>
                          <a:latin typeface="+mn-lt"/>
                          <a:ea typeface="+mn-ea"/>
                          <a:cs typeface="+mn-cs"/>
                        </a:rPr>
                        <a:t>Some negative feedback on 360, Personal dissatisfaction with team meetings</a:t>
                      </a:r>
                    </a:p>
                  </a:txBody>
                  <a:tcPr marL="137160" marR="137160" marT="137160" marB="137160" anchor="ctr"/>
                </a:tc>
                <a:extLst>
                  <a:ext uri="{0D108BD9-81ED-4DB2-BD59-A6C34878D82A}">
                    <a16:rowId xmlns:a16="http://schemas.microsoft.com/office/drawing/2014/main" val="3425498205"/>
                  </a:ext>
                </a:extLst>
              </a:tr>
              <a:tr h="685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a:ln>
                            <a:noFill/>
                          </a:ln>
                          <a:solidFill>
                            <a:schemeClr val="tx2"/>
                          </a:solidFill>
                          <a:effectLst/>
                          <a:latin typeface="+mj-lt"/>
                          <a:ea typeface="+mn-ea"/>
                          <a:cs typeface="Times New Roman"/>
                        </a:rPr>
                        <a:t>What others observe</a:t>
                      </a:r>
                    </a:p>
                  </a:txBody>
                  <a:tcPr marL="137160" marR="137160" marT="137160" marB="137160" anchor="ctr">
                    <a:solidFill>
                      <a:schemeClr val="accent1"/>
                    </a:solidFill>
                  </a:tcPr>
                </a:tc>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200" b="0" i="0" u="none" strike="noStrike" cap="none" normalizeH="0" baseline="0" dirty="0">
                          <a:ln>
                            <a:noFill/>
                          </a:ln>
                          <a:solidFill>
                            <a:schemeClr val="tx1"/>
                          </a:solidFill>
                          <a:effectLst/>
                          <a:latin typeface="Arial"/>
                          <a:cs typeface="Times New Roman"/>
                        </a:rPr>
                        <a:t>Impatience, Closing discussion down, Time management seen as the overriding priority, Lack of action on difficult issues</a:t>
                      </a:r>
                    </a:p>
                  </a:txBody>
                  <a:tcPr marL="137160" marR="137160" marT="137160" marB="137160" anchor="ctr"/>
                </a:tc>
                <a:extLst>
                  <a:ext uri="{0D108BD9-81ED-4DB2-BD59-A6C34878D82A}">
                    <a16:rowId xmlns:a16="http://schemas.microsoft.com/office/drawing/2014/main" val="3076422206"/>
                  </a:ext>
                </a:extLst>
              </a:tr>
              <a:tr h="8855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a:ln>
                            <a:noFill/>
                          </a:ln>
                          <a:solidFill>
                            <a:schemeClr val="tx2"/>
                          </a:solidFill>
                          <a:effectLst/>
                          <a:latin typeface="+mj-lt"/>
                          <a:ea typeface="+mn-ea"/>
                          <a:cs typeface="Times New Roman"/>
                        </a:rPr>
                        <a:t>Development Activities</a:t>
                      </a:r>
                    </a:p>
                  </a:txBody>
                  <a:tcPr marL="137160" marR="137160" marT="137160" marB="137160" anchor="ctr">
                    <a:solidFill>
                      <a:schemeClr val="accent1"/>
                    </a:solidFill>
                  </a:tcPr>
                </a:tc>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200" b="0" i="0" u="none" strike="noStrike" cap="none" normalizeH="0" baseline="0" dirty="0">
                          <a:ln>
                            <a:noFill/>
                          </a:ln>
                          <a:solidFill>
                            <a:schemeClr val="tx1"/>
                          </a:solidFill>
                          <a:effectLst/>
                          <a:latin typeface="Arial"/>
                          <a:cs typeface="Times New Roman"/>
                        </a:rPr>
                        <a:t>Set clear timescales for consultation and decision making, Make sure that all relevant parties have been given the opportunity to make their views known, Work out who are the stakeholders impacted by a decision and use others to facilitate their input</a:t>
                      </a:r>
                    </a:p>
                  </a:txBody>
                  <a:tcPr marL="137160" marR="137160" marT="137160" marB="137160" anchor="ctr"/>
                </a:tc>
                <a:extLst>
                  <a:ext uri="{0D108BD9-81ED-4DB2-BD59-A6C34878D82A}">
                    <a16:rowId xmlns:a16="http://schemas.microsoft.com/office/drawing/2014/main" val="3048111031"/>
                  </a:ext>
                </a:extLst>
              </a:tr>
              <a:tr h="8855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a:ln>
                            <a:noFill/>
                          </a:ln>
                          <a:solidFill>
                            <a:schemeClr val="tx2"/>
                          </a:solidFill>
                          <a:effectLst/>
                          <a:latin typeface="+mj-lt"/>
                          <a:ea typeface="+mn-ea"/>
                          <a:cs typeface="Times New Roman"/>
                        </a:rPr>
                        <a:t>Who/How others can help</a:t>
                      </a:r>
                    </a:p>
                  </a:txBody>
                  <a:tcPr marL="137160" marR="137160" marT="137160" marB="137160" anchor="ctr">
                    <a:solidFill>
                      <a:schemeClr val="accent1"/>
                    </a:solidFill>
                  </a:tcPr>
                </a:tc>
                <a:tc>
                  <a:txBody>
                    <a:bodyPr/>
                    <a:lstStyle/>
                    <a:p>
                      <a:pPr marL="0" marR="0" lvl="0" indent="0" algn="l" rtl="0" eaLnBrk="1" fontAlgn="base" latinLnBrk="0" hangingPunct="1">
                        <a:lnSpc>
                          <a:spcPct val="100000"/>
                        </a:lnSpc>
                        <a:spcBef>
                          <a:spcPts val="600"/>
                        </a:spcBef>
                        <a:spcAft>
                          <a:spcPts val="0"/>
                        </a:spcAft>
                        <a:buClrTx/>
                        <a:buSzTx/>
                        <a:buFont typeface="Arial" panose="020B0604020202020204" pitchFamily="34" charset="0"/>
                        <a:buNone/>
                      </a:pPr>
                      <a:r>
                        <a:rPr kumimoji="0" lang="en-GB" sz="1200" b="0" i="0" u="none" strike="noStrike" cap="none" normalizeH="0" baseline="0" dirty="0">
                          <a:ln>
                            <a:noFill/>
                          </a:ln>
                          <a:solidFill>
                            <a:schemeClr val="tx1"/>
                          </a:solidFill>
                          <a:effectLst/>
                          <a:latin typeface="Arial"/>
                          <a:cs typeface="Times New Roman"/>
                        </a:rPr>
                        <a:t>Review meetings, Regular and open feedback, Pulse survey feedback</a:t>
                      </a:r>
                      <a:r>
                        <a:rPr lang="en-GB" sz="1200" b="0" i="0" u="none" strike="noStrike" cap="none" normalizeH="0" baseline="0" dirty="0">
                          <a:ln>
                            <a:noFill/>
                          </a:ln>
                          <a:solidFill>
                            <a:schemeClr val="tx1"/>
                          </a:solidFill>
                          <a:effectLst/>
                          <a:latin typeface="Arial"/>
                          <a:cs typeface="Times New Roman"/>
                        </a:rPr>
                        <a:t> </a:t>
                      </a:r>
                      <a:endParaRPr kumimoji="0" lang="en-GB" sz="1200" b="0" i="0" u="none" strike="noStrike" cap="none" normalizeH="0" baseline="0">
                        <a:ln>
                          <a:noFill/>
                        </a:ln>
                        <a:solidFill>
                          <a:schemeClr val="tx1"/>
                        </a:solidFill>
                        <a:effectLst/>
                        <a:latin typeface="Arial" charset="0"/>
                        <a:cs typeface="Times New Roman" pitchFamily="18" charset="0"/>
                      </a:endParaRPr>
                    </a:p>
                  </a:txBody>
                  <a:tcPr marL="137160" marR="137160" marT="137160" marB="137160" anchor="ctr"/>
                </a:tc>
                <a:extLst>
                  <a:ext uri="{0D108BD9-81ED-4DB2-BD59-A6C34878D82A}">
                    <a16:rowId xmlns:a16="http://schemas.microsoft.com/office/drawing/2014/main" val="696359590"/>
                  </a:ext>
                </a:extLst>
              </a:tr>
              <a:tr h="604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a:ln>
                            <a:noFill/>
                          </a:ln>
                          <a:solidFill>
                            <a:schemeClr val="tx2"/>
                          </a:solidFill>
                          <a:effectLst/>
                          <a:latin typeface="+mj-lt"/>
                          <a:ea typeface="+mn-ea"/>
                          <a:cs typeface="Times New Roman"/>
                        </a:rPr>
                        <a:t>Target date measures</a:t>
                      </a:r>
                    </a:p>
                  </a:txBody>
                  <a:tcPr marL="137160" marR="137160" marT="137160" marB="137160"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dirty="0">
                          <a:ln>
                            <a:noFill/>
                          </a:ln>
                          <a:solidFill>
                            <a:schemeClr val="tx1"/>
                          </a:solidFill>
                          <a:effectLst/>
                          <a:latin typeface="Arial"/>
                          <a:cs typeface="Times New Roman"/>
                        </a:rPr>
                        <a:t>Quarterly reviews</a:t>
                      </a:r>
                    </a:p>
                  </a:txBody>
                  <a:tcPr marL="137160" marR="137160" marT="137160" marB="137160" anchor="ctr"/>
                </a:tc>
                <a:extLst>
                  <a:ext uri="{0D108BD9-81ED-4DB2-BD59-A6C34878D82A}">
                    <a16:rowId xmlns:a16="http://schemas.microsoft.com/office/drawing/2014/main" val="870510669"/>
                  </a:ext>
                </a:extLst>
              </a:tr>
            </a:tbl>
          </a:graphicData>
        </a:graphic>
      </p:graphicFrame>
    </p:spTree>
    <p:extLst>
      <p:ext uri="{BB962C8B-B14F-4D97-AF65-F5344CB8AC3E}">
        <p14:creationId xmlns:p14="http://schemas.microsoft.com/office/powerpoint/2010/main" val="464983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9BA29-AB18-D066-0BBB-430199EDD51F}"/>
              </a:ext>
            </a:extLst>
          </p:cNvPr>
          <p:cNvSpPr>
            <a:spLocks noGrp="1"/>
          </p:cNvSpPr>
          <p:nvPr>
            <p:ph type="title"/>
          </p:nvPr>
        </p:nvSpPr>
        <p:spPr>
          <a:xfrm>
            <a:off x="838200" y="434253"/>
            <a:ext cx="10515600" cy="720291"/>
          </a:xfrm>
        </p:spPr>
        <p:txBody>
          <a:bodyPr/>
          <a:lstStyle/>
          <a:p>
            <a:pPr algn="ctr"/>
            <a:r>
              <a:rPr lang="en-GB"/>
              <a:t>Risks</a:t>
            </a:r>
          </a:p>
        </p:txBody>
      </p:sp>
      <p:sp>
        <p:nvSpPr>
          <p:cNvPr id="2" name="Rectangle: Diagonal Corners Rounded 1">
            <a:extLst>
              <a:ext uri="{FF2B5EF4-FFF2-40B4-BE49-F238E27FC236}">
                <a16:creationId xmlns:a16="http://schemas.microsoft.com/office/drawing/2014/main" id="{749C9572-ECC6-88D5-C77C-CED6C2998C37}"/>
              </a:ext>
            </a:extLst>
          </p:cNvPr>
          <p:cNvSpPr/>
          <p:nvPr/>
        </p:nvSpPr>
        <p:spPr>
          <a:xfrm>
            <a:off x="1970709" y="2023008"/>
            <a:ext cx="3918813" cy="3561716"/>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8A4E309-FB2C-B6C8-C310-DCA96F0025F7}"/>
              </a:ext>
            </a:extLst>
          </p:cNvPr>
          <p:cNvSpPr txBox="1"/>
          <p:nvPr/>
        </p:nvSpPr>
        <p:spPr>
          <a:xfrm>
            <a:off x="2346397" y="2568330"/>
            <a:ext cx="3167436" cy="461665"/>
          </a:xfrm>
          <a:prstGeom prst="rect">
            <a:avLst/>
          </a:prstGeom>
          <a:noFill/>
        </p:spPr>
        <p:txBody>
          <a:bodyPr wrap="square" rtlCol="0">
            <a:spAutoFit/>
          </a:bodyPr>
          <a:lstStyle/>
          <a:p>
            <a:pPr algn="ctr"/>
            <a:r>
              <a:rPr lang="en-GB" sz="2400" b="1">
                <a:solidFill>
                  <a:schemeClr val="accent1"/>
                </a:solidFill>
                <a:latin typeface="+mj-lt"/>
              </a:rPr>
              <a:t>Raters</a:t>
            </a:r>
          </a:p>
        </p:txBody>
      </p:sp>
      <p:sp>
        <p:nvSpPr>
          <p:cNvPr id="8" name="Rectangle: Diagonal Corners Rounded 7">
            <a:extLst>
              <a:ext uri="{FF2B5EF4-FFF2-40B4-BE49-F238E27FC236}">
                <a16:creationId xmlns:a16="http://schemas.microsoft.com/office/drawing/2014/main" id="{1A8203CA-7FDC-30EC-7129-D618973A4271}"/>
              </a:ext>
            </a:extLst>
          </p:cNvPr>
          <p:cNvSpPr/>
          <p:nvPr/>
        </p:nvSpPr>
        <p:spPr>
          <a:xfrm>
            <a:off x="6306735" y="2023007"/>
            <a:ext cx="3918813" cy="3561717"/>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8D23BE9-FF99-AF9D-0756-90B023745762}"/>
              </a:ext>
            </a:extLst>
          </p:cNvPr>
          <p:cNvSpPr txBox="1"/>
          <p:nvPr/>
        </p:nvSpPr>
        <p:spPr>
          <a:xfrm>
            <a:off x="6678167" y="2568330"/>
            <a:ext cx="3167436" cy="461665"/>
          </a:xfrm>
          <a:prstGeom prst="rect">
            <a:avLst/>
          </a:prstGeom>
          <a:noFill/>
        </p:spPr>
        <p:txBody>
          <a:bodyPr wrap="square" rtlCol="0">
            <a:spAutoFit/>
          </a:bodyPr>
          <a:lstStyle/>
          <a:p>
            <a:pPr algn="ctr"/>
            <a:r>
              <a:rPr lang="en-GB" sz="2400" b="1">
                <a:solidFill>
                  <a:schemeClr val="accent1"/>
                </a:solidFill>
                <a:latin typeface="+mj-lt"/>
              </a:rPr>
              <a:t>Individuals</a:t>
            </a:r>
          </a:p>
        </p:txBody>
      </p:sp>
      <p:sp>
        <p:nvSpPr>
          <p:cNvPr id="10" name="TextBox 9">
            <a:extLst>
              <a:ext uri="{FF2B5EF4-FFF2-40B4-BE49-F238E27FC236}">
                <a16:creationId xmlns:a16="http://schemas.microsoft.com/office/drawing/2014/main" id="{EDEFB11C-8A2F-9275-4BC7-410A02647128}"/>
              </a:ext>
            </a:extLst>
          </p:cNvPr>
          <p:cNvSpPr txBox="1"/>
          <p:nvPr/>
        </p:nvSpPr>
        <p:spPr>
          <a:xfrm>
            <a:off x="2455878" y="3341930"/>
            <a:ext cx="2948473" cy="1631216"/>
          </a:xfrm>
          <a:prstGeom prst="rect">
            <a:avLst/>
          </a:prstGeom>
          <a:noFill/>
        </p:spPr>
        <p:txBody>
          <a:bodyPr wrap="square" rtlCol="0">
            <a:spAutoFit/>
          </a:bodyPr>
          <a:lstStyle/>
          <a:p>
            <a:pPr marL="285750" indent="-285750">
              <a:spcAft>
                <a:spcPts val="1200"/>
              </a:spcAft>
              <a:buClr>
                <a:schemeClr val="accent1"/>
              </a:buClr>
              <a:buFont typeface="Arial" panose="020B0604020202020204" pitchFamily="34" charset="0"/>
              <a:buChar char="•"/>
            </a:pPr>
            <a:r>
              <a:rPr lang="en-GB" sz="1400">
                <a:solidFill>
                  <a:schemeClr val="bg1"/>
                </a:solidFill>
              </a:rPr>
              <a:t>Lack of honesty in ratings</a:t>
            </a:r>
          </a:p>
          <a:p>
            <a:pPr marL="285750" indent="-285750">
              <a:spcAft>
                <a:spcPts val="1200"/>
              </a:spcAft>
              <a:buClr>
                <a:schemeClr val="accent1"/>
              </a:buClr>
              <a:buFont typeface="Arial" panose="020B0604020202020204" pitchFamily="34" charset="0"/>
              <a:buChar char="•"/>
            </a:pPr>
            <a:r>
              <a:rPr lang="en-GB" sz="1400">
                <a:solidFill>
                  <a:schemeClr val="bg1"/>
                </a:solidFill>
              </a:rPr>
              <a:t>Lack of differentiation in ratings</a:t>
            </a:r>
          </a:p>
          <a:p>
            <a:pPr marL="285750" indent="-285750">
              <a:spcAft>
                <a:spcPts val="1200"/>
              </a:spcAft>
              <a:buClr>
                <a:schemeClr val="accent1"/>
              </a:buClr>
              <a:buFont typeface="Arial" panose="020B0604020202020204" pitchFamily="34" charset="0"/>
              <a:buChar char="•"/>
            </a:pPr>
            <a:r>
              <a:rPr lang="en-GB" sz="1400">
                <a:solidFill>
                  <a:schemeClr val="bg1"/>
                </a:solidFill>
              </a:rPr>
              <a:t>Lack of real knowledge about individuals</a:t>
            </a:r>
          </a:p>
          <a:p>
            <a:pPr marL="285750" indent="-285750">
              <a:spcAft>
                <a:spcPts val="1200"/>
              </a:spcAft>
              <a:buClr>
                <a:schemeClr val="accent1"/>
              </a:buClr>
              <a:buFont typeface="Arial" panose="020B0604020202020204" pitchFamily="34" charset="0"/>
              <a:buChar char="•"/>
            </a:pPr>
            <a:r>
              <a:rPr lang="en-GB" sz="1400">
                <a:solidFill>
                  <a:schemeClr val="bg1"/>
                </a:solidFill>
              </a:rPr>
              <a:t>Cultural differences</a:t>
            </a:r>
          </a:p>
        </p:txBody>
      </p:sp>
      <p:sp>
        <p:nvSpPr>
          <p:cNvPr id="12" name="TextBox 11">
            <a:extLst>
              <a:ext uri="{FF2B5EF4-FFF2-40B4-BE49-F238E27FC236}">
                <a16:creationId xmlns:a16="http://schemas.microsoft.com/office/drawing/2014/main" id="{1F449DEA-4A9A-B259-9A6A-152E7D61ACEF}"/>
              </a:ext>
            </a:extLst>
          </p:cNvPr>
          <p:cNvSpPr txBox="1"/>
          <p:nvPr/>
        </p:nvSpPr>
        <p:spPr>
          <a:xfrm>
            <a:off x="6787648" y="3341930"/>
            <a:ext cx="2948473" cy="1785104"/>
          </a:xfrm>
          <a:prstGeom prst="rect">
            <a:avLst/>
          </a:prstGeom>
          <a:noFill/>
        </p:spPr>
        <p:txBody>
          <a:bodyPr wrap="square" rtlCol="0">
            <a:spAutoFit/>
          </a:bodyPr>
          <a:lstStyle/>
          <a:p>
            <a:pPr marL="285750" indent="-285750">
              <a:spcAft>
                <a:spcPts val="1200"/>
              </a:spcAft>
              <a:buClr>
                <a:schemeClr val="accent1"/>
              </a:buClr>
              <a:buFont typeface="Arial" panose="020B0604020202020204" pitchFamily="34" charset="0"/>
              <a:buChar char="•"/>
            </a:pPr>
            <a:r>
              <a:rPr lang="en-GB" sz="1400">
                <a:solidFill>
                  <a:schemeClr val="bg1"/>
                </a:solidFill>
              </a:rPr>
              <a:t>Defensiveness</a:t>
            </a:r>
          </a:p>
          <a:p>
            <a:pPr marL="285750" indent="-285750">
              <a:spcAft>
                <a:spcPts val="1200"/>
              </a:spcAft>
              <a:buClr>
                <a:schemeClr val="accent1"/>
              </a:buClr>
              <a:buFont typeface="Arial" panose="020B0604020202020204" pitchFamily="34" charset="0"/>
              <a:buChar char="•"/>
            </a:pPr>
            <a:r>
              <a:rPr lang="en-GB" sz="1400">
                <a:solidFill>
                  <a:schemeClr val="bg1"/>
                </a:solidFill>
              </a:rPr>
              <a:t>Obsession with who said what</a:t>
            </a:r>
          </a:p>
          <a:p>
            <a:pPr marL="285750" indent="-285750">
              <a:spcAft>
                <a:spcPts val="1200"/>
              </a:spcAft>
              <a:buClr>
                <a:schemeClr val="accent1"/>
              </a:buClr>
              <a:buFont typeface="Arial" panose="020B0604020202020204" pitchFamily="34" charset="0"/>
              <a:buChar char="•"/>
            </a:pPr>
            <a:r>
              <a:rPr lang="en-GB" sz="1400">
                <a:solidFill>
                  <a:schemeClr val="bg1"/>
                </a:solidFill>
              </a:rPr>
              <a:t>Lack of ownership</a:t>
            </a:r>
          </a:p>
          <a:p>
            <a:pPr marL="285750" indent="-285750">
              <a:spcAft>
                <a:spcPts val="1200"/>
              </a:spcAft>
              <a:buClr>
                <a:schemeClr val="accent1"/>
              </a:buClr>
              <a:buFont typeface="Arial" panose="020B0604020202020204" pitchFamily="34" charset="0"/>
              <a:buChar char="•"/>
            </a:pPr>
            <a:r>
              <a:rPr lang="en-GB" sz="1400">
                <a:solidFill>
                  <a:schemeClr val="bg1"/>
                </a:solidFill>
              </a:rPr>
              <a:t>Cultural differences</a:t>
            </a:r>
          </a:p>
          <a:p>
            <a:pPr marL="285750" indent="-285750">
              <a:spcAft>
                <a:spcPts val="1200"/>
              </a:spcAft>
              <a:buClr>
                <a:schemeClr val="accent1"/>
              </a:buClr>
              <a:buFont typeface="Arial" panose="020B0604020202020204" pitchFamily="34" charset="0"/>
              <a:buChar char="•"/>
            </a:pPr>
            <a:r>
              <a:rPr lang="en-GB" sz="1400">
                <a:solidFill>
                  <a:schemeClr val="bg1"/>
                </a:solidFill>
              </a:rPr>
              <a:t>Lack of follow-up</a:t>
            </a:r>
          </a:p>
        </p:txBody>
      </p:sp>
    </p:spTree>
    <p:extLst>
      <p:ext uri="{BB962C8B-B14F-4D97-AF65-F5344CB8AC3E}">
        <p14:creationId xmlns:p14="http://schemas.microsoft.com/office/powerpoint/2010/main" val="354874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D7E18D-F57B-097B-C252-D84685B4B5B8}"/>
              </a:ext>
            </a:extLst>
          </p:cNvPr>
          <p:cNvSpPr>
            <a:spLocks noGrp="1"/>
          </p:cNvSpPr>
          <p:nvPr>
            <p:ph type="title"/>
          </p:nvPr>
        </p:nvSpPr>
        <p:spPr/>
        <p:txBody>
          <a:bodyPr/>
          <a:lstStyle/>
          <a:p>
            <a:r>
              <a:rPr lang="en-GB"/>
              <a:t>Dealing with Difficult Reactions</a:t>
            </a:r>
          </a:p>
        </p:txBody>
      </p:sp>
      <p:sp>
        <p:nvSpPr>
          <p:cNvPr id="2" name="TextBox 1">
            <a:extLst>
              <a:ext uri="{FF2B5EF4-FFF2-40B4-BE49-F238E27FC236}">
                <a16:creationId xmlns:a16="http://schemas.microsoft.com/office/drawing/2014/main" id="{9CDC29AD-8E6F-CE9B-753D-FD62B3D02ADF}"/>
              </a:ext>
            </a:extLst>
          </p:cNvPr>
          <p:cNvSpPr txBox="1"/>
          <p:nvPr/>
        </p:nvSpPr>
        <p:spPr>
          <a:xfrm>
            <a:off x="339436" y="1619314"/>
            <a:ext cx="4321053" cy="400110"/>
          </a:xfrm>
          <a:prstGeom prst="rect">
            <a:avLst/>
          </a:prstGeom>
          <a:noFill/>
        </p:spPr>
        <p:txBody>
          <a:bodyPr wrap="square" rtlCol="0">
            <a:spAutoFit/>
          </a:bodyPr>
          <a:lstStyle/>
          <a:p>
            <a:r>
              <a:rPr lang="en-GB" sz="2000" b="1">
                <a:solidFill>
                  <a:schemeClr val="accent2"/>
                </a:solidFill>
                <a:latin typeface="+mj-lt"/>
              </a:rPr>
              <a:t>People who get emotional </a:t>
            </a:r>
          </a:p>
        </p:txBody>
      </p:sp>
      <p:sp>
        <p:nvSpPr>
          <p:cNvPr id="3" name="Content Placeholder 2">
            <a:extLst>
              <a:ext uri="{FF2B5EF4-FFF2-40B4-BE49-F238E27FC236}">
                <a16:creationId xmlns:a16="http://schemas.microsoft.com/office/drawing/2014/main" id="{A1E3E11E-2D55-4ADC-1085-5C9FD6B967E3}"/>
              </a:ext>
            </a:extLst>
          </p:cNvPr>
          <p:cNvSpPr txBox="1">
            <a:spLocks/>
          </p:cNvSpPr>
          <p:nvPr/>
        </p:nvSpPr>
        <p:spPr>
          <a:xfrm>
            <a:off x="339436" y="2225351"/>
            <a:ext cx="4861830" cy="1203649"/>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1600"/>
              <a:t>Let them work through their tears or anger</a:t>
            </a:r>
          </a:p>
          <a:p>
            <a:pPr>
              <a:spcAft>
                <a:spcPts val="600"/>
              </a:spcAft>
            </a:pPr>
            <a:r>
              <a:rPr lang="en-GB" sz="1600"/>
              <a:t>Listen and continually show you understand</a:t>
            </a:r>
          </a:p>
          <a:p>
            <a:pPr>
              <a:spcAft>
                <a:spcPts val="600"/>
              </a:spcAft>
            </a:pPr>
            <a:r>
              <a:rPr lang="en-GB" sz="1600"/>
              <a:t>Start asking open-ended questions</a:t>
            </a:r>
          </a:p>
        </p:txBody>
      </p:sp>
      <p:sp>
        <p:nvSpPr>
          <p:cNvPr id="11" name="TextBox 10">
            <a:extLst>
              <a:ext uri="{FF2B5EF4-FFF2-40B4-BE49-F238E27FC236}">
                <a16:creationId xmlns:a16="http://schemas.microsoft.com/office/drawing/2014/main" id="{19486065-F85A-7336-BE28-9A3D45DF9167}"/>
              </a:ext>
            </a:extLst>
          </p:cNvPr>
          <p:cNvSpPr txBox="1"/>
          <p:nvPr/>
        </p:nvSpPr>
        <p:spPr>
          <a:xfrm>
            <a:off x="5370986" y="1619314"/>
            <a:ext cx="3405605" cy="400110"/>
          </a:xfrm>
          <a:prstGeom prst="rect">
            <a:avLst/>
          </a:prstGeom>
          <a:noFill/>
        </p:spPr>
        <p:txBody>
          <a:bodyPr wrap="square" rtlCol="0">
            <a:spAutoFit/>
          </a:bodyPr>
          <a:lstStyle/>
          <a:p>
            <a:r>
              <a:rPr lang="en-GB" sz="2000" b="1">
                <a:solidFill>
                  <a:schemeClr val="accent2"/>
                </a:solidFill>
                <a:latin typeface="+mj-lt"/>
              </a:rPr>
              <a:t>People who stop talking</a:t>
            </a:r>
          </a:p>
        </p:txBody>
      </p:sp>
      <p:sp>
        <p:nvSpPr>
          <p:cNvPr id="12" name="Content Placeholder 2">
            <a:extLst>
              <a:ext uri="{FF2B5EF4-FFF2-40B4-BE49-F238E27FC236}">
                <a16:creationId xmlns:a16="http://schemas.microsoft.com/office/drawing/2014/main" id="{DEAC4ABA-B1C2-2E99-F3C3-4485682DA987}"/>
              </a:ext>
            </a:extLst>
          </p:cNvPr>
          <p:cNvSpPr txBox="1">
            <a:spLocks/>
          </p:cNvSpPr>
          <p:nvPr/>
        </p:nvSpPr>
        <p:spPr>
          <a:xfrm>
            <a:off x="5370986" y="2225351"/>
            <a:ext cx="4972549" cy="1203649"/>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1600"/>
              <a:t>Ask open-ended questions</a:t>
            </a:r>
          </a:p>
          <a:p>
            <a:pPr>
              <a:spcAft>
                <a:spcPts val="600"/>
              </a:spcAft>
            </a:pPr>
            <a:r>
              <a:rPr lang="en-GB" sz="1600"/>
              <a:t>Give the person time to respond – do not interrupt</a:t>
            </a:r>
          </a:p>
          <a:p>
            <a:pPr>
              <a:spcAft>
                <a:spcPts val="600"/>
              </a:spcAft>
            </a:pPr>
            <a:r>
              <a:rPr lang="en-GB" sz="1600"/>
              <a:t>Encourage them to talk through their thoughts</a:t>
            </a:r>
          </a:p>
        </p:txBody>
      </p:sp>
      <p:sp>
        <p:nvSpPr>
          <p:cNvPr id="13" name="TextBox 12">
            <a:extLst>
              <a:ext uri="{FF2B5EF4-FFF2-40B4-BE49-F238E27FC236}">
                <a16:creationId xmlns:a16="http://schemas.microsoft.com/office/drawing/2014/main" id="{8DBC6E29-BFA0-175F-9916-62A5396125DF}"/>
              </a:ext>
            </a:extLst>
          </p:cNvPr>
          <p:cNvSpPr txBox="1"/>
          <p:nvPr/>
        </p:nvSpPr>
        <p:spPr>
          <a:xfrm>
            <a:off x="339436" y="3949559"/>
            <a:ext cx="4321053" cy="400110"/>
          </a:xfrm>
          <a:prstGeom prst="rect">
            <a:avLst/>
          </a:prstGeom>
          <a:noFill/>
        </p:spPr>
        <p:txBody>
          <a:bodyPr wrap="square" rtlCol="0">
            <a:spAutoFit/>
          </a:bodyPr>
          <a:lstStyle/>
          <a:p>
            <a:r>
              <a:rPr lang="en-GB" sz="2000" b="1">
                <a:solidFill>
                  <a:schemeClr val="accent2"/>
                </a:solidFill>
                <a:latin typeface="+mj-lt"/>
              </a:rPr>
              <a:t>People who argue</a:t>
            </a:r>
          </a:p>
        </p:txBody>
      </p:sp>
      <p:sp>
        <p:nvSpPr>
          <p:cNvPr id="14" name="Content Placeholder 2">
            <a:extLst>
              <a:ext uri="{FF2B5EF4-FFF2-40B4-BE49-F238E27FC236}">
                <a16:creationId xmlns:a16="http://schemas.microsoft.com/office/drawing/2014/main" id="{57FE2EF0-E2FB-B18C-199D-3BBBEE5A96BB}"/>
              </a:ext>
            </a:extLst>
          </p:cNvPr>
          <p:cNvSpPr txBox="1">
            <a:spLocks/>
          </p:cNvSpPr>
          <p:nvPr/>
        </p:nvSpPr>
        <p:spPr>
          <a:xfrm>
            <a:off x="339436" y="4555596"/>
            <a:ext cx="4861830" cy="1619062"/>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1600"/>
              <a:t>Give the feedback coolly and firmly</a:t>
            </a:r>
          </a:p>
          <a:p>
            <a:pPr>
              <a:spcAft>
                <a:spcPts val="600"/>
              </a:spcAft>
            </a:pPr>
            <a:r>
              <a:rPr lang="en-GB" sz="1600"/>
              <a:t>Underplay the anger with calm gestures</a:t>
            </a:r>
          </a:p>
          <a:p>
            <a:pPr>
              <a:spcAft>
                <a:spcPts val="600"/>
              </a:spcAft>
            </a:pPr>
            <a:r>
              <a:rPr lang="en-GB" sz="1600"/>
              <a:t>Paraphrase to show the impact their reactions have</a:t>
            </a:r>
          </a:p>
        </p:txBody>
      </p:sp>
    </p:spTree>
    <p:extLst>
      <p:ext uri="{BB962C8B-B14F-4D97-AF65-F5344CB8AC3E}">
        <p14:creationId xmlns:p14="http://schemas.microsoft.com/office/powerpoint/2010/main" val="3998647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16E1FA-9C21-5B02-589B-55AAB81D05B2}"/>
              </a:ext>
            </a:extLst>
          </p:cNvPr>
          <p:cNvSpPr>
            <a:spLocks noGrp="1"/>
          </p:cNvSpPr>
          <p:nvPr>
            <p:ph type="title"/>
          </p:nvPr>
        </p:nvSpPr>
        <p:spPr>
          <a:xfrm>
            <a:off x="838200" y="434253"/>
            <a:ext cx="10515600" cy="720291"/>
          </a:xfrm>
        </p:spPr>
        <p:txBody>
          <a:bodyPr/>
          <a:lstStyle/>
          <a:p>
            <a:pPr algn="ctr"/>
            <a:r>
              <a:rPr lang="en-GB"/>
              <a:t>Feedback Flow</a:t>
            </a:r>
          </a:p>
        </p:txBody>
      </p:sp>
      <p:sp>
        <p:nvSpPr>
          <p:cNvPr id="9" name="Rectangle: Diagonal Corners Rounded 8">
            <a:extLst>
              <a:ext uri="{FF2B5EF4-FFF2-40B4-BE49-F238E27FC236}">
                <a16:creationId xmlns:a16="http://schemas.microsoft.com/office/drawing/2014/main" id="{A35D4CB8-B90D-E3F3-390E-281129CDB398}"/>
              </a:ext>
            </a:extLst>
          </p:cNvPr>
          <p:cNvSpPr/>
          <p:nvPr/>
        </p:nvSpPr>
        <p:spPr>
          <a:xfrm>
            <a:off x="575272" y="1996206"/>
            <a:ext cx="2630043" cy="1582735"/>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4566A7C-F089-6206-1657-FABCFF10F47F}"/>
              </a:ext>
            </a:extLst>
          </p:cNvPr>
          <p:cNvSpPr txBox="1"/>
          <p:nvPr/>
        </p:nvSpPr>
        <p:spPr>
          <a:xfrm>
            <a:off x="929233" y="2879663"/>
            <a:ext cx="1922120" cy="584775"/>
          </a:xfrm>
          <a:prstGeom prst="rect">
            <a:avLst/>
          </a:prstGeom>
          <a:noFill/>
        </p:spPr>
        <p:txBody>
          <a:bodyPr wrap="square" rtlCol="0">
            <a:spAutoFit/>
          </a:bodyPr>
          <a:lstStyle/>
          <a:p>
            <a:pPr algn="ctr"/>
            <a:r>
              <a:rPr lang="en-GB" sz="1600">
                <a:solidFill>
                  <a:schemeClr val="tx2"/>
                </a:solidFill>
                <a:latin typeface="+mj-lt"/>
              </a:rPr>
              <a:t>Effectiveness rating scale</a:t>
            </a:r>
          </a:p>
        </p:txBody>
      </p:sp>
      <p:sp>
        <p:nvSpPr>
          <p:cNvPr id="2" name="Rectangle: Diagonal Corners Rounded 1">
            <a:extLst>
              <a:ext uri="{FF2B5EF4-FFF2-40B4-BE49-F238E27FC236}">
                <a16:creationId xmlns:a16="http://schemas.microsoft.com/office/drawing/2014/main" id="{6E50ABA0-D2B9-D1E3-8528-EC52F6969698}"/>
              </a:ext>
            </a:extLst>
          </p:cNvPr>
          <p:cNvSpPr/>
          <p:nvPr/>
        </p:nvSpPr>
        <p:spPr>
          <a:xfrm>
            <a:off x="3377465" y="1996206"/>
            <a:ext cx="2630043" cy="1582735"/>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Diagonal Corners Rounded 2">
            <a:extLst>
              <a:ext uri="{FF2B5EF4-FFF2-40B4-BE49-F238E27FC236}">
                <a16:creationId xmlns:a16="http://schemas.microsoft.com/office/drawing/2014/main" id="{FE5CEB78-DE79-C0EB-3CE6-DD97596CA2A8}"/>
              </a:ext>
            </a:extLst>
          </p:cNvPr>
          <p:cNvSpPr/>
          <p:nvPr/>
        </p:nvSpPr>
        <p:spPr>
          <a:xfrm>
            <a:off x="6179658" y="1996206"/>
            <a:ext cx="2630043" cy="1582735"/>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Diagonal Corners Rounded 3">
            <a:extLst>
              <a:ext uri="{FF2B5EF4-FFF2-40B4-BE49-F238E27FC236}">
                <a16:creationId xmlns:a16="http://schemas.microsoft.com/office/drawing/2014/main" id="{9D6216D0-2AAD-DAF2-A3CC-C57F1ECD4CA0}"/>
              </a:ext>
            </a:extLst>
          </p:cNvPr>
          <p:cNvSpPr/>
          <p:nvPr/>
        </p:nvSpPr>
        <p:spPr>
          <a:xfrm>
            <a:off x="8981851" y="1996206"/>
            <a:ext cx="2630043" cy="1582735"/>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Diagonal Corners Rounded 5">
            <a:extLst>
              <a:ext uri="{FF2B5EF4-FFF2-40B4-BE49-F238E27FC236}">
                <a16:creationId xmlns:a16="http://schemas.microsoft.com/office/drawing/2014/main" id="{F2E355F3-17E6-0948-DCEB-E1A038BEAD83}"/>
              </a:ext>
            </a:extLst>
          </p:cNvPr>
          <p:cNvSpPr/>
          <p:nvPr/>
        </p:nvSpPr>
        <p:spPr>
          <a:xfrm>
            <a:off x="1890293" y="3790338"/>
            <a:ext cx="2630043" cy="1582735"/>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Diagonal Corners Rounded 7">
            <a:extLst>
              <a:ext uri="{FF2B5EF4-FFF2-40B4-BE49-F238E27FC236}">
                <a16:creationId xmlns:a16="http://schemas.microsoft.com/office/drawing/2014/main" id="{427AF66D-B6D3-3177-56AF-E4FB4518A6B3}"/>
              </a:ext>
            </a:extLst>
          </p:cNvPr>
          <p:cNvSpPr/>
          <p:nvPr/>
        </p:nvSpPr>
        <p:spPr>
          <a:xfrm>
            <a:off x="4692486" y="3790338"/>
            <a:ext cx="2630043" cy="1582735"/>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Diagonal Corners Rounded 9">
            <a:extLst>
              <a:ext uri="{FF2B5EF4-FFF2-40B4-BE49-F238E27FC236}">
                <a16:creationId xmlns:a16="http://schemas.microsoft.com/office/drawing/2014/main" id="{796706A7-5003-239B-7242-7A170361FFB8}"/>
              </a:ext>
            </a:extLst>
          </p:cNvPr>
          <p:cNvSpPr/>
          <p:nvPr/>
        </p:nvSpPr>
        <p:spPr>
          <a:xfrm>
            <a:off x="7494679" y="3790338"/>
            <a:ext cx="2630043" cy="1582735"/>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7772FEC-705F-2A45-4ED2-6F8164C36290}"/>
              </a:ext>
            </a:extLst>
          </p:cNvPr>
          <p:cNvSpPr txBox="1"/>
          <p:nvPr/>
        </p:nvSpPr>
        <p:spPr>
          <a:xfrm>
            <a:off x="3731426" y="2879664"/>
            <a:ext cx="1922120" cy="584775"/>
          </a:xfrm>
          <a:prstGeom prst="rect">
            <a:avLst/>
          </a:prstGeom>
          <a:noFill/>
        </p:spPr>
        <p:txBody>
          <a:bodyPr wrap="square" rtlCol="0">
            <a:spAutoFit/>
          </a:bodyPr>
          <a:lstStyle/>
          <a:p>
            <a:pPr algn="ctr"/>
            <a:r>
              <a:rPr lang="en-GB" sz="1600">
                <a:solidFill>
                  <a:schemeClr val="tx2"/>
                </a:solidFill>
                <a:latin typeface="+mj-lt"/>
              </a:rPr>
              <a:t>Dual reporting format</a:t>
            </a:r>
          </a:p>
        </p:txBody>
      </p:sp>
      <p:sp>
        <p:nvSpPr>
          <p:cNvPr id="17" name="TextBox 16">
            <a:extLst>
              <a:ext uri="{FF2B5EF4-FFF2-40B4-BE49-F238E27FC236}">
                <a16:creationId xmlns:a16="http://schemas.microsoft.com/office/drawing/2014/main" id="{F11AD1EE-7416-64C7-D86B-5708A96C0F56}"/>
              </a:ext>
            </a:extLst>
          </p:cNvPr>
          <p:cNvSpPr txBox="1"/>
          <p:nvPr/>
        </p:nvSpPr>
        <p:spPr>
          <a:xfrm>
            <a:off x="6533619" y="3045999"/>
            <a:ext cx="1922120" cy="338554"/>
          </a:xfrm>
          <a:prstGeom prst="rect">
            <a:avLst/>
          </a:prstGeom>
          <a:noFill/>
        </p:spPr>
        <p:txBody>
          <a:bodyPr wrap="square" rtlCol="0">
            <a:spAutoFit/>
          </a:bodyPr>
          <a:lstStyle/>
          <a:p>
            <a:pPr algn="ctr"/>
            <a:r>
              <a:rPr lang="en-GB" sz="1600">
                <a:solidFill>
                  <a:schemeClr val="tx2"/>
                </a:solidFill>
                <a:latin typeface="+mj-lt"/>
              </a:rPr>
              <a:t>Unsure rating</a:t>
            </a:r>
          </a:p>
        </p:txBody>
      </p:sp>
      <p:sp>
        <p:nvSpPr>
          <p:cNvPr id="29" name="TextBox 28">
            <a:extLst>
              <a:ext uri="{FF2B5EF4-FFF2-40B4-BE49-F238E27FC236}">
                <a16:creationId xmlns:a16="http://schemas.microsoft.com/office/drawing/2014/main" id="{718C5558-1E02-752D-CF79-890CA07ACF7D}"/>
              </a:ext>
            </a:extLst>
          </p:cNvPr>
          <p:cNvSpPr txBox="1"/>
          <p:nvPr/>
        </p:nvSpPr>
        <p:spPr>
          <a:xfrm>
            <a:off x="9335812" y="3069886"/>
            <a:ext cx="1922120" cy="338554"/>
          </a:xfrm>
          <a:prstGeom prst="rect">
            <a:avLst/>
          </a:prstGeom>
          <a:noFill/>
        </p:spPr>
        <p:txBody>
          <a:bodyPr wrap="square" rtlCol="0">
            <a:spAutoFit/>
          </a:bodyPr>
          <a:lstStyle/>
          <a:p>
            <a:pPr algn="ctr"/>
            <a:r>
              <a:rPr lang="en-GB" sz="1600">
                <a:solidFill>
                  <a:schemeClr val="tx2"/>
                </a:solidFill>
                <a:latin typeface="+mj-lt"/>
              </a:rPr>
              <a:t>Comments</a:t>
            </a:r>
          </a:p>
        </p:txBody>
      </p:sp>
      <p:sp>
        <p:nvSpPr>
          <p:cNvPr id="30" name="TextBox 29">
            <a:extLst>
              <a:ext uri="{FF2B5EF4-FFF2-40B4-BE49-F238E27FC236}">
                <a16:creationId xmlns:a16="http://schemas.microsoft.com/office/drawing/2014/main" id="{E05E898F-B663-6932-B272-DB050106A490}"/>
              </a:ext>
            </a:extLst>
          </p:cNvPr>
          <p:cNvSpPr txBox="1"/>
          <p:nvPr/>
        </p:nvSpPr>
        <p:spPr>
          <a:xfrm>
            <a:off x="2067278" y="4793768"/>
            <a:ext cx="2276072" cy="338554"/>
          </a:xfrm>
          <a:prstGeom prst="rect">
            <a:avLst/>
          </a:prstGeom>
          <a:noFill/>
        </p:spPr>
        <p:txBody>
          <a:bodyPr wrap="square" rtlCol="0">
            <a:spAutoFit/>
          </a:bodyPr>
          <a:lstStyle/>
          <a:p>
            <a:pPr algn="ctr"/>
            <a:r>
              <a:rPr lang="en-GB" sz="1600">
                <a:solidFill>
                  <a:schemeClr val="tx2"/>
                </a:solidFill>
                <a:latin typeface="+mj-lt"/>
              </a:rPr>
              <a:t>Strengths perspective</a:t>
            </a:r>
          </a:p>
        </p:txBody>
      </p:sp>
      <p:sp>
        <p:nvSpPr>
          <p:cNvPr id="31" name="TextBox 30">
            <a:extLst>
              <a:ext uri="{FF2B5EF4-FFF2-40B4-BE49-F238E27FC236}">
                <a16:creationId xmlns:a16="http://schemas.microsoft.com/office/drawing/2014/main" id="{CDC337D6-FB8E-0079-BE33-0DA9C8C5A8B2}"/>
              </a:ext>
            </a:extLst>
          </p:cNvPr>
          <p:cNvSpPr txBox="1"/>
          <p:nvPr/>
        </p:nvSpPr>
        <p:spPr>
          <a:xfrm>
            <a:off x="5046447" y="4793768"/>
            <a:ext cx="1922120" cy="338554"/>
          </a:xfrm>
          <a:prstGeom prst="rect">
            <a:avLst/>
          </a:prstGeom>
          <a:noFill/>
        </p:spPr>
        <p:txBody>
          <a:bodyPr wrap="square" rtlCol="0">
            <a:spAutoFit/>
          </a:bodyPr>
          <a:lstStyle/>
          <a:p>
            <a:pPr algn="ctr"/>
            <a:r>
              <a:rPr lang="en-GB" sz="1600">
                <a:solidFill>
                  <a:schemeClr val="tx2"/>
                </a:solidFill>
                <a:latin typeface="+mj-lt"/>
              </a:rPr>
              <a:t>Global areas</a:t>
            </a:r>
          </a:p>
        </p:txBody>
      </p:sp>
      <p:sp>
        <p:nvSpPr>
          <p:cNvPr id="39" name="TextBox 38">
            <a:extLst>
              <a:ext uri="{FF2B5EF4-FFF2-40B4-BE49-F238E27FC236}">
                <a16:creationId xmlns:a16="http://schemas.microsoft.com/office/drawing/2014/main" id="{1BB52CAB-E089-98A9-B96A-354A1E344EE1}"/>
              </a:ext>
            </a:extLst>
          </p:cNvPr>
          <p:cNvSpPr txBox="1"/>
          <p:nvPr/>
        </p:nvSpPr>
        <p:spPr>
          <a:xfrm>
            <a:off x="7848640" y="4793768"/>
            <a:ext cx="1922120" cy="338554"/>
          </a:xfrm>
          <a:prstGeom prst="rect">
            <a:avLst/>
          </a:prstGeom>
          <a:noFill/>
        </p:spPr>
        <p:txBody>
          <a:bodyPr wrap="square" rtlCol="0">
            <a:spAutoFit/>
          </a:bodyPr>
          <a:lstStyle/>
          <a:p>
            <a:pPr algn="ctr"/>
            <a:r>
              <a:rPr lang="en-GB" sz="1600">
                <a:solidFill>
                  <a:schemeClr val="tx2"/>
                </a:solidFill>
                <a:latin typeface="+mj-lt"/>
              </a:rPr>
              <a:t>Integrated model</a:t>
            </a:r>
          </a:p>
        </p:txBody>
      </p:sp>
      <p:pic>
        <p:nvPicPr>
          <p:cNvPr id="44" name="Graphic 43">
            <a:extLst>
              <a:ext uri="{FF2B5EF4-FFF2-40B4-BE49-F238E27FC236}">
                <a16:creationId xmlns:a16="http://schemas.microsoft.com/office/drawing/2014/main" id="{7AAAB676-739D-BD6A-89FB-5536E41A648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1476"/>
          <a:stretch/>
        </p:blipFill>
        <p:spPr>
          <a:xfrm>
            <a:off x="4272503" y="2055198"/>
            <a:ext cx="839966" cy="824465"/>
          </a:xfrm>
          <a:prstGeom prst="rect">
            <a:avLst/>
          </a:prstGeom>
        </p:spPr>
      </p:pic>
      <p:pic>
        <p:nvPicPr>
          <p:cNvPr id="46" name="Graphic 45">
            <a:extLst>
              <a:ext uri="{FF2B5EF4-FFF2-40B4-BE49-F238E27FC236}">
                <a16:creationId xmlns:a16="http://schemas.microsoft.com/office/drawing/2014/main" id="{855BAE5C-233A-C382-0B3D-CF30BFABDFE5}"/>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2" t="1" r="-4839" b="28841"/>
          <a:stretch/>
        </p:blipFill>
        <p:spPr>
          <a:xfrm>
            <a:off x="1467834" y="2163700"/>
            <a:ext cx="844917" cy="715963"/>
          </a:xfrm>
          <a:prstGeom prst="rect">
            <a:avLst/>
          </a:prstGeom>
        </p:spPr>
      </p:pic>
      <p:pic>
        <p:nvPicPr>
          <p:cNvPr id="48" name="Graphic 47">
            <a:extLst>
              <a:ext uri="{FF2B5EF4-FFF2-40B4-BE49-F238E27FC236}">
                <a16:creationId xmlns:a16="http://schemas.microsoft.com/office/drawing/2014/main" id="{93FACB4E-88D1-9D3F-396C-1C0051571C4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331"/>
          <a:stretch/>
        </p:blipFill>
        <p:spPr>
          <a:xfrm>
            <a:off x="7173520" y="2210850"/>
            <a:ext cx="642318" cy="652482"/>
          </a:xfrm>
          <a:prstGeom prst="rect">
            <a:avLst/>
          </a:prstGeom>
        </p:spPr>
      </p:pic>
      <p:pic>
        <p:nvPicPr>
          <p:cNvPr id="50" name="Graphic 49">
            <a:extLst>
              <a:ext uri="{FF2B5EF4-FFF2-40B4-BE49-F238E27FC236}">
                <a16:creationId xmlns:a16="http://schemas.microsoft.com/office/drawing/2014/main" id="{611757E7-0BE0-404D-47E8-0AD8136F5AC3}"/>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1423"/>
          <a:stretch/>
        </p:blipFill>
        <p:spPr>
          <a:xfrm>
            <a:off x="9926221" y="2237648"/>
            <a:ext cx="797945" cy="783744"/>
          </a:xfrm>
          <a:prstGeom prst="rect">
            <a:avLst/>
          </a:prstGeom>
        </p:spPr>
      </p:pic>
      <p:pic>
        <p:nvPicPr>
          <p:cNvPr id="51" name="Graphic 50">
            <a:extLst>
              <a:ext uri="{FF2B5EF4-FFF2-40B4-BE49-F238E27FC236}">
                <a16:creationId xmlns:a16="http://schemas.microsoft.com/office/drawing/2014/main" id="{AB74FAEA-A002-C7DA-118D-4869D462A80F}"/>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17055"/>
          <a:stretch/>
        </p:blipFill>
        <p:spPr>
          <a:xfrm>
            <a:off x="5679723" y="3990965"/>
            <a:ext cx="655567" cy="679692"/>
          </a:xfrm>
          <a:prstGeom prst="rect">
            <a:avLst/>
          </a:prstGeom>
        </p:spPr>
      </p:pic>
      <p:pic>
        <p:nvPicPr>
          <p:cNvPr id="53" name="Graphic 52">
            <a:extLst>
              <a:ext uri="{FF2B5EF4-FFF2-40B4-BE49-F238E27FC236}">
                <a16:creationId xmlns:a16="http://schemas.microsoft.com/office/drawing/2014/main" id="{05013EED-CC35-18B3-125A-9C3A637D77CA}"/>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8117"/>
          <a:stretch/>
        </p:blipFill>
        <p:spPr>
          <a:xfrm>
            <a:off x="8455739" y="3964142"/>
            <a:ext cx="784817" cy="803289"/>
          </a:xfrm>
          <a:prstGeom prst="rect">
            <a:avLst/>
          </a:prstGeom>
        </p:spPr>
      </p:pic>
      <p:pic>
        <p:nvPicPr>
          <p:cNvPr id="55" name="Graphic 54">
            <a:extLst>
              <a:ext uri="{FF2B5EF4-FFF2-40B4-BE49-F238E27FC236}">
                <a16:creationId xmlns:a16="http://schemas.microsoft.com/office/drawing/2014/main" id="{B802DEC0-023B-44AE-01FA-668A88D7CF8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68937" y="4084269"/>
            <a:ext cx="672754" cy="526805"/>
          </a:xfrm>
          <a:prstGeom prst="rect">
            <a:avLst/>
          </a:prstGeom>
        </p:spPr>
      </p:pic>
    </p:spTree>
    <p:extLst>
      <p:ext uri="{BB962C8B-B14F-4D97-AF65-F5344CB8AC3E}">
        <p14:creationId xmlns:p14="http://schemas.microsoft.com/office/powerpoint/2010/main" val="1448396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302260" y="1965194"/>
            <a:ext cx="5447289" cy="1229796"/>
          </a:xfrm>
        </p:spPr>
        <p:txBody>
          <a:bodyPr/>
          <a:lstStyle/>
          <a:p>
            <a:r>
              <a:rPr lang="en-GB"/>
              <a:t>Pop Quiz</a:t>
            </a:r>
          </a:p>
        </p:txBody>
      </p:sp>
    </p:spTree>
    <p:extLst>
      <p:ext uri="{BB962C8B-B14F-4D97-AF65-F5344CB8AC3E}">
        <p14:creationId xmlns:p14="http://schemas.microsoft.com/office/powerpoint/2010/main" val="822633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a:bodyPr>
          <a:lstStyle/>
          <a:p>
            <a:pPr algn="ctr"/>
            <a:r>
              <a:rPr lang="en-GB">
                <a:solidFill>
                  <a:schemeClr val="accent1"/>
                </a:solidFill>
              </a:rPr>
              <a:t>What are some of the benefits of using the Wave 360 assessment?</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210765"/>
          </a:xfrm>
        </p:spPr>
        <p:txBody>
          <a:bodyPr>
            <a:normAutofit lnSpcReduction="10000"/>
          </a:bodyPr>
          <a:lstStyle/>
          <a:p>
            <a:pPr marL="457200" indent="-457200">
              <a:spcAft>
                <a:spcPts val="1800"/>
              </a:spcAft>
              <a:buClr>
                <a:schemeClr val="accent1"/>
              </a:buClr>
              <a:buFont typeface="+mj-lt"/>
              <a:buAutoNum type="alphaLcParenR"/>
            </a:pPr>
            <a:r>
              <a:rPr lang="en-GB" sz="2000">
                <a:solidFill>
                  <a:schemeClr val="bg1"/>
                </a:solidFill>
              </a:rPr>
              <a:t>Quick completion time of 10 minutes helps maximize completion rates</a:t>
            </a:r>
          </a:p>
          <a:p>
            <a:pPr marL="457200" indent="-457200">
              <a:spcAft>
                <a:spcPts val="1800"/>
              </a:spcAft>
              <a:buClr>
                <a:schemeClr val="accent1"/>
              </a:buClr>
              <a:buFont typeface="+mj-lt"/>
              <a:buAutoNum type="alphaLcParenR"/>
            </a:pPr>
            <a:r>
              <a:rPr lang="en-GB" sz="2000">
                <a:solidFill>
                  <a:schemeClr val="bg1"/>
                </a:solidFill>
              </a:rPr>
              <a:t>Appropriate for a range of job roles</a:t>
            </a:r>
          </a:p>
          <a:p>
            <a:pPr marL="457200" indent="-457200">
              <a:spcAft>
                <a:spcPts val="1800"/>
              </a:spcAft>
              <a:buClr>
                <a:schemeClr val="accent1"/>
              </a:buClr>
              <a:buFont typeface="+mj-lt"/>
              <a:buAutoNum type="alphaLcParenR"/>
            </a:pPr>
            <a:r>
              <a:rPr lang="en-GB" sz="2000">
                <a:solidFill>
                  <a:schemeClr val="bg1"/>
                </a:solidFill>
              </a:rPr>
              <a:t>Highly work relevant and internationally applicable</a:t>
            </a:r>
          </a:p>
          <a:p>
            <a:pPr marL="457200" indent="-457200">
              <a:spcAft>
                <a:spcPts val="1800"/>
              </a:spcAft>
              <a:buClr>
                <a:schemeClr val="accent1"/>
              </a:buClr>
              <a:buFont typeface="+mj-lt"/>
              <a:buAutoNum type="alphaLcParenR"/>
            </a:pPr>
            <a:r>
              <a:rPr lang="en-GB" sz="2000">
                <a:solidFill>
                  <a:schemeClr val="bg1"/>
                </a:solidFill>
              </a:rPr>
              <a:t>All of the above</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algn="r"/>
            <a:fld id="{AF7127FF-F8DE-4228-8048-97D89ED18292}" type="slidenum">
              <a:rPr lang="en-GB" sz="1200" b="1" smtClean="0">
                <a:solidFill>
                  <a:schemeClr val="bg2"/>
                </a:solidFill>
                <a:latin typeface="Segoe UI" panose="020B0502040204020203" pitchFamily="34" charset="0"/>
                <a:ea typeface="Calibri" panose="020F0502020204030204" pitchFamily="34" charset="0"/>
                <a:cs typeface="Segoe UI" panose="020B0502040204020203" pitchFamily="34" charset="0"/>
              </a:rPr>
              <a:pPr algn="r"/>
              <a:t>57</a:t>
            </a:fld>
            <a:endParaRPr lang="en-GB" sz="1200" b="1">
              <a:solidFill>
                <a:schemeClr val="bg2"/>
              </a:solidFill>
              <a:latin typeface="Segoe UI" panose="020B0502040204020203" pitchFamily="34" charset="0"/>
              <a:ea typeface="Calibri" panose="020F0502020204030204" pitchFamily="34" charset="0"/>
              <a:cs typeface="Segoe UI" panose="020B0502040204020203" pitchFamily="34" charset="0"/>
            </a:endParaRPr>
          </a:p>
        </p:txBody>
      </p:sp>
      <p:sp>
        <p:nvSpPr>
          <p:cNvPr id="4" name="Rectangle 3">
            <a:extLst>
              <a:ext uri="{FF2B5EF4-FFF2-40B4-BE49-F238E27FC236}">
                <a16:creationId xmlns:a16="http://schemas.microsoft.com/office/drawing/2014/main" id="{A28BE055-0432-9E90-D3FE-D71D575CFF49}"/>
              </a:ext>
            </a:extLst>
          </p:cNvPr>
          <p:cNvSpPr/>
          <p:nvPr/>
        </p:nvSpPr>
        <p:spPr>
          <a:xfrm>
            <a:off x="1713052" y="2886271"/>
            <a:ext cx="9456518" cy="1928812"/>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364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 name="Rectangle: Diagonal Corners Rounded 24">
            <a:extLst>
              <a:ext uri="{FF2B5EF4-FFF2-40B4-BE49-F238E27FC236}">
                <a16:creationId xmlns:a16="http://schemas.microsoft.com/office/drawing/2014/main" id="{303CE014-826A-CCC6-B8AE-FAE0CB51B434}"/>
              </a:ext>
            </a:extLst>
          </p:cNvPr>
          <p:cNvSpPr/>
          <p:nvPr/>
        </p:nvSpPr>
        <p:spPr>
          <a:xfrm>
            <a:off x="6275622" y="2362435"/>
            <a:ext cx="5651257" cy="3487902"/>
          </a:xfrm>
          <a:prstGeom prst="round2DiagRect">
            <a:avLst>
              <a:gd name="adj1" fmla="val 0"/>
              <a:gd name="adj2" fmla="val 6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466644"/>
            <a:ext cx="10147140" cy="1409186"/>
          </a:xfrm>
        </p:spPr>
        <p:txBody>
          <a:bodyPr>
            <a:normAutofit/>
          </a:bodyPr>
          <a:lstStyle/>
          <a:p>
            <a:pPr algn="ctr"/>
            <a:r>
              <a:rPr lang="en-GB">
                <a:solidFill>
                  <a:schemeClr val="accent1"/>
                </a:solidFill>
              </a:rPr>
              <a:t>What does the primary reporting tell us?</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400979" y="2078434"/>
            <a:ext cx="5515401" cy="4312922"/>
          </a:xfrm>
        </p:spPr>
        <p:txBody>
          <a:bodyPr>
            <a:normAutofit fontScale="92500"/>
          </a:bodyPr>
          <a:lstStyle/>
          <a:p>
            <a:pPr marL="457200" indent="-457200">
              <a:spcAft>
                <a:spcPts val="1800"/>
              </a:spcAft>
              <a:buClr>
                <a:schemeClr val="accent1"/>
              </a:buClr>
              <a:buFont typeface="+mj-lt"/>
              <a:buAutoNum type="alphaLcParenR"/>
            </a:pPr>
            <a:r>
              <a:rPr lang="en-GB" sz="2000">
                <a:solidFill>
                  <a:schemeClr val="bg1"/>
                </a:solidFill>
              </a:rPr>
              <a:t>Overall, the Reports have rated the assessee as fairly effective at Directing People, with at least one Report rating them as very effective</a:t>
            </a:r>
          </a:p>
          <a:p>
            <a:pPr marL="457200" indent="-457200">
              <a:spcAft>
                <a:spcPts val="1800"/>
              </a:spcAft>
              <a:buClr>
                <a:schemeClr val="accent1"/>
              </a:buClr>
              <a:buFont typeface="+mj-lt"/>
              <a:buAutoNum type="alphaLcParenR"/>
            </a:pPr>
            <a:r>
              <a:rPr lang="en-GB" sz="2000">
                <a:solidFill>
                  <a:schemeClr val="bg1"/>
                </a:solidFill>
              </a:rPr>
              <a:t>The Peer category has rated the </a:t>
            </a:r>
            <a:r>
              <a:rPr lang="en-GB" sz="2000" err="1">
                <a:solidFill>
                  <a:schemeClr val="bg1"/>
                </a:solidFill>
              </a:rPr>
              <a:t>assesee</a:t>
            </a:r>
            <a:r>
              <a:rPr lang="en-GB" sz="2000">
                <a:solidFill>
                  <a:schemeClr val="bg1"/>
                </a:solidFill>
              </a:rPr>
              <a:t> as slightly more effective at Directing People than most other professionals and managers</a:t>
            </a:r>
          </a:p>
          <a:p>
            <a:pPr marL="457200" indent="-457200">
              <a:spcAft>
                <a:spcPts val="1800"/>
              </a:spcAft>
              <a:buClr>
                <a:schemeClr val="accent1"/>
              </a:buClr>
              <a:buFont typeface="+mj-lt"/>
              <a:buAutoNum type="alphaLcParenR"/>
            </a:pPr>
            <a:r>
              <a:rPr lang="en-GB" sz="2000">
                <a:solidFill>
                  <a:schemeClr val="bg1"/>
                </a:solidFill>
              </a:rPr>
              <a:t>Half of the Reports have rated the assessee as fairly effective at Directing People and half have rated them as very effective</a:t>
            </a:r>
          </a:p>
          <a:p>
            <a:pPr marL="457200" indent="-457200">
              <a:spcAft>
                <a:spcPts val="1800"/>
              </a:spcAft>
              <a:buClr>
                <a:schemeClr val="accent1"/>
              </a:buClr>
              <a:buFont typeface="+mj-lt"/>
              <a:buAutoNum type="alphaLcParenR"/>
            </a:pPr>
            <a:r>
              <a:rPr lang="en-GB" sz="2000">
                <a:solidFill>
                  <a:schemeClr val="bg1"/>
                </a:solidFill>
              </a:rPr>
              <a:t>The Other category have rated the assessee as being extremely effective at Directing People.</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algn="r"/>
            <a:fld id="{AF7127FF-F8DE-4228-8048-97D89ED18292}" type="slidenum">
              <a:rPr lang="en-GB" sz="1200" b="1" smtClean="0">
                <a:solidFill>
                  <a:schemeClr val="bg2"/>
                </a:solidFill>
                <a:latin typeface="Segoe UI" panose="020B0502040204020203" pitchFamily="34" charset="0"/>
                <a:ea typeface="Calibri" panose="020F0502020204030204" pitchFamily="34" charset="0"/>
                <a:cs typeface="Segoe UI" panose="020B0502040204020203" pitchFamily="34" charset="0"/>
              </a:rPr>
              <a:pPr algn="r"/>
              <a:t>58</a:t>
            </a:fld>
            <a:endParaRPr lang="en-GB" sz="1200" b="1">
              <a:solidFill>
                <a:schemeClr val="bg2"/>
              </a:solidFill>
              <a:latin typeface="Segoe UI" panose="020B0502040204020203" pitchFamily="34" charset="0"/>
              <a:ea typeface="Calibri" panose="020F0502020204030204"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27E83B32-9CED-E375-F512-C211FB3B87A5}"/>
              </a:ext>
            </a:extLst>
          </p:cNvPr>
          <p:cNvGrpSpPr/>
          <p:nvPr/>
        </p:nvGrpSpPr>
        <p:grpSpPr>
          <a:xfrm>
            <a:off x="9007763" y="3673462"/>
            <a:ext cx="2768971" cy="1428361"/>
            <a:chOff x="6178294" y="3764049"/>
            <a:chExt cx="3662179" cy="683035"/>
          </a:xfrm>
        </p:grpSpPr>
        <p:sp>
          <p:nvSpPr>
            <p:cNvPr id="7" name="Rectangle 6">
              <a:extLst>
                <a:ext uri="{FF2B5EF4-FFF2-40B4-BE49-F238E27FC236}">
                  <a16:creationId xmlns:a16="http://schemas.microsoft.com/office/drawing/2014/main" id="{9D4D50C6-F496-66FD-0DDB-7249D5A487F9}"/>
                </a:ext>
              </a:extLst>
            </p:cNvPr>
            <p:cNvSpPr/>
            <p:nvPr/>
          </p:nvSpPr>
          <p:spPr>
            <a:xfrm>
              <a:off x="6178294" y="3764049"/>
              <a:ext cx="525600" cy="68303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39880FE-7CB5-6081-ADEA-29E1A670CF14}"/>
                </a:ext>
              </a:extLst>
            </p:cNvPr>
            <p:cNvSpPr/>
            <p:nvPr/>
          </p:nvSpPr>
          <p:spPr>
            <a:xfrm>
              <a:off x="6704480" y="3764049"/>
              <a:ext cx="522000" cy="683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9" name="Rectangle 8">
              <a:extLst>
                <a:ext uri="{FF2B5EF4-FFF2-40B4-BE49-F238E27FC236}">
                  <a16:creationId xmlns:a16="http://schemas.microsoft.com/office/drawing/2014/main" id="{6F1A8B46-CA1B-F7ED-8C5E-9349F9FBBCE1}"/>
                </a:ext>
              </a:extLst>
            </p:cNvPr>
            <p:cNvSpPr/>
            <p:nvPr/>
          </p:nvSpPr>
          <p:spPr>
            <a:xfrm>
              <a:off x="9322073" y="3764049"/>
              <a:ext cx="518400" cy="683035"/>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93985BA-307A-265D-81D8-7CC55C3A9084}"/>
                </a:ext>
              </a:extLst>
            </p:cNvPr>
            <p:cNvSpPr/>
            <p:nvPr/>
          </p:nvSpPr>
          <p:spPr>
            <a:xfrm>
              <a:off x="7225738" y="3764049"/>
              <a:ext cx="522000" cy="683035"/>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11" name="Rectangle 10">
              <a:extLst>
                <a:ext uri="{FF2B5EF4-FFF2-40B4-BE49-F238E27FC236}">
                  <a16:creationId xmlns:a16="http://schemas.microsoft.com/office/drawing/2014/main" id="{669D5C01-FBF9-45C9-F1E5-6894AAB92F6B}"/>
                </a:ext>
              </a:extLst>
            </p:cNvPr>
            <p:cNvSpPr/>
            <p:nvPr/>
          </p:nvSpPr>
          <p:spPr>
            <a:xfrm>
              <a:off x="7747327" y="3764049"/>
              <a:ext cx="525600" cy="68303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12" name="Rectangle 11">
              <a:extLst>
                <a:ext uri="{FF2B5EF4-FFF2-40B4-BE49-F238E27FC236}">
                  <a16:creationId xmlns:a16="http://schemas.microsoft.com/office/drawing/2014/main" id="{3C6676B8-9F4B-A7B7-8295-2AA8542F68E1}"/>
                </a:ext>
              </a:extLst>
            </p:cNvPr>
            <p:cNvSpPr/>
            <p:nvPr/>
          </p:nvSpPr>
          <p:spPr>
            <a:xfrm>
              <a:off x="8273513" y="3764049"/>
              <a:ext cx="522000" cy="68303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13" name="Rectangle 12">
              <a:extLst>
                <a:ext uri="{FF2B5EF4-FFF2-40B4-BE49-F238E27FC236}">
                  <a16:creationId xmlns:a16="http://schemas.microsoft.com/office/drawing/2014/main" id="{C602F7F3-3D11-28D4-4C6F-7BD4B5B194D6}"/>
                </a:ext>
              </a:extLst>
            </p:cNvPr>
            <p:cNvSpPr/>
            <p:nvPr/>
          </p:nvSpPr>
          <p:spPr>
            <a:xfrm>
              <a:off x="8795889" y="3764049"/>
              <a:ext cx="525600" cy="68303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grpSp>
      <p:cxnSp>
        <p:nvCxnSpPr>
          <p:cNvPr id="19" name="Straight Connector 18">
            <a:extLst>
              <a:ext uri="{FF2B5EF4-FFF2-40B4-BE49-F238E27FC236}">
                <a16:creationId xmlns:a16="http://schemas.microsoft.com/office/drawing/2014/main" id="{5C1B07AF-7DFA-B76B-3192-59B94074E734}"/>
              </a:ext>
            </a:extLst>
          </p:cNvPr>
          <p:cNvCxnSpPr/>
          <p:nvPr/>
        </p:nvCxnSpPr>
        <p:spPr>
          <a:xfrm>
            <a:off x="6394269" y="3660837"/>
            <a:ext cx="5380556"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F4C5D8-C399-4DA2-DC8F-9FEAE75888A8}"/>
              </a:ext>
            </a:extLst>
          </p:cNvPr>
          <p:cNvCxnSpPr/>
          <p:nvPr/>
        </p:nvCxnSpPr>
        <p:spPr>
          <a:xfrm>
            <a:off x="6394269" y="5101823"/>
            <a:ext cx="5380556"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B57ECAD-3B0F-134B-81C3-4C7204EF8B6D}"/>
              </a:ext>
            </a:extLst>
          </p:cNvPr>
          <p:cNvSpPr txBox="1"/>
          <p:nvPr/>
        </p:nvSpPr>
        <p:spPr>
          <a:xfrm>
            <a:off x="6394713" y="3999241"/>
            <a:ext cx="2760224" cy="430887"/>
          </a:xfrm>
          <a:prstGeom prst="rect">
            <a:avLst/>
          </a:prstGeom>
          <a:noFill/>
        </p:spPr>
        <p:txBody>
          <a:bodyPr wrap="square" rtlCol="0" anchor="ctr">
            <a:spAutoFit/>
          </a:bodyPr>
          <a:lstStyle/>
          <a:p>
            <a:r>
              <a:rPr lang="en-GB" sz="1100">
                <a:solidFill>
                  <a:srgbClr val="838281"/>
                </a:solidFill>
                <a:latin typeface="Roboto" panose="02000000000000000000" pitchFamily="2" charset="0"/>
                <a:ea typeface="Roboto" panose="02000000000000000000" pitchFamily="2" charset="0"/>
                <a:cs typeface="Roboto" panose="02000000000000000000" pitchFamily="2" charset="0"/>
              </a:rPr>
              <a:t>Leading People; Co-ordinating Groups;</a:t>
            </a:r>
          </a:p>
          <a:p>
            <a:r>
              <a:rPr lang="en-GB" sz="1100">
                <a:solidFill>
                  <a:srgbClr val="838281"/>
                </a:solidFill>
                <a:latin typeface="Roboto" panose="02000000000000000000" pitchFamily="2" charset="0"/>
                <a:ea typeface="Roboto" panose="02000000000000000000" pitchFamily="2" charset="0"/>
                <a:cs typeface="Roboto" panose="02000000000000000000" pitchFamily="2" charset="0"/>
              </a:rPr>
              <a:t>Controlling Things</a:t>
            </a:r>
          </a:p>
        </p:txBody>
      </p:sp>
      <p:sp>
        <p:nvSpPr>
          <p:cNvPr id="22" name="TextBox 21">
            <a:extLst>
              <a:ext uri="{FF2B5EF4-FFF2-40B4-BE49-F238E27FC236}">
                <a16:creationId xmlns:a16="http://schemas.microsoft.com/office/drawing/2014/main" id="{E9890431-DDC3-3A07-06AA-A238DEBF8DF0}"/>
              </a:ext>
            </a:extLst>
          </p:cNvPr>
          <p:cNvSpPr txBox="1"/>
          <p:nvPr/>
        </p:nvSpPr>
        <p:spPr>
          <a:xfrm>
            <a:off x="6394713" y="3714560"/>
            <a:ext cx="2610169" cy="312393"/>
          </a:xfrm>
          <a:prstGeom prst="rect">
            <a:avLst/>
          </a:prstGeom>
          <a:noFill/>
        </p:spPr>
        <p:txBody>
          <a:bodyPr wrap="square" rtlCol="0" anchor="ctr">
            <a:spAutoFit/>
          </a:bodyPr>
          <a:lstStyle/>
          <a:p>
            <a:r>
              <a:rPr lang="en-GB" sz="1430">
                <a:solidFill>
                  <a:srgbClr val="C4554B"/>
                </a:solidFill>
                <a:latin typeface="Roboto" panose="02000000000000000000" pitchFamily="2" charset="0"/>
                <a:ea typeface="Roboto" panose="02000000000000000000" pitchFamily="2" charset="0"/>
                <a:cs typeface="Roboto" panose="02000000000000000000" pitchFamily="2" charset="0"/>
              </a:rPr>
              <a:t>Directing People</a:t>
            </a:r>
          </a:p>
        </p:txBody>
      </p:sp>
      <p:pic>
        <p:nvPicPr>
          <p:cNvPr id="23" name="Picture 22">
            <a:extLst>
              <a:ext uri="{FF2B5EF4-FFF2-40B4-BE49-F238E27FC236}">
                <a16:creationId xmlns:a16="http://schemas.microsoft.com/office/drawing/2014/main" id="{6CD26723-802B-763A-FB51-B9803E4927D0}"/>
              </a:ext>
            </a:extLst>
          </p:cNvPr>
          <p:cNvPicPr>
            <a:picLocks noChangeAspect="1"/>
          </p:cNvPicPr>
          <p:nvPr/>
        </p:nvPicPr>
        <p:blipFill>
          <a:blip r:embed="rId3"/>
          <a:stretch>
            <a:fillRect/>
          </a:stretch>
        </p:blipFill>
        <p:spPr>
          <a:xfrm>
            <a:off x="9007764" y="2685014"/>
            <a:ext cx="2781465" cy="952637"/>
          </a:xfrm>
          <a:prstGeom prst="rect">
            <a:avLst/>
          </a:prstGeom>
        </p:spPr>
      </p:pic>
      <p:pic>
        <p:nvPicPr>
          <p:cNvPr id="27" name="Graphic 26">
            <a:extLst>
              <a:ext uri="{FF2B5EF4-FFF2-40B4-BE49-F238E27FC236}">
                <a16:creationId xmlns:a16="http://schemas.microsoft.com/office/drawing/2014/main" id="{7BFDEC06-EBB5-2AD8-0357-C34EA4C7C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5077" y="5356606"/>
            <a:ext cx="4779610" cy="207279"/>
          </a:xfrm>
          <a:prstGeom prst="rect">
            <a:avLst/>
          </a:prstGeom>
        </p:spPr>
      </p:pic>
      <p:pic>
        <p:nvPicPr>
          <p:cNvPr id="29" name="Graphic 28">
            <a:extLst>
              <a:ext uri="{FF2B5EF4-FFF2-40B4-BE49-F238E27FC236}">
                <a16:creationId xmlns:a16="http://schemas.microsoft.com/office/drawing/2014/main" id="{191D7B04-CE2D-E660-F541-23DAA9A6F8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92664" y="4418553"/>
            <a:ext cx="595093" cy="622772"/>
          </a:xfrm>
          <a:prstGeom prst="rect">
            <a:avLst/>
          </a:prstGeom>
        </p:spPr>
      </p:pic>
      <p:pic>
        <p:nvPicPr>
          <p:cNvPr id="31" name="Graphic 30">
            <a:extLst>
              <a:ext uri="{FF2B5EF4-FFF2-40B4-BE49-F238E27FC236}">
                <a16:creationId xmlns:a16="http://schemas.microsoft.com/office/drawing/2014/main" id="{D03A89B4-B3BD-DB07-B53D-D8BB1CE014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56610" y="3747223"/>
            <a:ext cx="211369" cy="422738"/>
          </a:xfrm>
          <a:prstGeom prst="rect">
            <a:avLst/>
          </a:prstGeom>
        </p:spPr>
      </p:pic>
      <p:sp>
        <p:nvSpPr>
          <p:cNvPr id="4" name="Rectangle 3">
            <a:extLst>
              <a:ext uri="{FF2B5EF4-FFF2-40B4-BE49-F238E27FC236}">
                <a16:creationId xmlns:a16="http://schemas.microsoft.com/office/drawing/2014/main" id="{A6D0E510-318D-A579-AC45-53488B74E423}"/>
              </a:ext>
            </a:extLst>
          </p:cNvPr>
          <p:cNvSpPr/>
          <p:nvPr/>
        </p:nvSpPr>
        <p:spPr>
          <a:xfrm>
            <a:off x="333050" y="3182534"/>
            <a:ext cx="5651257" cy="3163800"/>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947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 name="Rectangle: Diagonal Corners Rounded 24">
            <a:extLst>
              <a:ext uri="{FF2B5EF4-FFF2-40B4-BE49-F238E27FC236}">
                <a16:creationId xmlns:a16="http://schemas.microsoft.com/office/drawing/2014/main" id="{303CE014-826A-CCC6-B8AE-FAE0CB51B434}"/>
              </a:ext>
            </a:extLst>
          </p:cNvPr>
          <p:cNvSpPr/>
          <p:nvPr/>
        </p:nvSpPr>
        <p:spPr>
          <a:xfrm>
            <a:off x="6275622" y="2509919"/>
            <a:ext cx="5651257" cy="3299225"/>
          </a:xfrm>
          <a:prstGeom prst="round2DiagRect">
            <a:avLst>
              <a:gd name="adj1" fmla="val 0"/>
              <a:gd name="adj2" fmla="val 6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412240" y="466644"/>
            <a:ext cx="9367520" cy="1409186"/>
          </a:xfrm>
        </p:spPr>
        <p:txBody>
          <a:bodyPr>
            <a:normAutofit/>
          </a:bodyPr>
          <a:lstStyle/>
          <a:p>
            <a:pPr algn="ctr"/>
            <a:r>
              <a:rPr lang="en-GB">
                <a:solidFill>
                  <a:schemeClr val="accent1"/>
                </a:solidFill>
              </a:rPr>
              <a:t>What does the secondary reporting tell us?</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400979" y="2078434"/>
            <a:ext cx="5515401" cy="4312922"/>
          </a:xfrm>
        </p:spPr>
        <p:txBody>
          <a:bodyPr>
            <a:normAutofit fontScale="92500"/>
          </a:bodyPr>
          <a:lstStyle/>
          <a:p>
            <a:pPr marL="457200" indent="-457200">
              <a:spcAft>
                <a:spcPts val="1800"/>
              </a:spcAft>
              <a:buClr>
                <a:schemeClr val="accent1"/>
              </a:buClr>
              <a:buFont typeface="+mj-lt"/>
              <a:buAutoNum type="alphaLcParenR"/>
            </a:pPr>
            <a:r>
              <a:rPr lang="en-GB" sz="2000">
                <a:solidFill>
                  <a:schemeClr val="bg1"/>
                </a:solidFill>
              </a:rPr>
              <a:t>The ratings from the Peers are split between very and extremely effective at Interpreting data</a:t>
            </a:r>
          </a:p>
          <a:p>
            <a:pPr marL="457200" indent="-457200">
              <a:spcAft>
                <a:spcPts val="1800"/>
              </a:spcAft>
              <a:buClr>
                <a:schemeClr val="accent1"/>
              </a:buClr>
              <a:buFont typeface="+mj-lt"/>
              <a:buAutoNum type="alphaLcParenR"/>
            </a:pPr>
            <a:r>
              <a:rPr lang="en-GB" sz="2000">
                <a:solidFill>
                  <a:schemeClr val="bg1"/>
                </a:solidFill>
              </a:rPr>
              <a:t>The Report category ratings suggest the assessee is less effective than most people in the comparison group at Interpreting Data</a:t>
            </a:r>
          </a:p>
          <a:p>
            <a:pPr marL="457200" indent="-457200">
              <a:spcAft>
                <a:spcPts val="1800"/>
              </a:spcAft>
              <a:buClr>
                <a:schemeClr val="accent1"/>
              </a:buClr>
              <a:buFont typeface="+mj-lt"/>
              <a:buAutoNum type="alphaLcParenR"/>
            </a:pPr>
            <a:r>
              <a:rPr lang="en-GB" sz="2000">
                <a:solidFill>
                  <a:schemeClr val="bg1"/>
                </a:solidFill>
              </a:rPr>
              <a:t>All raters in the Peer category have rated the assessee as very effective at Interpreting Data</a:t>
            </a:r>
          </a:p>
          <a:p>
            <a:pPr marL="457200" indent="-457200">
              <a:spcAft>
                <a:spcPts val="1800"/>
              </a:spcAft>
              <a:buClr>
                <a:schemeClr val="accent1"/>
              </a:buClr>
              <a:buFont typeface="+mj-lt"/>
              <a:buAutoNum type="alphaLcParenR"/>
            </a:pPr>
            <a:r>
              <a:rPr lang="en-GB" sz="2000">
                <a:solidFill>
                  <a:schemeClr val="bg1"/>
                </a:solidFill>
              </a:rPr>
              <a:t>The Peer category ratings suggest the assessee is as effective as most people in the comparison group at Interpreting Data</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algn="r"/>
            <a:fld id="{AF7127FF-F8DE-4228-8048-97D89ED18292}" type="slidenum">
              <a:rPr lang="en-GB" sz="1200" b="1" smtClean="0">
                <a:solidFill>
                  <a:schemeClr val="bg2"/>
                </a:solidFill>
                <a:latin typeface="Segoe UI" panose="020B0502040204020203" pitchFamily="34" charset="0"/>
                <a:ea typeface="Calibri" panose="020F0502020204030204" pitchFamily="34" charset="0"/>
                <a:cs typeface="Segoe UI" panose="020B0502040204020203" pitchFamily="34" charset="0"/>
              </a:rPr>
              <a:pPr algn="r"/>
              <a:t>59</a:t>
            </a:fld>
            <a:endParaRPr lang="en-GB" sz="1200" b="1">
              <a:solidFill>
                <a:schemeClr val="bg2"/>
              </a:solidFill>
              <a:latin typeface="Segoe UI" panose="020B0502040204020203" pitchFamily="34" charset="0"/>
              <a:ea typeface="Calibri" panose="020F0502020204030204"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27E83B32-9CED-E375-F512-C211FB3B87A5}"/>
              </a:ext>
            </a:extLst>
          </p:cNvPr>
          <p:cNvGrpSpPr/>
          <p:nvPr/>
        </p:nvGrpSpPr>
        <p:grpSpPr>
          <a:xfrm>
            <a:off x="9007763" y="3820947"/>
            <a:ext cx="2768971" cy="1108320"/>
            <a:chOff x="6178294" y="3764049"/>
            <a:chExt cx="3662179" cy="683035"/>
          </a:xfrm>
        </p:grpSpPr>
        <p:sp>
          <p:nvSpPr>
            <p:cNvPr id="7" name="Rectangle 6">
              <a:extLst>
                <a:ext uri="{FF2B5EF4-FFF2-40B4-BE49-F238E27FC236}">
                  <a16:creationId xmlns:a16="http://schemas.microsoft.com/office/drawing/2014/main" id="{9D4D50C6-F496-66FD-0DDB-7249D5A487F9}"/>
                </a:ext>
              </a:extLst>
            </p:cNvPr>
            <p:cNvSpPr/>
            <p:nvPr/>
          </p:nvSpPr>
          <p:spPr>
            <a:xfrm>
              <a:off x="6178294" y="3764049"/>
              <a:ext cx="525600" cy="68303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39880FE-7CB5-6081-ADEA-29E1A670CF14}"/>
                </a:ext>
              </a:extLst>
            </p:cNvPr>
            <p:cNvSpPr/>
            <p:nvPr/>
          </p:nvSpPr>
          <p:spPr>
            <a:xfrm>
              <a:off x="6704480" y="3764049"/>
              <a:ext cx="522000" cy="683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9" name="Rectangle 8">
              <a:extLst>
                <a:ext uri="{FF2B5EF4-FFF2-40B4-BE49-F238E27FC236}">
                  <a16:creationId xmlns:a16="http://schemas.microsoft.com/office/drawing/2014/main" id="{6F1A8B46-CA1B-F7ED-8C5E-9349F9FBBCE1}"/>
                </a:ext>
              </a:extLst>
            </p:cNvPr>
            <p:cNvSpPr/>
            <p:nvPr/>
          </p:nvSpPr>
          <p:spPr>
            <a:xfrm>
              <a:off x="9322073" y="3764049"/>
              <a:ext cx="518400" cy="683035"/>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93985BA-307A-265D-81D8-7CC55C3A9084}"/>
                </a:ext>
              </a:extLst>
            </p:cNvPr>
            <p:cNvSpPr/>
            <p:nvPr/>
          </p:nvSpPr>
          <p:spPr>
            <a:xfrm>
              <a:off x="7225738" y="3764049"/>
              <a:ext cx="522000" cy="683035"/>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11" name="Rectangle 10">
              <a:extLst>
                <a:ext uri="{FF2B5EF4-FFF2-40B4-BE49-F238E27FC236}">
                  <a16:creationId xmlns:a16="http://schemas.microsoft.com/office/drawing/2014/main" id="{669D5C01-FBF9-45C9-F1E5-6894AAB92F6B}"/>
                </a:ext>
              </a:extLst>
            </p:cNvPr>
            <p:cNvSpPr/>
            <p:nvPr/>
          </p:nvSpPr>
          <p:spPr>
            <a:xfrm>
              <a:off x="7747327" y="3764049"/>
              <a:ext cx="525600" cy="68303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12" name="Rectangle 11">
              <a:extLst>
                <a:ext uri="{FF2B5EF4-FFF2-40B4-BE49-F238E27FC236}">
                  <a16:creationId xmlns:a16="http://schemas.microsoft.com/office/drawing/2014/main" id="{3C6676B8-9F4B-A7B7-8295-2AA8542F68E1}"/>
                </a:ext>
              </a:extLst>
            </p:cNvPr>
            <p:cNvSpPr/>
            <p:nvPr/>
          </p:nvSpPr>
          <p:spPr>
            <a:xfrm>
              <a:off x="8273513" y="3764049"/>
              <a:ext cx="522000" cy="68303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sp>
          <p:nvSpPr>
            <p:cNvPr id="13" name="Rectangle 12">
              <a:extLst>
                <a:ext uri="{FF2B5EF4-FFF2-40B4-BE49-F238E27FC236}">
                  <a16:creationId xmlns:a16="http://schemas.microsoft.com/office/drawing/2014/main" id="{C602F7F3-3D11-28D4-4C6F-7BD4B5B194D6}"/>
                </a:ext>
              </a:extLst>
            </p:cNvPr>
            <p:cNvSpPr/>
            <p:nvPr/>
          </p:nvSpPr>
          <p:spPr>
            <a:xfrm>
              <a:off x="8795889" y="3764049"/>
              <a:ext cx="525600" cy="68303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grpSp>
      <p:cxnSp>
        <p:nvCxnSpPr>
          <p:cNvPr id="19" name="Straight Connector 18">
            <a:extLst>
              <a:ext uri="{FF2B5EF4-FFF2-40B4-BE49-F238E27FC236}">
                <a16:creationId xmlns:a16="http://schemas.microsoft.com/office/drawing/2014/main" id="{5C1B07AF-7DFA-B76B-3192-59B94074E734}"/>
              </a:ext>
            </a:extLst>
          </p:cNvPr>
          <p:cNvCxnSpPr/>
          <p:nvPr/>
        </p:nvCxnSpPr>
        <p:spPr>
          <a:xfrm>
            <a:off x="6394269" y="3808321"/>
            <a:ext cx="5380556"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F4C5D8-C399-4DA2-DC8F-9FEAE75888A8}"/>
              </a:ext>
            </a:extLst>
          </p:cNvPr>
          <p:cNvCxnSpPr/>
          <p:nvPr/>
        </p:nvCxnSpPr>
        <p:spPr>
          <a:xfrm>
            <a:off x="6394269" y="4929267"/>
            <a:ext cx="5380556" cy="0"/>
          </a:xfrm>
          <a:prstGeom prst="line">
            <a:avLst/>
          </a:prstGeom>
          <a:ln w="28575">
            <a:solidFill>
              <a:srgbClr val="D0D0D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B57ECAD-3B0F-134B-81C3-4C7204EF8B6D}"/>
              </a:ext>
            </a:extLst>
          </p:cNvPr>
          <p:cNvSpPr txBox="1"/>
          <p:nvPr/>
        </p:nvSpPr>
        <p:spPr>
          <a:xfrm>
            <a:off x="6394713" y="4085800"/>
            <a:ext cx="2760224" cy="400110"/>
          </a:xfrm>
          <a:prstGeom prst="rect">
            <a:avLst/>
          </a:prstGeom>
          <a:noFill/>
        </p:spPr>
        <p:txBody>
          <a:bodyPr wrap="square" rtlCol="0" anchor="ctr">
            <a:spAutoFit/>
          </a:bodyPr>
          <a:lstStyle/>
          <a:p>
            <a:r>
              <a:rPr lang="en-GB" sz="1000">
                <a:solidFill>
                  <a:srgbClr val="838281"/>
                </a:solidFill>
                <a:latin typeface="Roboto" panose="02000000000000000000" pitchFamily="2" charset="0"/>
                <a:ea typeface="Roboto" panose="02000000000000000000" pitchFamily="2" charset="0"/>
                <a:cs typeface="Roboto" panose="02000000000000000000" pitchFamily="2" charset="0"/>
              </a:rPr>
              <a:t>Quantifying Issues; Applying Technology; Evaluating Information Objectively</a:t>
            </a:r>
          </a:p>
        </p:txBody>
      </p:sp>
      <p:sp>
        <p:nvSpPr>
          <p:cNvPr id="22" name="TextBox 21">
            <a:extLst>
              <a:ext uri="{FF2B5EF4-FFF2-40B4-BE49-F238E27FC236}">
                <a16:creationId xmlns:a16="http://schemas.microsoft.com/office/drawing/2014/main" id="{E9890431-DDC3-3A07-06AA-A238DEBF8DF0}"/>
              </a:ext>
            </a:extLst>
          </p:cNvPr>
          <p:cNvSpPr txBox="1"/>
          <p:nvPr/>
        </p:nvSpPr>
        <p:spPr>
          <a:xfrm>
            <a:off x="6394713" y="3823944"/>
            <a:ext cx="2610169" cy="312393"/>
          </a:xfrm>
          <a:prstGeom prst="rect">
            <a:avLst/>
          </a:prstGeom>
          <a:noFill/>
        </p:spPr>
        <p:txBody>
          <a:bodyPr wrap="square" rtlCol="0" anchor="ctr">
            <a:spAutoFit/>
          </a:bodyPr>
          <a:lstStyle/>
          <a:p>
            <a:r>
              <a:rPr lang="en-GB" sz="1430">
                <a:solidFill>
                  <a:srgbClr val="769BD0"/>
                </a:solidFill>
                <a:latin typeface="Roboto" panose="02000000000000000000" pitchFamily="2" charset="0"/>
                <a:ea typeface="Roboto" panose="02000000000000000000" pitchFamily="2" charset="0"/>
                <a:cs typeface="Roboto" panose="02000000000000000000" pitchFamily="2" charset="0"/>
              </a:rPr>
              <a:t>Interpreting Data</a:t>
            </a:r>
          </a:p>
        </p:txBody>
      </p:sp>
      <p:pic>
        <p:nvPicPr>
          <p:cNvPr id="23" name="Picture 22">
            <a:extLst>
              <a:ext uri="{FF2B5EF4-FFF2-40B4-BE49-F238E27FC236}">
                <a16:creationId xmlns:a16="http://schemas.microsoft.com/office/drawing/2014/main" id="{6CD26723-802B-763A-FB51-B9803E4927D0}"/>
              </a:ext>
            </a:extLst>
          </p:cNvPr>
          <p:cNvPicPr>
            <a:picLocks noChangeAspect="1"/>
          </p:cNvPicPr>
          <p:nvPr/>
        </p:nvPicPr>
        <p:blipFill>
          <a:blip r:embed="rId3"/>
          <a:stretch>
            <a:fillRect/>
          </a:stretch>
        </p:blipFill>
        <p:spPr>
          <a:xfrm>
            <a:off x="9007764" y="2832498"/>
            <a:ext cx="2781465" cy="952637"/>
          </a:xfrm>
          <a:prstGeom prst="rect">
            <a:avLst/>
          </a:prstGeom>
        </p:spPr>
      </p:pic>
      <p:pic>
        <p:nvPicPr>
          <p:cNvPr id="27" name="Graphic 26">
            <a:extLst>
              <a:ext uri="{FF2B5EF4-FFF2-40B4-BE49-F238E27FC236}">
                <a16:creationId xmlns:a16="http://schemas.microsoft.com/office/drawing/2014/main" id="{7BFDEC06-EBB5-2AD8-0357-C34EA4C7C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5077" y="5295382"/>
            <a:ext cx="4779610" cy="207279"/>
          </a:xfrm>
          <a:prstGeom prst="rect">
            <a:avLst/>
          </a:prstGeom>
        </p:spPr>
      </p:pic>
      <p:pic>
        <p:nvPicPr>
          <p:cNvPr id="15" name="Graphic 14">
            <a:extLst>
              <a:ext uri="{FF2B5EF4-FFF2-40B4-BE49-F238E27FC236}">
                <a16:creationId xmlns:a16="http://schemas.microsoft.com/office/drawing/2014/main" id="{A18B9733-FFAF-192B-E56C-2EB901130D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8159" y="3897391"/>
            <a:ext cx="1041843" cy="916319"/>
          </a:xfrm>
          <a:prstGeom prst="rect">
            <a:avLst/>
          </a:prstGeom>
        </p:spPr>
      </p:pic>
      <p:sp>
        <p:nvSpPr>
          <p:cNvPr id="4" name="Rectangle 3">
            <a:extLst>
              <a:ext uri="{FF2B5EF4-FFF2-40B4-BE49-F238E27FC236}">
                <a16:creationId xmlns:a16="http://schemas.microsoft.com/office/drawing/2014/main" id="{C6952AC3-9422-60B5-DEE3-613531E17A0C}"/>
              </a:ext>
            </a:extLst>
          </p:cNvPr>
          <p:cNvSpPr/>
          <p:nvPr/>
        </p:nvSpPr>
        <p:spPr>
          <a:xfrm>
            <a:off x="456116" y="4285855"/>
            <a:ext cx="5515401" cy="2051088"/>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F513699-8BB6-959A-FBD1-0806C560636B}"/>
              </a:ext>
            </a:extLst>
          </p:cNvPr>
          <p:cNvSpPr/>
          <p:nvPr/>
        </p:nvSpPr>
        <p:spPr>
          <a:xfrm>
            <a:off x="400978" y="1905792"/>
            <a:ext cx="5515401" cy="1225715"/>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37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7BAB28-D877-8E5F-2DE1-A3FC3A4BA82F}"/>
              </a:ext>
            </a:extLst>
          </p:cNvPr>
          <p:cNvSpPr>
            <a:spLocks noGrp="1"/>
          </p:cNvSpPr>
          <p:nvPr>
            <p:ph type="body" sz="quarter" idx="10"/>
          </p:nvPr>
        </p:nvSpPr>
        <p:spPr/>
        <p:txBody>
          <a:bodyPr/>
          <a:lstStyle/>
          <a:p>
            <a:r>
              <a:rPr lang="en-GB"/>
              <a:t>“The fact that we are talking the same language at onboarding and development means our approach to talent management is consistent and better aligned. This presents a powerful force for the business”</a:t>
            </a:r>
          </a:p>
          <a:p>
            <a:endParaRPr lang="en-GB"/>
          </a:p>
        </p:txBody>
      </p:sp>
      <p:sp>
        <p:nvSpPr>
          <p:cNvPr id="2" name="Text Placeholder 1">
            <a:extLst>
              <a:ext uri="{FF2B5EF4-FFF2-40B4-BE49-F238E27FC236}">
                <a16:creationId xmlns:a16="http://schemas.microsoft.com/office/drawing/2014/main" id="{A74FC7BA-C94E-DE11-826D-6C97DDC593C2}"/>
              </a:ext>
            </a:extLst>
          </p:cNvPr>
          <p:cNvSpPr>
            <a:spLocks noGrp="1"/>
          </p:cNvSpPr>
          <p:nvPr>
            <p:ph type="body" sz="quarter" idx="11"/>
          </p:nvPr>
        </p:nvSpPr>
        <p:spPr>
          <a:xfrm>
            <a:off x="340889" y="4987452"/>
            <a:ext cx="3603039" cy="329207"/>
          </a:xfrm>
        </p:spPr>
        <p:txBody>
          <a:bodyPr/>
          <a:lstStyle/>
          <a:p>
            <a:r>
              <a:rPr lang="en-GB"/>
              <a:t>Regional HR Director </a:t>
            </a:r>
          </a:p>
          <a:p>
            <a:endParaRPr lang="en-GB"/>
          </a:p>
        </p:txBody>
      </p:sp>
      <p:sp>
        <p:nvSpPr>
          <p:cNvPr id="3" name="Text Placeholder 2">
            <a:extLst>
              <a:ext uri="{FF2B5EF4-FFF2-40B4-BE49-F238E27FC236}">
                <a16:creationId xmlns:a16="http://schemas.microsoft.com/office/drawing/2014/main" id="{82B3BF92-3F69-B7C1-1383-76F3F1566B87}"/>
              </a:ext>
            </a:extLst>
          </p:cNvPr>
          <p:cNvSpPr>
            <a:spLocks noGrp="1"/>
          </p:cNvSpPr>
          <p:nvPr>
            <p:ph type="body" sz="quarter" idx="12"/>
          </p:nvPr>
        </p:nvSpPr>
        <p:spPr>
          <a:xfrm>
            <a:off x="340889" y="5254531"/>
            <a:ext cx="3603039" cy="329207"/>
          </a:xfrm>
        </p:spPr>
        <p:txBody>
          <a:bodyPr/>
          <a:lstStyle/>
          <a:p>
            <a:r>
              <a:rPr lang="en-GB">
                <a:solidFill>
                  <a:schemeClr val="accent1"/>
                </a:solidFill>
              </a:rPr>
              <a:t>RICOH EUROPE</a:t>
            </a:r>
          </a:p>
        </p:txBody>
      </p:sp>
    </p:spTree>
    <p:extLst>
      <p:ext uri="{BB962C8B-B14F-4D97-AF65-F5344CB8AC3E}">
        <p14:creationId xmlns:p14="http://schemas.microsoft.com/office/powerpoint/2010/main" val="717148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a:bodyPr>
          <a:lstStyle/>
          <a:p>
            <a:pPr algn="ctr"/>
            <a:r>
              <a:rPr lang="en-GB">
                <a:solidFill>
                  <a:schemeClr val="accent1"/>
                </a:solidFill>
              </a:rPr>
              <a:t>During a feedback session, you should help the assessee to...</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210765"/>
          </a:xfrm>
        </p:spPr>
        <p:txBody>
          <a:bodyPr>
            <a:normAutofit lnSpcReduction="10000"/>
          </a:bodyPr>
          <a:lstStyle/>
          <a:p>
            <a:pPr marL="457200" indent="-457200">
              <a:spcAft>
                <a:spcPts val="1800"/>
              </a:spcAft>
              <a:buClr>
                <a:schemeClr val="accent1"/>
              </a:buClr>
              <a:buFont typeface="+mj-lt"/>
              <a:buAutoNum type="alphaLcParenR"/>
            </a:pPr>
            <a:r>
              <a:rPr lang="en-GB" sz="2000">
                <a:solidFill>
                  <a:schemeClr val="bg1"/>
                </a:solidFill>
              </a:rPr>
              <a:t>Understand who was responsible for each comment</a:t>
            </a:r>
          </a:p>
          <a:p>
            <a:pPr marL="457200" indent="-457200">
              <a:spcAft>
                <a:spcPts val="1800"/>
              </a:spcAft>
              <a:buClr>
                <a:schemeClr val="accent1"/>
              </a:buClr>
              <a:buFont typeface="+mj-lt"/>
              <a:buAutoNum type="alphaLcParenR"/>
            </a:pPr>
            <a:r>
              <a:rPr lang="en-GB" sz="2000">
                <a:solidFill>
                  <a:schemeClr val="bg1"/>
                </a:solidFill>
              </a:rPr>
              <a:t>Take ownership</a:t>
            </a:r>
          </a:p>
          <a:p>
            <a:pPr marL="457200" indent="-457200">
              <a:spcAft>
                <a:spcPts val="1800"/>
              </a:spcAft>
              <a:buClr>
                <a:schemeClr val="accent1"/>
              </a:buClr>
              <a:buFont typeface="+mj-lt"/>
              <a:buAutoNum type="alphaLcParenR"/>
            </a:pPr>
            <a:r>
              <a:rPr lang="en-GB" sz="2000">
                <a:solidFill>
                  <a:schemeClr val="bg1"/>
                </a:solidFill>
              </a:rPr>
              <a:t>Determine which areas to focus on</a:t>
            </a:r>
          </a:p>
          <a:p>
            <a:pPr marL="457200" indent="-457200">
              <a:spcAft>
                <a:spcPts val="1800"/>
              </a:spcAft>
              <a:buClr>
                <a:schemeClr val="accent1"/>
              </a:buClr>
              <a:buFont typeface="+mj-lt"/>
              <a:buAutoNum type="alphaLcParenR"/>
            </a:pPr>
            <a:r>
              <a:rPr lang="en-GB" sz="2000">
                <a:solidFill>
                  <a:schemeClr val="bg1"/>
                </a:solidFill>
              </a:rPr>
              <a:t>Talk through their thoughts</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algn="r"/>
            <a:fld id="{AF7127FF-F8DE-4228-8048-97D89ED18292}" type="slidenum">
              <a:rPr lang="en-GB" sz="1200" b="1" smtClean="0">
                <a:solidFill>
                  <a:schemeClr val="bg2"/>
                </a:solidFill>
                <a:latin typeface="Segoe UI" panose="020B0502040204020203" pitchFamily="34" charset="0"/>
                <a:ea typeface="Calibri" panose="020F0502020204030204" pitchFamily="34" charset="0"/>
                <a:cs typeface="Segoe UI" panose="020B0502040204020203" pitchFamily="34" charset="0"/>
              </a:rPr>
              <a:pPr algn="r"/>
              <a:t>60</a:t>
            </a:fld>
            <a:endParaRPr lang="en-GB" sz="1200" b="1">
              <a:solidFill>
                <a:schemeClr val="bg2"/>
              </a:solidFill>
              <a:latin typeface="Segoe UI" panose="020B0502040204020203" pitchFamily="34" charset="0"/>
              <a:ea typeface="Calibri" panose="020F0502020204030204" pitchFamily="34" charset="0"/>
              <a:cs typeface="Segoe UI" panose="020B0502040204020203" pitchFamily="34" charset="0"/>
            </a:endParaRPr>
          </a:p>
        </p:txBody>
      </p:sp>
      <p:sp>
        <p:nvSpPr>
          <p:cNvPr id="4" name="Rectangle 3">
            <a:extLst>
              <a:ext uri="{FF2B5EF4-FFF2-40B4-BE49-F238E27FC236}">
                <a16:creationId xmlns:a16="http://schemas.microsoft.com/office/drawing/2014/main" id="{3BC45E7B-5A36-6800-9FBF-812ACCCB1220}"/>
              </a:ext>
            </a:extLst>
          </p:cNvPr>
          <p:cNvSpPr/>
          <p:nvPr/>
        </p:nvSpPr>
        <p:spPr>
          <a:xfrm>
            <a:off x="1701477" y="2868081"/>
            <a:ext cx="7255744" cy="770396"/>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257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648711" y="1424420"/>
            <a:ext cx="5447289" cy="1229796"/>
          </a:xfrm>
        </p:spPr>
        <p:txBody>
          <a:bodyPr/>
          <a:lstStyle/>
          <a:p>
            <a:r>
              <a:rPr lang="en-GB"/>
              <a:t>Administration and Project Management</a:t>
            </a:r>
          </a:p>
        </p:txBody>
      </p:sp>
    </p:spTree>
    <p:extLst>
      <p:ext uri="{BB962C8B-B14F-4D97-AF65-F5344CB8AC3E}">
        <p14:creationId xmlns:p14="http://schemas.microsoft.com/office/powerpoint/2010/main" val="438796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16E1FA-9C21-5B02-589B-55AAB81D05B2}"/>
              </a:ext>
            </a:extLst>
          </p:cNvPr>
          <p:cNvSpPr>
            <a:spLocks noGrp="1"/>
          </p:cNvSpPr>
          <p:nvPr>
            <p:ph type="title"/>
          </p:nvPr>
        </p:nvSpPr>
        <p:spPr>
          <a:xfrm>
            <a:off x="838200" y="434253"/>
            <a:ext cx="10515600" cy="720291"/>
          </a:xfrm>
        </p:spPr>
        <p:txBody>
          <a:bodyPr/>
          <a:lstStyle/>
          <a:p>
            <a:pPr algn="ctr"/>
            <a:r>
              <a:rPr lang="en-GB"/>
              <a:t>Setting up a 360 Project</a:t>
            </a:r>
          </a:p>
        </p:txBody>
      </p:sp>
      <p:sp>
        <p:nvSpPr>
          <p:cNvPr id="9" name="Rectangle: Diagonal Corners Rounded 8">
            <a:extLst>
              <a:ext uri="{FF2B5EF4-FFF2-40B4-BE49-F238E27FC236}">
                <a16:creationId xmlns:a16="http://schemas.microsoft.com/office/drawing/2014/main" id="{A35D4CB8-B90D-E3F3-390E-281129CDB398}"/>
              </a:ext>
            </a:extLst>
          </p:cNvPr>
          <p:cNvSpPr/>
          <p:nvPr/>
        </p:nvSpPr>
        <p:spPr>
          <a:xfrm>
            <a:off x="1165209" y="2069820"/>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Diagonal Corners Rounded 12">
            <a:extLst>
              <a:ext uri="{FF2B5EF4-FFF2-40B4-BE49-F238E27FC236}">
                <a16:creationId xmlns:a16="http://schemas.microsoft.com/office/drawing/2014/main" id="{F4AC0B5B-02B6-B852-DC45-11B2D9CD999D}"/>
              </a:ext>
            </a:extLst>
          </p:cNvPr>
          <p:cNvSpPr/>
          <p:nvPr/>
        </p:nvSpPr>
        <p:spPr>
          <a:xfrm>
            <a:off x="3799137" y="2069820"/>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Diagonal Corners Rounded 13">
            <a:extLst>
              <a:ext uri="{FF2B5EF4-FFF2-40B4-BE49-F238E27FC236}">
                <a16:creationId xmlns:a16="http://schemas.microsoft.com/office/drawing/2014/main" id="{AFE74AF7-391E-AA8C-DC79-907061E093CE}"/>
              </a:ext>
            </a:extLst>
          </p:cNvPr>
          <p:cNvSpPr/>
          <p:nvPr/>
        </p:nvSpPr>
        <p:spPr>
          <a:xfrm>
            <a:off x="6433065" y="2069820"/>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Diagonal Corners Rounded 14">
            <a:extLst>
              <a:ext uri="{FF2B5EF4-FFF2-40B4-BE49-F238E27FC236}">
                <a16:creationId xmlns:a16="http://schemas.microsoft.com/office/drawing/2014/main" id="{42AB9263-FD95-07BF-1011-F7D9AF26F808}"/>
              </a:ext>
            </a:extLst>
          </p:cNvPr>
          <p:cNvSpPr/>
          <p:nvPr/>
        </p:nvSpPr>
        <p:spPr>
          <a:xfrm>
            <a:off x="9066993" y="2069820"/>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4566A7C-F089-6206-1657-FABCFF10F47F}"/>
              </a:ext>
            </a:extLst>
          </p:cNvPr>
          <p:cNvSpPr txBox="1"/>
          <p:nvPr/>
        </p:nvSpPr>
        <p:spPr>
          <a:xfrm>
            <a:off x="1165209" y="2162507"/>
            <a:ext cx="1922120" cy="1077218"/>
          </a:xfrm>
          <a:prstGeom prst="rect">
            <a:avLst/>
          </a:prstGeom>
          <a:noFill/>
        </p:spPr>
        <p:txBody>
          <a:bodyPr wrap="square" rtlCol="0">
            <a:spAutoFit/>
          </a:bodyPr>
          <a:lstStyle/>
          <a:p>
            <a:pPr algn="ctr"/>
            <a:r>
              <a:rPr lang="en-GB" sz="1600">
                <a:solidFill>
                  <a:schemeClr val="tx2"/>
                </a:solidFill>
                <a:latin typeface="+mj-lt"/>
              </a:rPr>
              <a:t>Clarify purpose, population, timescales and communications </a:t>
            </a:r>
          </a:p>
        </p:txBody>
      </p:sp>
      <p:sp>
        <p:nvSpPr>
          <p:cNvPr id="18" name="TextBox 17">
            <a:extLst>
              <a:ext uri="{FF2B5EF4-FFF2-40B4-BE49-F238E27FC236}">
                <a16:creationId xmlns:a16="http://schemas.microsoft.com/office/drawing/2014/main" id="{E75CB7C5-FC92-CCFA-DD21-579FE5449BEE}"/>
              </a:ext>
            </a:extLst>
          </p:cNvPr>
          <p:cNvSpPr txBox="1"/>
          <p:nvPr/>
        </p:nvSpPr>
        <p:spPr>
          <a:xfrm>
            <a:off x="3799137" y="2334795"/>
            <a:ext cx="1922120" cy="830997"/>
          </a:xfrm>
          <a:prstGeom prst="rect">
            <a:avLst/>
          </a:prstGeom>
          <a:noFill/>
        </p:spPr>
        <p:txBody>
          <a:bodyPr wrap="square" rtlCol="0">
            <a:spAutoFit/>
          </a:bodyPr>
          <a:lstStyle/>
          <a:p>
            <a:pPr algn="ctr"/>
            <a:r>
              <a:rPr lang="en-GB" sz="1600">
                <a:solidFill>
                  <a:schemeClr val="tx2"/>
                </a:solidFill>
                <a:latin typeface="+mj-lt"/>
              </a:rPr>
              <a:t>Prepare email content and briefing sessions </a:t>
            </a:r>
          </a:p>
        </p:txBody>
      </p:sp>
      <p:sp>
        <p:nvSpPr>
          <p:cNvPr id="19" name="TextBox 18">
            <a:extLst>
              <a:ext uri="{FF2B5EF4-FFF2-40B4-BE49-F238E27FC236}">
                <a16:creationId xmlns:a16="http://schemas.microsoft.com/office/drawing/2014/main" id="{6EDA4407-3055-9922-4FA3-6CF471F386C9}"/>
              </a:ext>
            </a:extLst>
          </p:cNvPr>
          <p:cNvSpPr txBox="1"/>
          <p:nvPr/>
        </p:nvSpPr>
        <p:spPr>
          <a:xfrm>
            <a:off x="6433065" y="2182533"/>
            <a:ext cx="1922120" cy="1077218"/>
          </a:xfrm>
          <a:prstGeom prst="rect">
            <a:avLst/>
          </a:prstGeom>
          <a:noFill/>
        </p:spPr>
        <p:txBody>
          <a:bodyPr wrap="square" rtlCol="0">
            <a:spAutoFit/>
          </a:bodyPr>
          <a:lstStyle/>
          <a:p>
            <a:pPr algn="ctr"/>
            <a:r>
              <a:rPr lang="en-GB" sz="1600">
                <a:solidFill>
                  <a:schemeClr val="tx2"/>
                </a:solidFill>
                <a:latin typeface="+mj-lt"/>
              </a:rPr>
              <a:t>Brief individuals, raters, line managers and facilitators </a:t>
            </a:r>
          </a:p>
        </p:txBody>
      </p:sp>
      <p:sp>
        <p:nvSpPr>
          <p:cNvPr id="20" name="TextBox 19">
            <a:extLst>
              <a:ext uri="{FF2B5EF4-FFF2-40B4-BE49-F238E27FC236}">
                <a16:creationId xmlns:a16="http://schemas.microsoft.com/office/drawing/2014/main" id="{B8CBFD18-B62E-078A-D56F-C980AA3DBE58}"/>
              </a:ext>
            </a:extLst>
          </p:cNvPr>
          <p:cNvSpPr txBox="1"/>
          <p:nvPr/>
        </p:nvSpPr>
        <p:spPr>
          <a:xfrm>
            <a:off x="9066993" y="2428755"/>
            <a:ext cx="1922120" cy="584775"/>
          </a:xfrm>
          <a:prstGeom prst="rect">
            <a:avLst/>
          </a:prstGeom>
          <a:noFill/>
        </p:spPr>
        <p:txBody>
          <a:bodyPr wrap="square" rtlCol="0">
            <a:spAutoFit/>
          </a:bodyPr>
          <a:lstStyle/>
          <a:p>
            <a:pPr algn="ctr"/>
            <a:r>
              <a:rPr lang="en-GB" sz="1600">
                <a:solidFill>
                  <a:schemeClr val="tx2"/>
                </a:solidFill>
                <a:latin typeface="+mj-lt"/>
              </a:rPr>
              <a:t>Launch self rater questionnaires </a:t>
            </a:r>
          </a:p>
        </p:txBody>
      </p:sp>
      <p:sp>
        <p:nvSpPr>
          <p:cNvPr id="21" name="Rectangle: Diagonal Corners Rounded 20">
            <a:extLst>
              <a:ext uri="{FF2B5EF4-FFF2-40B4-BE49-F238E27FC236}">
                <a16:creationId xmlns:a16="http://schemas.microsoft.com/office/drawing/2014/main" id="{F54A8982-D666-382F-67AB-45D7ED6D94C9}"/>
              </a:ext>
            </a:extLst>
          </p:cNvPr>
          <p:cNvSpPr/>
          <p:nvPr/>
        </p:nvSpPr>
        <p:spPr>
          <a:xfrm>
            <a:off x="1165209" y="3977278"/>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Diagonal Corners Rounded 21">
            <a:extLst>
              <a:ext uri="{FF2B5EF4-FFF2-40B4-BE49-F238E27FC236}">
                <a16:creationId xmlns:a16="http://schemas.microsoft.com/office/drawing/2014/main" id="{878EA514-439E-5A8F-2637-179BB6842797}"/>
              </a:ext>
            </a:extLst>
          </p:cNvPr>
          <p:cNvSpPr/>
          <p:nvPr/>
        </p:nvSpPr>
        <p:spPr>
          <a:xfrm>
            <a:off x="3799137" y="3977278"/>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Diagonal Corners Rounded 22">
            <a:extLst>
              <a:ext uri="{FF2B5EF4-FFF2-40B4-BE49-F238E27FC236}">
                <a16:creationId xmlns:a16="http://schemas.microsoft.com/office/drawing/2014/main" id="{9DC1E2C5-D513-E3D7-9B44-A285D2832AE7}"/>
              </a:ext>
            </a:extLst>
          </p:cNvPr>
          <p:cNvSpPr/>
          <p:nvPr/>
        </p:nvSpPr>
        <p:spPr>
          <a:xfrm>
            <a:off x="6433065" y="3977278"/>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Diagonal Corners Rounded 23">
            <a:extLst>
              <a:ext uri="{FF2B5EF4-FFF2-40B4-BE49-F238E27FC236}">
                <a16:creationId xmlns:a16="http://schemas.microsoft.com/office/drawing/2014/main" id="{2BDD4833-59AD-714C-7571-390187F45AFE}"/>
              </a:ext>
            </a:extLst>
          </p:cNvPr>
          <p:cNvSpPr/>
          <p:nvPr/>
        </p:nvSpPr>
        <p:spPr>
          <a:xfrm>
            <a:off x="9066993" y="3977278"/>
            <a:ext cx="1922120" cy="1302646"/>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FD6D8D17-BDCE-E30A-3A01-12760CAC651C}"/>
              </a:ext>
            </a:extLst>
          </p:cNvPr>
          <p:cNvSpPr txBox="1"/>
          <p:nvPr/>
        </p:nvSpPr>
        <p:spPr>
          <a:xfrm>
            <a:off x="1165209" y="4336213"/>
            <a:ext cx="1922120" cy="584775"/>
          </a:xfrm>
          <a:prstGeom prst="rect">
            <a:avLst/>
          </a:prstGeom>
          <a:noFill/>
        </p:spPr>
        <p:txBody>
          <a:bodyPr wrap="square" rtlCol="0">
            <a:spAutoFit/>
          </a:bodyPr>
          <a:lstStyle/>
          <a:p>
            <a:pPr algn="ctr"/>
            <a:r>
              <a:rPr lang="en-GB" sz="1600">
                <a:solidFill>
                  <a:schemeClr val="tx2"/>
                </a:solidFill>
                <a:latin typeface="+mj-lt"/>
              </a:rPr>
              <a:t>organisational follow-up </a:t>
            </a:r>
          </a:p>
        </p:txBody>
      </p:sp>
      <p:sp>
        <p:nvSpPr>
          <p:cNvPr id="26" name="TextBox 25">
            <a:extLst>
              <a:ext uri="{FF2B5EF4-FFF2-40B4-BE49-F238E27FC236}">
                <a16:creationId xmlns:a16="http://schemas.microsoft.com/office/drawing/2014/main" id="{1127D2C5-CBBA-061C-D748-968BB52B87BE}"/>
              </a:ext>
            </a:extLst>
          </p:cNvPr>
          <p:cNvSpPr txBox="1"/>
          <p:nvPr/>
        </p:nvSpPr>
        <p:spPr>
          <a:xfrm>
            <a:off x="3876678" y="4336212"/>
            <a:ext cx="1767038" cy="584775"/>
          </a:xfrm>
          <a:prstGeom prst="rect">
            <a:avLst/>
          </a:prstGeom>
          <a:noFill/>
        </p:spPr>
        <p:txBody>
          <a:bodyPr wrap="square" rtlCol="0">
            <a:spAutoFit/>
          </a:bodyPr>
          <a:lstStyle/>
          <a:p>
            <a:pPr algn="ctr"/>
            <a:r>
              <a:rPr lang="en-GB" sz="1600">
                <a:solidFill>
                  <a:schemeClr val="tx2"/>
                </a:solidFill>
                <a:latin typeface="+mj-lt"/>
              </a:rPr>
              <a:t>project feedback and overview </a:t>
            </a:r>
          </a:p>
        </p:txBody>
      </p:sp>
      <p:sp>
        <p:nvSpPr>
          <p:cNvPr id="27" name="TextBox 26">
            <a:extLst>
              <a:ext uri="{FF2B5EF4-FFF2-40B4-BE49-F238E27FC236}">
                <a16:creationId xmlns:a16="http://schemas.microsoft.com/office/drawing/2014/main" id="{582D2E2B-CF2C-CE35-093F-5B9E6B9B5C1E}"/>
              </a:ext>
            </a:extLst>
          </p:cNvPr>
          <p:cNvSpPr txBox="1"/>
          <p:nvPr/>
        </p:nvSpPr>
        <p:spPr>
          <a:xfrm>
            <a:off x="6433065" y="4455297"/>
            <a:ext cx="1922120" cy="338554"/>
          </a:xfrm>
          <a:prstGeom prst="rect">
            <a:avLst/>
          </a:prstGeom>
          <a:noFill/>
        </p:spPr>
        <p:txBody>
          <a:bodyPr wrap="square" rtlCol="0">
            <a:spAutoFit/>
          </a:bodyPr>
          <a:lstStyle/>
          <a:p>
            <a:pPr algn="ctr"/>
            <a:r>
              <a:rPr lang="en-GB" sz="1600">
                <a:solidFill>
                  <a:schemeClr val="tx2"/>
                </a:solidFill>
                <a:latin typeface="+mj-lt"/>
              </a:rPr>
              <a:t>feedback sessions </a:t>
            </a:r>
          </a:p>
        </p:txBody>
      </p:sp>
      <p:sp>
        <p:nvSpPr>
          <p:cNvPr id="28" name="TextBox 27">
            <a:extLst>
              <a:ext uri="{FF2B5EF4-FFF2-40B4-BE49-F238E27FC236}">
                <a16:creationId xmlns:a16="http://schemas.microsoft.com/office/drawing/2014/main" id="{66878C1D-F61C-E034-0814-78E47712D06C}"/>
              </a:ext>
            </a:extLst>
          </p:cNvPr>
          <p:cNvSpPr txBox="1"/>
          <p:nvPr/>
        </p:nvSpPr>
        <p:spPr>
          <a:xfrm>
            <a:off x="9066993" y="4455297"/>
            <a:ext cx="1922120" cy="338554"/>
          </a:xfrm>
          <a:prstGeom prst="rect">
            <a:avLst/>
          </a:prstGeom>
          <a:noFill/>
        </p:spPr>
        <p:txBody>
          <a:bodyPr wrap="square" rtlCol="0">
            <a:spAutoFit/>
          </a:bodyPr>
          <a:lstStyle/>
          <a:p>
            <a:pPr algn="ctr"/>
            <a:r>
              <a:rPr lang="en-GB" sz="1600">
                <a:solidFill>
                  <a:schemeClr val="tx2"/>
                </a:solidFill>
                <a:latin typeface="+mj-lt"/>
              </a:rPr>
              <a:t>Reminder emails </a:t>
            </a:r>
          </a:p>
        </p:txBody>
      </p:sp>
      <p:sp>
        <p:nvSpPr>
          <p:cNvPr id="32" name="Freeform: Shape 31">
            <a:extLst>
              <a:ext uri="{FF2B5EF4-FFF2-40B4-BE49-F238E27FC236}">
                <a16:creationId xmlns:a16="http://schemas.microsoft.com/office/drawing/2014/main" id="{8336A5B9-A54F-B7C3-3785-DD7067A92510}"/>
              </a:ext>
            </a:extLst>
          </p:cNvPr>
          <p:cNvSpPr/>
          <p:nvPr/>
        </p:nvSpPr>
        <p:spPr>
          <a:xfrm rot="5400000">
            <a:off x="3244805" y="264647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492F6E2-FC08-6EEA-4257-3608B0509E8D}"/>
              </a:ext>
            </a:extLst>
          </p:cNvPr>
          <p:cNvSpPr/>
          <p:nvPr/>
        </p:nvSpPr>
        <p:spPr>
          <a:xfrm rot="5400000">
            <a:off x="5878734" y="264647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8A38F67-E9C7-8330-7215-4BFA0D177F99}"/>
              </a:ext>
            </a:extLst>
          </p:cNvPr>
          <p:cNvSpPr/>
          <p:nvPr/>
        </p:nvSpPr>
        <p:spPr>
          <a:xfrm rot="5400000">
            <a:off x="8512663" y="264647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39D234-9D1C-083B-134D-C66A16B0EE2B}"/>
              </a:ext>
            </a:extLst>
          </p:cNvPr>
          <p:cNvSpPr/>
          <p:nvPr/>
        </p:nvSpPr>
        <p:spPr>
          <a:xfrm rot="10800000">
            <a:off x="9829626" y="3580146"/>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FC49FB9-92E1-719B-8D89-8130A3A17861}"/>
              </a:ext>
            </a:extLst>
          </p:cNvPr>
          <p:cNvSpPr/>
          <p:nvPr/>
        </p:nvSpPr>
        <p:spPr>
          <a:xfrm rot="16200000">
            <a:off x="3244805" y="451060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3513555-B811-1683-1B87-9BE56EC61DB2}"/>
              </a:ext>
            </a:extLst>
          </p:cNvPr>
          <p:cNvSpPr/>
          <p:nvPr/>
        </p:nvSpPr>
        <p:spPr>
          <a:xfrm rot="16200000">
            <a:off x="5878734" y="451060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A5A05A-33C0-B88B-9628-74056B5A1A44}"/>
              </a:ext>
            </a:extLst>
          </p:cNvPr>
          <p:cNvSpPr/>
          <p:nvPr/>
        </p:nvSpPr>
        <p:spPr>
          <a:xfrm rot="16200000">
            <a:off x="8512663" y="4510608"/>
            <a:ext cx="396854" cy="20763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Tree>
    <p:extLst>
      <p:ext uri="{BB962C8B-B14F-4D97-AF65-F5344CB8AC3E}">
        <p14:creationId xmlns:p14="http://schemas.microsoft.com/office/powerpoint/2010/main" val="29211489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3B1D-F1E2-EC63-D436-01893A6578D0}"/>
              </a:ext>
            </a:extLst>
          </p:cNvPr>
          <p:cNvSpPr>
            <a:spLocks noGrp="1"/>
          </p:cNvSpPr>
          <p:nvPr>
            <p:ph type="title"/>
          </p:nvPr>
        </p:nvSpPr>
        <p:spPr/>
        <p:txBody>
          <a:bodyPr/>
          <a:lstStyle/>
          <a:p>
            <a:r>
              <a:rPr lang="en-GB"/>
              <a:t>Setting up a 360 Project</a:t>
            </a:r>
          </a:p>
        </p:txBody>
      </p:sp>
      <p:grpSp>
        <p:nvGrpSpPr>
          <p:cNvPr id="5" name="Group 4">
            <a:extLst>
              <a:ext uri="{FF2B5EF4-FFF2-40B4-BE49-F238E27FC236}">
                <a16:creationId xmlns:a16="http://schemas.microsoft.com/office/drawing/2014/main" id="{C200F9CF-AF4D-94C5-D87F-95663A1CFB94}"/>
              </a:ext>
            </a:extLst>
          </p:cNvPr>
          <p:cNvGrpSpPr/>
          <p:nvPr/>
        </p:nvGrpSpPr>
        <p:grpSpPr>
          <a:xfrm>
            <a:off x="6096000" y="-446758"/>
            <a:ext cx="6600980" cy="6337393"/>
            <a:chOff x="271462" y="0"/>
            <a:chExt cx="3170110" cy="3043523"/>
          </a:xfrm>
        </p:grpSpPr>
        <p:sp>
          <p:nvSpPr>
            <p:cNvPr id="6" name="Freeform: Shape 5">
              <a:extLst>
                <a:ext uri="{FF2B5EF4-FFF2-40B4-BE49-F238E27FC236}">
                  <a16:creationId xmlns:a16="http://schemas.microsoft.com/office/drawing/2014/main" id="{2F9361C0-9184-761C-4792-BF18027C37BD}"/>
                </a:ext>
              </a:extLst>
            </p:cNvPr>
            <p:cNvSpPr/>
            <p:nvPr/>
          </p:nvSpPr>
          <p:spPr>
            <a:xfrm>
              <a:off x="1926335" y="1528286"/>
              <a:ext cx="733234" cy="733234"/>
            </a:xfrm>
            <a:custGeom>
              <a:avLst/>
              <a:gdLst>
                <a:gd name="connsiteX0" fmla="*/ 733235 w 733234"/>
                <a:gd name="connsiteY0" fmla="*/ 366617 h 733234"/>
                <a:gd name="connsiteX1" fmla="*/ 366617 w 733234"/>
                <a:gd name="connsiteY1" fmla="*/ 733235 h 733234"/>
                <a:gd name="connsiteX2" fmla="*/ 0 w 733234"/>
                <a:gd name="connsiteY2" fmla="*/ 366617 h 733234"/>
                <a:gd name="connsiteX3" fmla="*/ 366617 w 733234"/>
                <a:gd name="connsiteY3" fmla="*/ 0 h 733234"/>
                <a:gd name="connsiteX4" fmla="*/ 733235 w 733234"/>
                <a:gd name="connsiteY4" fmla="*/ 366617 h 7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34" h="733234">
                  <a:moveTo>
                    <a:pt x="733235" y="366617"/>
                  </a:moveTo>
                  <a:cubicBezTo>
                    <a:pt x="733235" y="569094"/>
                    <a:pt x="569094" y="733235"/>
                    <a:pt x="366617" y="733235"/>
                  </a:cubicBezTo>
                  <a:cubicBezTo>
                    <a:pt x="164140" y="733235"/>
                    <a:pt x="0" y="569094"/>
                    <a:pt x="0" y="366617"/>
                  </a:cubicBezTo>
                  <a:cubicBezTo>
                    <a:pt x="0" y="164140"/>
                    <a:pt x="164140" y="0"/>
                    <a:pt x="366617" y="0"/>
                  </a:cubicBezTo>
                  <a:cubicBezTo>
                    <a:pt x="569094" y="0"/>
                    <a:pt x="733235" y="164140"/>
                    <a:pt x="733235" y="366617"/>
                  </a:cubicBezTo>
                  <a:close/>
                </a:path>
              </a:pathLst>
            </a:custGeom>
            <a:solidFill>
              <a:srgbClr val="55D2B1"/>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1970F515-CB04-9720-AC6E-F9F3B0D95647}"/>
                </a:ext>
              </a:extLst>
            </p:cNvPr>
            <p:cNvSpPr/>
            <p:nvPr/>
          </p:nvSpPr>
          <p:spPr>
            <a:xfrm>
              <a:off x="271462" y="0"/>
              <a:ext cx="3170110" cy="3043523"/>
            </a:xfrm>
            <a:custGeom>
              <a:avLst/>
              <a:gdLst>
                <a:gd name="connsiteX0" fmla="*/ 0 w 3170110"/>
                <a:gd name="connsiteY0" fmla="*/ 0 h 3043523"/>
                <a:gd name="connsiteX1" fmla="*/ 619792 w 3170110"/>
                <a:gd name="connsiteY1" fmla="*/ 629412 h 3043523"/>
                <a:gd name="connsiteX2" fmla="*/ 326422 w 3170110"/>
                <a:gd name="connsiteY2" fmla="*/ 922782 h 3043523"/>
                <a:gd name="connsiteX3" fmla="*/ 326422 w 3170110"/>
                <a:gd name="connsiteY3" fmla="*/ 980599 h 3043523"/>
                <a:gd name="connsiteX4" fmla="*/ 615601 w 3170110"/>
                <a:gd name="connsiteY4" fmla="*/ 1269778 h 3043523"/>
                <a:gd name="connsiteX5" fmla="*/ 0 w 3170110"/>
                <a:gd name="connsiteY5" fmla="*/ 1894904 h 3043523"/>
                <a:gd name="connsiteX6" fmla="*/ 873252 w 3170110"/>
                <a:gd name="connsiteY6" fmla="*/ 1888141 h 3043523"/>
                <a:gd name="connsiteX7" fmla="*/ 872871 w 3170110"/>
                <a:gd name="connsiteY7" fmla="*/ 1894904 h 3043523"/>
                <a:gd name="connsiteX8" fmla="*/ 2021491 w 3170110"/>
                <a:gd name="connsiteY8" fmla="*/ 3043523 h 3043523"/>
                <a:gd name="connsiteX9" fmla="*/ 3170111 w 3170110"/>
                <a:gd name="connsiteY9" fmla="*/ 1894904 h 3043523"/>
                <a:gd name="connsiteX10" fmla="*/ 2076736 w 3170110"/>
                <a:gd name="connsiteY10" fmla="*/ 749141 h 3043523"/>
                <a:gd name="connsiteX11" fmla="*/ 2674144 w 3170110"/>
                <a:gd name="connsiteY11" fmla="*/ 145637 h 3043523"/>
                <a:gd name="connsiteX12" fmla="*/ 2695004 w 3170110"/>
                <a:gd name="connsiteY12" fmla="*/ 57722 h 3043523"/>
                <a:gd name="connsiteX13" fmla="*/ 2615184 w 3170110"/>
                <a:gd name="connsiteY13" fmla="*/ 0 h 3043523"/>
                <a:gd name="connsiteX14" fmla="*/ 0 w 3170110"/>
                <a:gd name="connsiteY14" fmla="*/ 0 h 3043523"/>
                <a:gd name="connsiteX15" fmla="*/ 2021491 w 3170110"/>
                <a:gd name="connsiteY15" fmla="*/ 2611184 h 3043523"/>
                <a:gd name="connsiteX16" fmla="*/ 1305211 w 3170110"/>
                <a:gd name="connsiteY16" fmla="*/ 1894904 h 3043523"/>
                <a:gd name="connsiteX17" fmla="*/ 2021491 w 3170110"/>
                <a:gd name="connsiteY17" fmla="*/ 1178624 h 3043523"/>
                <a:gd name="connsiteX18" fmla="*/ 2737771 w 3170110"/>
                <a:gd name="connsiteY18" fmla="*/ 1894904 h 3043523"/>
                <a:gd name="connsiteX19" fmla="*/ 2021491 w 3170110"/>
                <a:gd name="connsiteY19" fmla="*/ 2611184 h 304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70110" h="3043523">
                  <a:moveTo>
                    <a:pt x="0" y="0"/>
                  </a:moveTo>
                  <a:lnTo>
                    <a:pt x="619792" y="629412"/>
                  </a:lnTo>
                  <a:lnTo>
                    <a:pt x="326422" y="922782"/>
                  </a:lnTo>
                  <a:cubicBezTo>
                    <a:pt x="310515" y="938689"/>
                    <a:pt x="310515" y="964597"/>
                    <a:pt x="326422" y="980599"/>
                  </a:cubicBezTo>
                  <a:lnTo>
                    <a:pt x="615601" y="1269778"/>
                  </a:lnTo>
                  <a:lnTo>
                    <a:pt x="0" y="1894904"/>
                  </a:lnTo>
                  <a:lnTo>
                    <a:pt x="873252" y="1888141"/>
                  </a:lnTo>
                  <a:cubicBezTo>
                    <a:pt x="873252" y="1890427"/>
                    <a:pt x="872871" y="1892618"/>
                    <a:pt x="872871" y="1894904"/>
                  </a:cubicBezTo>
                  <a:cubicBezTo>
                    <a:pt x="872871" y="2528221"/>
                    <a:pt x="1388174" y="3043523"/>
                    <a:pt x="2021491" y="3043523"/>
                  </a:cubicBezTo>
                  <a:cubicBezTo>
                    <a:pt x="2654808" y="3043523"/>
                    <a:pt x="3170111" y="2528316"/>
                    <a:pt x="3170111" y="1894904"/>
                  </a:cubicBezTo>
                  <a:cubicBezTo>
                    <a:pt x="3170111" y="1261491"/>
                    <a:pt x="2684336" y="778193"/>
                    <a:pt x="2076736" y="749141"/>
                  </a:cubicBezTo>
                  <a:lnTo>
                    <a:pt x="2674144" y="145637"/>
                  </a:lnTo>
                  <a:cubicBezTo>
                    <a:pt x="2699766" y="120396"/>
                    <a:pt x="2704814" y="86487"/>
                    <a:pt x="2695004" y="57722"/>
                  </a:cubicBezTo>
                  <a:cubicBezTo>
                    <a:pt x="2684145" y="25813"/>
                    <a:pt x="2654999" y="286"/>
                    <a:pt x="2615184" y="0"/>
                  </a:cubicBezTo>
                  <a:lnTo>
                    <a:pt x="0" y="0"/>
                  </a:lnTo>
                  <a:close/>
                  <a:moveTo>
                    <a:pt x="2021491" y="2611184"/>
                  </a:moveTo>
                  <a:cubicBezTo>
                    <a:pt x="1626489" y="2611184"/>
                    <a:pt x="1305211" y="2289905"/>
                    <a:pt x="1305211" y="1894904"/>
                  </a:cubicBezTo>
                  <a:cubicBezTo>
                    <a:pt x="1305211" y="1499902"/>
                    <a:pt x="1626489" y="1178624"/>
                    <a:pt x="2021491" y="1178624"/>
                  </a:cubicBezTo>
                  <a:cubicBezTo>
                    <a:pt x="2416493" y="1178624"/>
                    <a:pt x="2737771" y="1499902"/>
                    <a:pt x="2737771" y="1894904"/>
                  </a:cubicBezTo>
                  <a:cubicBezTo>
                    <a:pt x="2737771" y="2289905"/>
                    <a:pt x="2416493" y="2611184"/>
                    <a:pt x="2021491" y="2611184"/>
                  </a:cubicBezTo>
                  <a:close/>
                </a:path>
              </a:pathLst>
            </a:custGeom>
            <a:solidFill>
              <a:schemeClr val="tx2"/>
            </a:solidFill>
            <a:ln w="0" cap="flat">
              <a:noFill/>
              <a:prstDash val="solid"/>
              <a:miter/>
            </a:ln>
          </p:spPr>
          <p:txBody>
            <a:bodyPr rtlCol="0" anchor="ctr"/>
            <a:lstStyle/>
            <a:p>
              <a:endParaRPr lang="en-GB"/>
            </a:p>
          </p:txBody>
        </p:sp>
      </p:grpSp>
      <p:sp>
        <p:nvSpPr>
          <p:cNvPr id="8" name="Content Placeholder 2">
            <a:extLst>
              <a:ext uri="{FF2B5EF4-FFF2-40B4-BE49-F238E27FC236}">
                <a16:creationId xmlns:a16="http://schemas.microsoft.com/office/drawing/2014/main" id="{D2CD03B7-227B-93B2-FFFE-1CECC1E2E997}"/>
              </a:ext>
            </a:extLst>
          </p:cNvPr>
          <p:cNvSpPr txBox="1">
            <a:spLocks/>
          </p:cNvSpPr>
          <p:nvPr/>
        </p:nvSpPr>
        <p:spPr>
          <a:xfrm>
            <a:off x="339435" y="1519886"/>
            <a:ext cx="6071197" cy="5018565"/>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1600"/>
              <a:t>Understand role requirements</a:t>
            </a:r>
          </a:p>
          <a:p>
            <a:pPr>
              <a:spcAft>
                <a:spcPts val="600"/>
              </a:spcAft>
            </a:pPr>
            <a:r>
              <a:rPr lang="en-GB" sz="1600"/>
              <a:t>Assessee Briefing:</a:t>
            </a:r>
          </a:p>
          <a:p>
            <a:pPr lvl="1">
              <a:spcAft>
                <a:spcPts val="600"/>
              </a:spcAft>
            </a:pPr>
            <a:r>
              <a:rPr lang="en-GB" sz="1600"/>
              <a:t>Purpose of the exercise</a:t>
            </a:r>
          </a:p>
          <a:p>
            <a:pPr lvl="1">
              <a:spcAft>
                <a:spcPts val="600"/>
              </a:spcAft>
            </a:pPr>
            <a:r>
              <a:rPr lang="en-GB" sz="1600"/>
              <a:t>Outline of full process – administration to feedback</a:t>
            </a:r>
          </a:p>
          <a:p>
            <a:pPr lvl="1">
              <a:spcAft>
                <a:spcPts val="600"/>
              </a:spcAft>
            </a:pPr>
            <a:r>
              <a:rPr lang="en-GB" sz="1600"/>
              <a:t>Timescales</a:t>
            </a:r>
          </a:p>
          <a:p>
            <a:pPr lvl="1">
              <a:spcAft>
                <a:spcPts val="600"/>
              </a:spcAft>
            </a:pPr>
            <a:r>
              <a:rPr lang="en-GB" sz="1600"/>
              <a:t>Feedback outcomes</a:t>
            </a:r>
          </a:p>
          <a:p>
            <a:pPr lvl="1">
              <a:spcAft>
                <a:spcPts val="600"/>
              </a:spcAft>
            </a:pPr>
            <a:r>
              <a:rPr lang="en-GB" sz="1600"/>
              <a:t>Choosing raters – providing rater details</a:t>
            </a:r>
          </a:p>
          <a:p>
            <a:pPr lvl="1">
              <a:spcAft>
                <a:spcPts val="600"/>
              </a:spcAft>
            </a:pPr>
            <a:r>
              <a:rPr lang="en-GB" sz="1600"/>
              <a:t>Confidentiality</a:t>
            </a:r>
          </a:p>
          <a:p>
            <a:pPr>
              <a:spcAft>
                <a:spcPts val="600"/>
              </a:spcAft>
            </a:pPr>
            <a:r>
              <a:rPr lang="en-GB" sz="1600"/>
              <a:t>Rater selection: </a:t>
            </a:r>
          </a:p>
          <a:p>
            <a:pPr lvl="1">
              <a:spcAft>
                <a:spcPts val="600"/>
              </a:spcAft>
            </a:pPr>
            <a:r>
              <a:rPr lang="en-GB" sz="1600"/>
              <a:t>Who chooses</a:t>
            </a:r>
          </a:p>
          <a:p>
            <a:pPr lvl="1">
              <a:spcAft>
                <a:spcPts val="600"/>
              </a:spcAft>
            </a:pPr>
            <a:r>
              <a:rPr lang="en-GB" sz="1600"/>
              <a:t>Number of raters: aim for five (with a minimum of three) in peers and reports categories </a:t>
            </a:r>
          </a:p>
          <a:p>
            <a:pPr lvl="1">
              <a:spcAft>
                <a:spcPts val="600"/>
              </a:spcAft>
            </a:pPr>
            <a:r>
              <a:rPr lang="en-GB" sz="1600"/>
              <a:t>Work relationship with raters</a:t>
            </a:r>
          </a:p>
        </p:txBody>
      </p:sp>
    </p:spTree>
    <p:extLst>
      <p:ext uri="{BB962C8B-B14F-4D97-AF65-F5344CB8AC3E}">
        <p14:creationId xmlns:p14="http://schemas.microsoft.com/office/powerpoint/2010/main" val="674718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3B1D-F1E2-EC63-D436-01893A6578D0}"/>
              </a:ext>
            </a:extLst>
          </p:cNvPr>
          <p:cNvSpPr>
            <a:spLocks noGrp="1"/>
          </p:cNvSpPr>
          <p:nvPr>
            <p:ph type="title"/>
          </p:nvPr>
        </p:nvSpPr>
        <p:spPr/>
        <p:txBody>
          <a:bodyPr/>
          <a:lstStyle/>
          <a:p>
            <a:r>
              <a:rPr lang="en-GB"/>
              <a:t>Rater Briefing</a:t>
            </a:r>
          </a:p>
        </p:txBody>
      </p:sp>
      <p:grpSp>
        <p:nvGrpSpPr>
          <p:cNvPr id="5" name="Group 4">
            <a:extLst>
              <a:ext uri="{FF2B5EF4-FFF2-40B4-BE49-F238E27FC236}">
                <a16:creationId xmlns:a16="http://schemas.microsoft.com/office/drawing/2014/main" id="{C200F9CF-AF4D-94C5-D87F-95663A1CFB94}"/>
              </a:ext>
            </a:extLst>
          </p:cNvPr>
          <p:cNvGrpSpPr/>
          <p:nvPr/>
        </p:nvGrpSpPr>
        <p:grpSpPr>
          <a:xfrm>
            <a:off x="-1494503" y="1578879"/>
            <a:ext cx="6600980" cy="6337393"/>
            <a:chOff x="271462" y="0"/>
            <a:chExt cx="3170110" cy="3043523"/>
          </a:xfrm>
        </p:grpSpPr>
        <p:sp>
          <p:nvSpPr>
            <p:cNvPr id="6" name="Freeform: Shape 5">
              <a:extLst>
                <a:ext uri="{FF2B5EF4-FFF2-40B4-BE49-F238E27FC236}">
                  <a16:creationId xmlns:a16="http://schemas.microsoft.com/office/drawing/2014/main" id="{2F9361C0-9184-761C-4792-BF18027C37BD}"/>
                </a:ext>
              </a:extLst>
            </p:cNvPr>
            <p:cNvSpPr/>
            <p:nvPr/>
          </p:nvSpPr>
          <p:spPr>
            <a:xfrm>
              <a:off x="1926335" y="1528286"/>
              <a:ext cx="733234" cy="733234"/>
            </a:xfrm>
            <a:custGeom>
              <a:avLst/>
              <a:gdLst>
                <a:gd name="connsiteX0" fmla="*/ 733235 w 733234"/>
                <a:gd name="connsiteY0" fmla="*/ 366617 h 733234"/>
                <a:gd name="connsiteX1" fmla="*/ 366617 w 733234"/>
                <a:gd name="connsiteY1" fmla="*/ 733235 h 733234"/>
                <a:gd name="connsiteX2" fmla="*/ 0 w 733234"/>
                <a:gd name="connsiteY2" fmla="*/ 366617 h 733234"/>
                <a:gd name="connsiteX3" fmla="*/ 366617 w 733234"/>
                <a:gd name="connsiteY3" fmla="*/ 0 h 733234"/>
                <a:gd name="connsiteX4" fmla="*/ 733235 w 733234"/>
                <a:gd name="connsiteY4" fmla="*/ 366617 h 7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34" h="733234">
                  <a:moveTo>
                    <a:pt x="733235" y="366617"/>
                  </a:moveTo>
                  <a:cubicBezTo>
                    <a:pt x="733235" y="569094"/>
                    <a:pt x="569094" y="733235"/>
                    <a:pt x="366617" y="733235"/>
                  </a:cubicBezTo>
                  <a:cubicBezTo>
                    <a:pt x="164140" y="733235"/>
                    <a:pt x="0" y="569094"/>
                    <a:pt x="0" y="366617"/>
                  </a:cubicBezTo>
                  <a:cubicBezTo>
                    <a:pt x="0" y="164140"/>
                    <a:pt x="164140" y="0"/>
                    <a:pt x="366617" y="0"/>
                  </a:cubicBezTo>
                  <a:cubicBezTo>
                    <a:pt x="569094" y="0"/>
                    <a:pt x="733235" y="164140"/>
                    <a:pt x="733235" y="366617"/>
                  </a:cubicBezTo>
                  <a:close/>
                </a:path>
              </a:pathLst>
            </a:custGeom>
            <a:solidFill>
              <a:srgbClr val="55D2B1"/>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1970F515-CB04-9720-AC6E-F9F3B0D95647}"/>
                </a:ext>
              </a:extLst>
            </p:cNvPr>
            <p:cNvSpPr/>
            <p:nvPr/>
          </p:nvSpPr>
          <p:spPr>
            <a:xfrm>
              <a:off x="271462" y="0"/>
              <a:ext cx="3170110" cy="3043523"/>
            </a:xfrm>
            <a:custGeom>
              <a:avLst/>
              <a:gdLst>
                <a:gd name="connsiteX0" fmla="*/ 0 w 3170110"/>
                <a:gd name="connsiteY0" fmla="*/ 0 h 3043523"/>
                <a:gd name="connsiteX1" fmla="*/ 619792 w 3170110"/>
                <a:gd name="connsiteY1" fmla="*/ 629412 h 3043523"/>
                <a:gd name="connsiteX2" fmla="*/ 326422 w 3170110"/>
                <a:gd name="connsiteY2" fmla="*/ 922782 h 3043523"/>
                <a:gd name="connsiteX3" fmla="*/ 326422 w 3170110"/>
                <a:gd name="connsiteY3" fmla="*/ 980599 h 3043523"/>
                <a:gd name="connsiteX4" fmla="*/ 615601 w 3170110"/>
                <a:gd name="connsiteY4" fmla="*/ 1269778 h 3043523"/>
                <a:gd name="connsiteX5" fmla="*/ 0 w 3170110"/>
                <a:gd name="connsiteY5" fmla="*/ 1894904 h 3043523"/>
                <a:gd name="connsiteX6" fmla="*/ 873252 w 3170110"/>
                <a:gd name="connsiteY6" fmla="*/ 1888141 h 3043523"/>
                <a:gd name="connsiteX7" fmla="*/ 872871 w 3170110"/>
                <a:gd name="connsiteY7" fmla="*/ 1894904 h 3043523"/>
                <a:gd name="connsiteX8" fmla="*/ 2021491 w 3170110"/>
                <a:gd name="connsiteY8" fmla="*/ 3043523 h 3043523"/>
                <a:gd name="connsiteX9" fmla="*/ 3170111 w 3170110"/>
                <a:gd name="connsiteY9" fmla="*/ 1894904 h 3043523"/>
                <a:gd name="connsiteX10" fmla="*/ 2076736 w 3170110"/>
                <a:gd name="connsiteY10" fmla="*/ 749141 h 3043523"/>
                <a:gd name="connsiteX11" fmla="*/ 2674144 w 3170110"/>
                <a:gd name="connsiteY11" fmla="*/ 145637 h 3043523"/>
                <a:gd name="connsiteX12" fmla="*/ 2695004 w 3170110"/>
                <a:gd name="connsiteY12" fmla="*/ 57722 h 3043523"/>
                <a:gd name="connsiteX13" fmla="*/ 2615184 w 3170110"/>
                <a:gd name="connsiteY13" fmla="*/ 0 h 3043523"/>
                <a:gd name="connsiteX14" fmla="*/ 0 w 3170110"/>
                <a:gd name="connsiteY14" fmla="*/ 0 h 3043523"/>
                <a:gd name="connsiteX15" fmla="*/ 2021491 w 3170110"/>
                <a:gd name="connsiteY15" fmla="*/ 2611184 h 3043523"/>
                <a:gd name="connsiteX16" fmla="*/ 1305211 w 3170110"/>
                <a:gd name="connsiteY16" fmla="*/ 1894904 h 3043523"/>
                <a:gd name="connsiteX17" fmla="*/ 2021491 w 3170110"/>
                <a:gd name="connsiteY17" fmla="*/ 1178624 h 3043523"/>
                <a:gd name="connsiteX18" fmla="*/ 2737771 w 3170110"/>
                <a:gd name="connsiteY18" fmla="*/ 1894904 h 3043523"/>
                <a:gd name="connsiteX19" fmla="*/ 2021491 w 3170110"/>
                <a:gd name="connsiteY19" fmla="*/ 2611184 h 304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70110" h="3043523">
                  <a:moveTo>
                    <a:pt x="0" y="0"/>
                  </a:moveTo>
                  <a:lnTo>
                    <a:pt x="619792" y="629412"/>
                  </a:lnTo>
                  <a:lnTo>
                    <a:pt x="326422" y="922782"/>
                  </a:lnTo>
                  <a:cubicBezTo>
                    <a:pt x="310515" y="938689"/>
                    <a:pt x="310515" y="964597"/>
                    <a:pt x="326422" y="980599"/>
                  </a:cubicBezTo>
                  <a:lnTo>
                    <a:pt x="615601" y="1269778"/>
                  </a:lnTo>
                  <a:lnTo>
                    <a:pt x="0" y="1894904"/>
                  </a:lnTo>
                  <a:lnTo>
                    <a:pt x="873252" y="1888141"/>
                  </a:lnTo>
                  <a:cubicBezTo>
                    <a:pt x="873252" y="1890427"/>
                    <a:pt x="872871" y="1892618"/>
                    <a:pt x="872871" y="1894904"/>
                  </a:cubicBezTo>
                  <a:cubicBezTo>
                    <a:pt x="872871" y="2528221"/>
                    <a:pt x="1388174" y="3043523"/>
                    <a:pt x="2021491" y="3043523"/>
                  </a:cubicBezTo>
                  <a:cubicBezTo>
                    <a:pt x="2654808" y="3043523"/>
                    <a:pt x="3170111" y="2528316"/>
                    <a:pt x="3170111" y="1894904"/>
                  </a:cubicBezTo>
                  <a:cubicBezTo>
                    <a:pt x="3170111" y="1261491"/>
                    <a:pt x="2684336" y="778193"/>
                    <a:pt x="2076736" y="749141"/>
                  </a:cubicBezTo>
                  <a:lnTo>
                    <a:pt x="2674144" y="145637"/>
                  </a:lnTo>
                  <a:cubicBezTo>
                    <a:pt x="2699766" y="120396"/>
                    <a:pt x="2704814" y="86487"/>
                    <a:pt x="2695004" y="57722"/>
                  </a:cubicBezTo>
                  <a:cubicBezTo>
                    <a:pt x="2684145" y="25813"/>
                    <a:pt x="2654999" y="286"/>
                    <a:pt x="2615184" y="0"/>
                  </a:cubicBezTo>
                  <a:lnTo>
                    <a:pt x="0" y="0"/>
                  </a:lnTo>
                  <a:close/>
                  <a:moveTo>
                    <a:pt x="2021491" y="2611184"/>
                  </a:moveTo>
                  <a:cubicBezTo>
                    <a:pt x="1626489" y="2611184"/>
                    <a:pt x="1305211" y="2289905"/>
                    <a:pt x="1305211" y="1894904"/>
                  </a:cubicBezTo>
                  <a:cubicBezTo>
                    <a:pt x="1305211" y="1499902"/>
                    <a:pt x="1626489" y="1178624"/>
                    <a:pt x="2021491" y="1178624"/>
                  </a:cubicBezTo>
                  <a:cubicBezTo>
                    <a:pt x="2416493" y="1178624"/>
                    <a:pt x="2737771" y="1499902"/>
                    <a:pt x="2737771" y="1894904"/>
                  </a:cubicBezTo>
                  <a:cubicBezTo>
                    <a:pt x="2737771" y="2289905"/>
                    <a:pt x="2416493" y="2611184"/>
                    <a:pt x="2021491" y="2611184"/>
                  </a:cubicBezTo>
                  <a:close/>
                </a:path>
              </a:pathLst>
            </a:custGeom>
            <a:solidFill>
              <a:schemeClr val="tx2"/>
            </a:solidFill>
            <a:ln w="0" cap="flat">
              <a:noFill/>
              <a:prstDash val="solid"/>
              <a:miter/>
            </a:ln>
          </p:spPr>
          <p:txBody>
            <a:bodyPr rtlCol="0" anchor="ctr"/>
            <a:lstStyle/>
            <a:p>
              <a:endParaRPr lang="en-GB"/>
            </a:p>
          </p:txBody>
        </p:sp>
      </p:grpSp>
      <p:sp>
        <p:nvSpPr>
          <p:cNvPr id="8" name="Content Placeholder 2">
            <a:extLst>
              <a:ext uri="{FF2B5EF4-FFF2-40B4-BE49-F238E27FC236}">
                <a16:creationId xmlns:a16="http://schemas.microsoft.com/office/drawing/2014/main" id="{D2CD03B7-227B-93B2-FFFE-1CECC1E2E997}"/>
              </a:ext>
            </a:extLst>
          </p:cNvPr>
          <p:cNvSpPr txBox="1">
            <a:spLocks/>
          </p:cNvSpPr>
          <p:nvPr/>
        </p:nvSpPr>
        <p:spPr>
          <a:xfrm>
            <a:off x="5643716" y="1154544"/>
            <a:ext cx="5760100" cy="5269203"/>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1600"/>
              <a:t>Purpose</a:t>
            </a:r>
          </a:p>
          <a:p>
            <a:pPr>
              <a:spcAft>
                <a:spcPts val="600"/>
              </a:spcAft>
            </a:pPr>
            <a:r>
              <a:rPr lang="en-GB" sz="1600"/>
              <a:t>Questionnaire timings</a:t>
            </a:r>
          </a:p>
          <a:p>
            <a:pPr>
              <a:spcAft>
                <a:spcPts val="600"/>
              </a:spcAft>
            </a:pPr>
            <a:r>
              <a:rPr lang="en-GB" sz="1600"/>
              <a:t>Try to use the full range of the scale as much as possible </a:t>
            </a:r>
          </a:p>
          <a:p>
            <a:pPr>
              <a:spcAft>
                <a:spcPts val="600"/>
              </a:spcAft>
            </a:pPr>
            <a:r>
              <a:rPr lang="en-GB" sz="1600"/>
              <a:t>You may find some of the ratings difficult, but please try to respond to every area </a:t>
            </a:r>
          </a:p>
          <a:p>
            <a:pPr>
              <a:spcAft>
                <a:spcPts val="600"/>
              </a:spcAft>
            </a:pPr>
            <a:r>
              <a:rPr lang="en-GB" sz="1600"/>
              <a:t>If you really feel you cannot provide a rating on a particular area, please select the ‘Unsure’ option</a:t>
            </a:r>
          </a:p>
          <a:p>
            <a:pPr>
              <a:spcAft>
                <a:spcPts val="600"/>
              </a:spcAft>
            </a:pPr>
            <a:r>
              <a:rPr lang="en-GB" sz="1600"/>
              <a:t>Unless you are completing as “Self” or  “Manager”, your responses will be aggregated with other peoples and  will therefore be confidential </a:t>
            </a:r>
          </a:p>
          <a:p>
            <a:pPr>
              <a:spcAft>
                <a:spcPts val="600"/>
              </a:spcAft>
            </a:pPr>
            <a:r>
              <a:rPr lang="en-GB" sz="1600"/>
              <a:t>Please answer honestly and straightforwardly</a:t>
            </a:r>
          </a:p>
          <a:p>
            <a:pPr>
              <a:spcAft>
                <a:spcPts val="600"/>
              </a:spcAft>
            </a:pPr>
            <a:r>
              <a:rPr lang="en-GB" sz="1600"/>
              <a:t>Think about the individual in a work environment</a:t>
            </a:r>
          </a:p>
          <a:p>
            <a:pPr>
              <a:spcAft>
                <a:spcPts val="600"/>
              </a:spcAft>
            </a:pPr>
            <a:r>
              <a:rPr lang="en-GB" sz="1600"/>
              <a:t>Try to differentiate between those behaviours which you see as very strong/weak and those which are average</a:t>
            </a:r>
          </a:p>
          <a:p>
            <a:pPr>
              <a:spcAft>
                <a:spcPts val="600"/>
              </a:spcAft>
            </a:pPr>
            <a:r>
              <a:rPr lang="en-GB" sz="1600"/>
              <a:t>Support your ratings with examples in the open text boxes</a:t>
            </a:r>
          </a:p>
          <a:p>
            <a:pPr>
              <a:spcAft>
                <a:spcPts val="600"/>
              </a:spcAft>
            </a:pPr>
            <a:endParaRPr lang="en-GB" sz="1600"/>
          </a:p>
        </p:txBody>
      </p:sp>
    </p:spTree>
    <p:extLst>
      <p:ext uri="{BB962C8B-B14F-4D97-AF65-F5344CB8AC3E}">
        <p14:creationId xmlns:p14="http://schemas.microsoft.com/office/powerpoint/2010/main" val="14732119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F54074-2F73-91A1-25B2-5AB3B638E286}"/>
              </a:ext>
            </a:extLst>
          </p:cNvPr>
          <p:cNvSpPr>
            <a:spLocks noGrp="1"/>
          </p:cNvSpPr>
          <p:nvPr>
            <p:ph type="title"/>
          </p:nvPr>
        </p:nvSpPr>
        <p:spPr/>
        <p:txBody>
          <a:bodyPr/>
          <a:lstStyle/>
          <a:p>
            <a:r>
              <a:rPr lang="en-GB"/>
              <a:t>Watch Fors</a:t>
            </a:r>
          </a:p>
        </p:txBody>
      </p:sp>
      <p:sp>
        <p:nvSpPr>
          <p:cNvPr id="8" name="Content Placeholder 2">
            <a:extLst>
              <a:ext uri="{FF2B5EF4-FFF2-40B4-BE49-F238E27FC236}">
                <a16:creationId xmlns:a16="http://schemas.microsoft.com/office/drawing/2014/main" id="{27846173-30F5-4F8D-57FD-556EACD53246}"/>
              </a:ext>
            </a:extLst>
          </p:cNvPr>
          <p:cNvSpPr txBox="1">
            <a:spLocks/>
          </p:cNvSpPr>
          <p:nvPr/>
        </p:nvSpPr>
        <p:spPr>
          <a:xfrm>
            <a:off x="339435" y="1519887"/>
            <a:ext cx="6071197" cy="2295030"/>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1600"/>
              <a:t>Positioning of the process</a:t>
            </a:r>
          </a:p>
          <a:p>
            <a:pPr>
              <a:spcAft>
                <a:spcPts val="600"/>
              </a:spcAft>
            </a:pPr>
            <a:r>
              <a:rPr lang="en-GB" sz="1600"/>
              <a:t>Completion rates – invite more than minimum</a:t>
            </a:r>
          </a:p>
          <a:p>
            <a:pPr>
              <a:spcAft>
                <a:spcPts val="600"/>
              </a:spcAft>
            </a:pPr>
            <a:r>
              <a:rPr lang="en-GB" sz="1600"/>
              <a:t>Raters using the scales incorrectly </a:t>
            </a:r>
          </a:p>
          <a:p>
            <a:pPr>
              <a:spcAft>
                <a:spcPts val="600"/>
              </a:spcAft>
            </a:pPr>
            <a:r>
              <a:rPr lang="en-GB" sz="1600" err="1"/>
              <a:t>Assessees</a:t>
            </a:r>
            <a:r>
              <a:rPr lang="en-GB" sz="1600"/>
              <a:t> have not been in the role for long</a:t>
            </a:r>
          </a:p>
          <a:p>
            <a:pPr>
              <a:spcAft>
                <a:spcPts val="600"/>
              </a:spcAft>
            </a:pPr>
            <a:r>
              <a:rPr lang="en-GB" sz="1600"/>
              <a:t>Raters do not work closely with assessee</a:t>
            </a:r>
          </a:p>
        </p:txBody>
      </p:sp>
    </p:spTree>
    <p:extLst>
      <p:ext uri="{BB962C8B-B14F-4D97-AF65-F5344CB8AC3E}">
        <p14:creationId xmlns:p14="http://schemas.microsoft.com/office/powerpoint/2010/main" val="34890925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AEBB3E-90CC-3540-A63B-0E8DBAD27943}"/>
              </a:ext>
            </a:extLst>
          </p:cNvPr>
          <p:cNvSpPr>
            <a:spLocks noGrp="1"/>
          </p:cNvSpPr>
          <p:nvPr>
            <p:ph type="title"/>
          </p:nvPr>
        </p:nvSpPr>
        <p:spPr/>
        <p:txBody>
          <a:bodyPr/>
          <a:lstStyle/>
          <a:p>
            <a:r>
              <a:rPr lang="en-GB"/>
              <a:t>Project Set-up – Bureau	</a:t>
            </a:r>
          </a:p>
        </p:txBody>
      </p:sp>
      <p:sp>
        <p:nvSpPr>
          <p:cNvPr id="8" name="Content Placeholder 3">
            <a:extLst>
              <a:ext uri="{FF2B5EF4-FFF2-40B4-BE49-F238E27FC236}">
                <a16:creationId xmlns:a16="http://schemas.microsoft.com/office/drawing/2014/main" id="{ABF92F89-71D7-809D-7C2B-EF52BF834318}"/>
              </a:ext>
            </a:extLst>
          </p:cNvPr>
          <p:cNvSpPr>
            <a:spLocks noGrp="1"/>
          </p:cNvSpPr>
          <p:nvPr>
            <p:ph idx="1"/>
          </p:nvPr>
        </p:nvSpPr>
        <p:spPr>
          <a:xfrm>
            <a:off x="339437" y="1456956"/>
            <a:ext cx="9383486" cy="5037150"/>
          </a:xfrm>
        </p:spPr>
        <p:txBody>
          <a:bodyPr>
            <a:normAutofit fontScale="85000" lnSpcReduction="10000"/>
          </a:bodyPr>
          <a:lstStyle/>
          <a:p>
            <a:pPr>
              <a:lnSpc>
                <a:spcPct val="110000"/>
              </a:lnSpc>
              <a:spcAft>
                <a:spcPts val="600"/>
              </a:spcAft>
            </a:pPr>
            <a:r>
              <a:rPr lang="en-GB" sz="1600" b="1">
                <a:solidFill>
                  <a:schemeClr val="accent2"/>
                </a:solidFill>
              </a:rPr>
              <a:t>Step 1:</a:t>
            </a:r>
            <a:r>
              <a:rPr lang="en-GB" sz="1600"/>
              <a:t> You send out briefing emails and advice to </a:t>
            </a:r>
            <a:r>
              <a:rPr lang="en-GB" sz="1600" err="1"/>
              <a:t>assessees</a:t>
            </a:r>
            <a:endParaRPr lang="en-GB" sz="1600"/>
          </a:p>
          <a:p>
            <a:pPr>
              <a:lnSpc>
                <a:spcPct val="110000"/>
              </a:lnSpc>
              <a:spcAft>
                <a:spcPts val="600"/>
              </a:spcAft>
            </a:pPr>
            <a:r>
              <a:rPr lang="en-GB" sz="1600" b="1">
                <a:solidFill>
                  <a:schemeClr val="accent2"/>
                </a:solidFill>
              </a:rPr>
              <a:t>Step 2</a:t>
            </a:r>
            <a:r>
              <a:rPr lang="en-GB" sz="1600"/>
              <a:t>: </a:t>
            </a:r>
            <a:r>
              <a:rPr lang="en-GB" sz="1600" err="1"/>
              <a:t>Assessees</a:t>
            </a:r>
            <a:r>
              <a:rPr lang="en-GB" sz="1600"/>
              <a:t> nominate their raters and send them information and guidance on the process</a:t>
            </a:r>
          </a:p>
          <a:p>
            <a:pPr>
              <a:lnSpc>
                <a:spcPct val="110000"/>
              </a:lnSpc>
              <a:spcAft>
                <a:spcPts val="600"/>
              </a:spcAft>
            </a:pPr>
            <a:r>
              <a:rPr lang="en-GB" sz="1600" b="1">
                <a:solidFill>
                  <a:schemeClr val="accent2"/>
                </a:solidFill>
              </a:rPr>
              <a:t>Step 3:</a:t>
            </a:r>
            <a:r>
              <a:rPr lang="en-GB" sz="1600"/>
              <a:t> You complete Performance 360 Bureau Request Form send to Saville Assessment’s Bureau team</a:t>
            </a:r>
          </a:p>
          <a:p>
            <a:pPr>
              <a:lnSpc>
                <a:spcPct val="110000"/>
              </a:lnSpc>
              <a:spcAft>
                <a:spcPts val="600"/>
              </a:spcAft>
            </a:pPr>
            <a:endParaRPr lang="en-GB" sz="1600"/>
          </a:p>
          <a:p>
            <a:pPr>
              <a:lnSpc>
                <a:spcPct val="110000"/>
              </a:lnSpc>
              <a:spcAft>
                <a:spcPts val="600"/>
              </a:spcAft>
            </a:pPr>
            <a:endParaRPr lang="en-GB" sz="1600"/>
          </a:p>
          <a:p>
            <a:pPr>
              <a:lnSpc>
                <a:spcPct val="110000"/>
              </a:lnSpc>
              <a:spcAft>
                <a:spcPts val="600"/>
              </a:spcAft>
            </a:pPr>
            <a:endParaRPr lang="en-GB" sz="1600"/>
          </a:p>
          <a:p>
            <a:pPr>
              <a:lnSpc>
                <a:spcPct val="110000"/>
              </a:lnSpc>
              <a:spcAft>
                <a:spcPts val="600"/>
              </a:spcAft>
            </a:pPr>
            <a:endParaRPr lang="en-GB" sz="1600"/>
          </a:p>
          <a:p>
            <a:pPr>
              <a:lnSpc>
                <a:spcPct val="110000"/>
              </a:lnSpc>
              <a:spcAft>
                <a:spcPts val="600"/>
              </a:spcAft>
            </a:pPr>
            <a:endParaRPr lang="en-GB" sz="1600"/>
          </a:p>
          <a:p>
            <a:pPr>
              <a:lnSpc>
                <a:spcPct val="110000"/>
              </a:lnSpc>
              <a:spcAft>
                <a:spcPts val="600"/>
              </a:spcAft>
            </a:pPr>
            <a:endParaRPr lang="en-GB" sz="1600"/>
          </a:p>
          <a:p>
            <a:pPr>
              <a:lnSpc>
                <a:spcPct val="110000"/>
              </a:lnSpc>
              <a:spcAft>
                <a:spcPts val="600"/>
              </a:spcAft>
            </a:pPr>
            <a:r>
              <a:rPr lang="en-GB" sz="1600" b="1">
                <a:solidFill>
                  <a:schemeClr val="accent2"/>
                </a:solidFill>
              </a:rPr>
              <a:t>Step 4:</a:t>
            </a:r>
            <a:r>
              <a:rPr lang="en-GB" sz="1600"/>
              <a:t> Bureau team set up project - Oasys emails and login details sent</a:t>
            </a:r>
          </a:p>
          <a:p>
            <a:pPr>
              <a:lnSpc>
                <a:spcPct val="110000"/>
              </a:lnSpc>
              <a:spcAft>
                <a:spcPts val="600"/>
              </a:spcAft>
            </a:pPr>
            <a:r>
              <a:rPr lang="en-GB" sz="1600" b="1">
                <a:solidFill>
                  <a:schemeClr val="accent2"/>
                </a:solidFill>
              </a:rPr>
              <a:t>Step 5:</a:t>
            </a:r>
            <a:r>
              <a:rPr lang="en-GB" sz="1600"/>
              <a:t> We can send updates and reminders</a:t>
            </a:r>
          </a:p>
          <a:p>
            <a:pPr>
              <a:lnSpc>
                <a:spcPct val="110000"/>
              </a:lnSpc>
              <a:spcAft>
                <a:spcPts val="600"/>
              </a:spcAft>
            </a:pPr>
            <a:r>
              <a:rPr lang="en-GB" sz="1600" b="1">
                <a:solidFill>
                  <a:schemeClr val="accent2"/>
                </a:solidFill>
              </a:rPr>
              <a:t>Step 6:</a:t>
            </a:r>
            <a:r>
              <a:rPr lang="en-GB" sz="1600"/>
              <a:t> If appropriate completions rates are achieved we generate and send you reports</a:t>
            </a:r>
          </a:p>
          <a:p>
            <a:pPr>
              <a:lnSpc>
                <a:spcPct val="110000"/>
              </a:lnSpc>
              <a:spcAft>
                <a:spcPts val="600"/>
              </a:spcAft>
            </a:pPr>
            <a:endParaRPr lang="en-GB" sz="1600"/>
          </a:p>
        </p:txBody>
      </p:sp>
      <p:pic>
        <p:nvPicPr>
          <p:cNvPr id="9" name="Picture 8">
            <a:extLst>
              <a:ext uri="{FF2B5EF4-FFF2-40B4-BE49-F238E27FC236}">
                <a16:creationId xmlns:a16="http://schemas.microsoft.com/office/drawing/2014/main" id="{1C542B22-8532-939D-0F30-7902C6F6B2A4}"/>
              </a:ext>
            </a:extLst>
          </p:cNvPr>
          <p:cNvPicPr>
            <a:picLocks noChangeAspect="1"/>
          </p:cNvPicPr>
          <p:nvPr/>
        </p:nvPicPr>
        <p:blipFill>
          <a:blip r:embed="rId2"/>
          <a:stretch>
            <a:fillRect/>
          </a:stretch>
        </p:blipFill>
        <p:spPr>
          <a:xfrm>
            <a:off x="458611" y="2903538"/>
            <a:ext cx="8997341" cy="17617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6821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err="1"/>
              <a:t>Oasys</a:t>
            </a:r>
            <a:r>
              <a:rPr lang="en-GB"/>
              <a:t> </a:t>
            </a:r>
          </a:p>
        </p:txBody>
      </p:sp>
      <p:sp>
        <p:nvSpPr>
          <p:cNvPr id="4" name="Content Placeholder 3"/>
          <p:cNvSpPr>
            <a:spLocks noGrp="1"/>
          </p:cNvSpPr>
          <p:nvPr>
            <p:ph idx="1"/>
          </p:nvPr>
        </p:nvSpPr>
        <p:spPr/>
        <p:txBody>
          <a:bodyPr/>
          <a:lstStyle/>
          <a:p>
            <a:pPr marL="285750" indent="-285750">
              <a:spcAft>
                <a:spcPts val="600"/>
              </a:spcAft>
              <a:buFont typeface="Wingdings" panose="05000000000000000000" pitchFamily="2" charset="2"/>
              <a:buChar char="§"/>
            </a:pPr>
            <a:r>
              <a:rPr lang="en-GB" sz="1600" b="0"/>
              <a:t>One-off investment </a:t>
            </a:r>
          </a:p>
          <a:p>
            <a:pPr marL="285750" indent="-285750">
              <a:spcAft>
                <a:spcPts val="600"/>
              </a:spcAft>
              <a:buFont typeface="Wingdings" panose="05000000000000000000" pitchFamily="2" charset="2"/>
              <a:buChar char="§"/>
            </a:pPr>
            <a:r>
              <a:rPr lang="en-GB" sz="1600" b="0"/>
              <a:t>Free training to use </a:t>
            </a:r>
            <a:r>
              <a:rPr lang="en-GB" sz="1600" b="0" err="1"/>
              <a:t>Oasys</a:t>
            </a:r>
            <a:r>
              <a:rPr lang="en-GB" sz="1600" b="0"/>
              <a:t> </a:t>
            </a:r>
          </a:p>
          <a:p>
            <a:pPr marL="285750" indent="-285750">
              <a:spcAft>
                <a:spcPts val="600"/>
              </a:spcAft>
              <a:buFont typeface="Wingdings" panose="05000000000000000000" pitchFamily="2" charset="2"/>
              <a:buChar char="§"/>
            </a:pPr>
            <a:r>
              <a:rPr lang="en-GB" sz="1600" b="0"/>
              <a:t>Better value for larger numbers </a:t>
            </a:r>
          </a:p>
          <a:p>
            <a:pPr marL="285750" indent="-285750">
              <a:spcAft>
                <a:spcPts val="600"/>
              </a:spcAft>
              <a:buFont typeface="Wingdings" panose="05000000000000000000" pitchFamily="2" charset="2"/>
              <a:buChar char="§"/>
            </a:pPr>
            <a:r>
              <a:rPr lang="en-GB" sz="1600" b="0"/>
              <a:t>You are in control of your own projects </a:t>
            </a:r>
          </a:p>
          <a:p>
            <a:pPr marL="285750" indent="-285750">
              <a:spcAft>
                <a:spcPts val="600"/>
              </a:spcAft>
              <a:buFont typeface="Wingdings" panose="05000000000000000000" pitchFamily="2" charset="2"/>
              <a:buChar char="§"/>
            </a:pPr>
            <a:r>
              <a:rPr lang="en-GB" sz="1600" b="0"/>
              <a:t>Can be branded or non-branded </a:t>
            </a:r>
          </a:p>
          <a:p>
            <a:pPr marL="285750" indent="-285750">
              <a:spcAft>
                <a:spcPts val="600"/>
              </a:spcAft>
              <a:buFont typeface="Wingdings" panose="05000000000000000000" pitchFamily="2" charset="2"/>
              <a:buChar char="§"/>
            </a:pPr>
            <a:r>
              <a:rPr lang="en-GB" sz="1600" b="0"/>
              <a:t>99.9% uptime</a:t>
            </a:r>
          </a:p>
        </p:txBody>
      </p:sp>
      <p:pic>
        <p:nvPicPr>
          <p:cNvPr id="13" name="Graphic 12">
            <a:extLst>
              <a:ext uri="{FF2B5EF4-FFF2-40B4-BE49-F238E27FC236}">
                <a16:creationId xmlns:a16="http://schemas.microsoft.com/office/drawing/2014/main" id="{23ECFBB1-6099-D18C-F2B5-290F0E618A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5325" y="1402743"/>
            <a:ext cx="5297142" cy="2235724"/>
          </a:xfrm>
          <a:prstGeom prst="rect">
            <a:avLst/>
          </a:prstGeom>
        </p:spPr>
      </p:pic>
      <p:pic>
        <p:nvPicPr>
          <p:cNvPr id="15" name="Graphic 14">
            <a:extLst>
              <a:ext uri="{FF2B5EF4-FFF2-40B4-BE49-F238E27FC236}">
                <a16:creationId xmlns:a16="http://schemas.microsoft.com/office/drawing/2014/main" id="{531BCA83-3B7D-9470-1E84-1A4C16CF35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5325" y="3918707"/>
            <a:ext cx="5246784" cy="2214470"/>
          </a:xfrm>
          <a:prstGeom prst="rect">
            <a:avLst/>
          </a:prstGeom>
        </p:spPr>
      </p:pic>
    </p:spTree>
    <p:extLst>
      <p:ext uri="{BB962C8B-B14F-4D97-AF65-F5344CB8AC3E}">
        <p14:creationId xmlns:p14="http://schemas.microsoft.com/office/powerpoint/2010/main" val="3464172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648711" y="2508065"/>
            <a:ext cx="5447289" cy="1229796"/>
          </a:xfrm>
        </p:spPr>
        <p:txBody>
          <a:bodyPr/>
          <a:lstStyle/>
          <a:p>
            <a:r>
              <a:rPr lang="en-GB"/>
              <a:t>Leadership Impact Performance 360</a:t>
            </a:r>
          </a:p>
        </p:txBody>
      </p:sp>
      <p:grpSp>
        <p:nvGrpSpPr>
          <p:cNvPr id="11" name="Group 10">
            <a:extLst>
              <a:ext uri="{FF2B5EF4-FFF2-40B4-BE49-F238E27FC236}">
                <a16:creationId xmlns:a16="http://schemas.microsoft.com/office/drawing/2014/main" id="{40ED383E-E0C1-C8D8-1F23-3A08030045A7}"/>
              </a:ext>
            </a:extLst>
          </p:cNvPr>
          <p:cNvGrpSpPr/>
          <p:nvPr/>
        </p:nvGrpSpPr>
        <p:grpSpPr>
          <a:xfrm>
            <a:off x="648711" y="1073019"/>
            <a:ext cx="1182377" cy="1135171"/>
            <a:chOff x="648711" y="2412351"/>
            <a:chExt cx="3769423" cy="3618929"/>
          </a:xfrm>
        </p:grpSpPr>
        <p:sp>
          <p:nvSpPr>
            <p:cNvPr id="7" name="Freeform: Shape 6">
              <a:extLst>
                <a:ext uri="{FF2B5EF4-FFF2-40B4-BE49-F238E27FC236}">
                  <a16:creationId xmlns:a16="http://schemas.microsoft.com/office/drawing/2014/main" id="{7B762901-72B1-5ADF-371F-72B4A932F711}"/>
                </a:ext>
              </a:extLst>
            </p:cNvPr>
            <p:cNvSpPr/>
            <p:nvPr/>
          </p:nvSpPr>
          <p:spPr>
            <a:xfrm>
              <a:off x="2566379" y="4152283"/>
              <a:ext cx="742759" cy="742759"/>
            </a:xfrm>
            <a:custGeom>
              <a:avLst/>
              <a:gdLst>
                <a:gd name="connsiteX0" fmla="*/ 0 w 742759"/>
                <a:gd name="connsiteY0" fmla="*/ 742759 h 742759"/>
                <a:gd name="connsiteX1" fmla="*/ 0 w 742759"/>
                <a:gd name="connsiteY1" fmla="*/ 33528 h 742759"/>
                <a:gd name="connsiteX2" fmla="*/ 9811 w 742759"/>
                <a:gd name="connsiteY2" fmla="*/ 9811 h 742759"/>
                <a:gd name="connsiteX3" fmla="*/ 33528 w 742759"/>
                <a:gd name="connsiteY3" fmla="*/ 0 h 742759"/>
                <a:gd name="connsiteX4" fmla="*/ 742759 w 742759"/>
                <a:gd name="connsiteY4" fmla="*/ 0 h 742759"/>
                <a:gd name="connsiteX5" fmla="*/ 95 w 742759"/>
                <a:gd name="connsiteY5" fmla="*/ 742664 h 7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759" h="742759">
                  <a:moveTo>
                    <a:pt x="0" y="742759"/>
                  </a:moveTo>
                  <a:lnTo>
                    <a:pt x="0" y="33528"/>
                  </a:lnTo>
                  <a:cubicBezTo>
                    <a:pt x="0" y="24289"/>
                    <a:pt x="3715" y="15907"/>
                    <a:pt x="9811" y="9811"/>
                  </a:cubicBezTo>
                  <a:cubicBezTo>
                    <a:pt x="15907" y="3715"/>
                    <a:pt x="24193" y="0"/>
                    <a:pt x="33528" y="0"/>
                  </a:cubicBezTo>
                  <a:lnTo>
                    <a:pt x="742759" y="0"/>
                  </a:lnTo>
                  <a:cubicBezTo>
                    <a:pt x="742759" y="0"/>
                    <a:pt x="95" y="742664"/>
                    <a:pt x="95" y="742664"/>
                  </a:cubicBezTo>
                  <a:close/>
                </a:path>
              </a:pathLst>
            </a:custGeom>
            <a:solidFill>
              <a:srgbClr val="55D2B1"/>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1EF682E-16B0-7AE3-050E-5D3703BD1389}"/>
                </a:ext>
              </a:extLst>
            </p:cNvPr>
            <p:cNvSpPr/>
            <p:nvPr/>
          </p:nvSpPr>
          <p:spPr>
            <a:xfrm>
              <a:off x="2823268" y="4409268"/>
              <a:ext cx="742759" cy="742759"/>
            </a:xfrm>
            <a:custGeom>
              <a:avLst/>
              <a:gdLst>
                <a:gd name="connsiteX0" fmla="*/ 742759 w 742759"/>
                <a:gd name="connsiteY0" fmla="*/ 0 h 742759"/>
                <a:gd name="connsiteX1" fmla="*/ 742759 w 742759"/>
                <a:gd name="connsiteY1" fmla="*/ 709231 h 742759"/>
                <a:gd name="connsiteX2" fmla="*/ 732949 w 742759"/>
                <a:gd name="connsiteY2" fmla="*/ 732949 h 742759"/>
                <a:gd name="connsiteX3" fmla="*/ 709232 w 742759"/>
                <a:gd name="connsiteY3" fmla="*/ 742760 h 742759"/>
                <a:gd name="connsiteX4" fmla="*/ 0 w 742759"/>
                <a:gd name="connsiteY4" fmla="*/ 742760 h 742759"/>
                <a:gd name="connsiteX5" fmla="*/ 742664 w 742759"/>
                <a:gd name="connsiteY5" fmla="*/ 95 h 7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759" h="742759">
                  <a:moveTo>
                    <a:pt x="742759" y="0"/>
                  </a:moveTo>
                  <a:lnTo>
                    <a:pt x="742759" y="709231"/>
                  </a:lnTo>
                  <a:cubicBezTo>
                    <a:pt x="742759" y="718471"/>
                    <a:pt x="739045" y="726853"/>
                    <a:pt x="732949" y="732949"/>
                  </a:cubicBezTo>
                  <a:cubicBezTo>
                    <a:pt x="726853" y="739045"/>
                    <a:pt x="718566" y="742760"/>
                    <a:pt x="709232" y="742760"/>
                  </a:cubicBezTo>
                  <a:lnTo>
                    <a:pt x="0" y="742760"/>
                  </a:lnTo>
                  <a:cubicBezTo>
                    <a:pt x="0" y="742760"/>
                    <a:pt x="742664" y="95"/>
                    <a:pt x="742664" y="95"/>
                  </a:cubicBezTo>
                  <a:close/>
                </a:path>
              </a:pathLst>
            </a:custGeom>
            <a:solidFill>
              <a:srgbClr val="55D2B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1E8A1A4-A0E7-EC9F-8794-819CB984AA19}"/>
                </a:ext>
              </a:extLst>
            </p:cNvPr>
            <p:cNvSpPr/>
            <p:nvPr/>
          </p:nvSpPr>
          <p:spPr>
            <a:xfrm>
              <a:off x="2223860" y="3837387"/>
              <a:ext cx="2194274" cy="2193893"/>
            </a:xfrm>
            <a:custGeom>
              <a:avLst/>
              <a:gdLst>
                <a:gd name="connsiteX0" fmla="*/ 1544860 w 2194274"/>
                <a:gd name="connsiteY0" fmla="*/ 368237 h 2193893"/>
                <a:gd name="connsiteX1" fmla="*/ 1680305 w 2194274"/>
                <a:gd name="connsiteY1" fmla="*/ 828199 h 2193893"/>
                <a:gd name="connsiteX2" fmla="*/ 828580 w 2194274"/>
                <a:gd name="connsiteY2" fmla="*/ 1679924 h 2193893"/>
                <a:gd name="connsiteX3" fmla="*/ 368618 w 2194274"/>
                <a:gd name="connsiteY3" fmla="*/ 1544479 h 2193893"/>
                <a:gd name="connsiteX4" fmla="*/ 0 w 2194274"/>
                <a:gd name="connsiteY4" fmla="*/ 1913096 h 2193893"/>
                <a:gd name="connsiteX5" fmla="*/ 828580 w 2194274"/>
                <a:gd name="connsiteY5" fmla="*/ 2193893 h 2193893"/>
                <a:gd name="connsiteX6" fmla="*/ 2194274 w 2194274"/>
                <a:gd name="connsiteY6" fmla="*/ 828199 h 2193893"/>
                <a:gd name="connsiteX7" fmla="*/ 1913096 w 2194274"/>
                <a:gd name="connsiteY7" fmla="*/ 0 h 2193893"/>
                <a:gd name="connsiteX8" fmla="*/ 1544860 w 2194274"/>
                <a:gd name="connsiteY8" fmla="*/ 368237 h 219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274" h="2193893">
                  <a:moveTo>
                    <a:pt x="1544860" y="368237"/>
                  </a:moveTo>
                  <a:cubicBezTo>
                    <a:pt x="1630394" y="501015"/>
                    <a:pt x="1680305" y="658844"/>
                    <a:pt x="1680305" y="828199"/>
                  </a:cubicBezTo>
                  <a:cubicBezTo>
                    <a:pt x="1680305" y="1297877"/>
                    <a:pt x="1298258" y="1679924"/>
                    <a:pt x="828580" y="1679924"/>
                  </a:cubicBezTo>
                  <a:cubicBezTo>
                    <a:pt x="659225" y="1679924"/>
                    <a:pt x="501396" y="1630013"/>
                    <a:pt x="368618" y="1544479"/>
                  </a:cubicBezTo>
                  <a:lnTo>
                    <a:pt x="0" y="1913096"/>
                  </a:lnTo>
                  <a:cubicBezTo>
                    <a:pt x="229934" y="2089118"/>
                    <a:pt x="517208" y="2193893"/>
                    <a:pt x="828580" y="2193893"/>
                  </a:cubicBezTo>
                  <a:cubicBezTo>
                    <a:pt x="1581626" y="2193893"/>
                    <a:pt x="2194274" y="1581245"/>
                    <a:pt x="2194274" y="828199"/>
                  </a:cubicBezTo>
                  <a:cubicBezTo>
                    <a:pt x="2194274" y="516731"/>
                    <a:pt x="2089309" y="229648"/>
                    <a:pt x="1913096" y="0"/>
                  </a:cubicBezTo>
                  <a:lnTo>
                    <a:pt x="1544860" y="368237"/>
                  </a:lnTo>
                  <a:close/>
                </a:path>
              </a:pathLst>
            </a:custGeom>
            <a:solidFill>
              <a:schemeClr val="bg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23D8D36-BD9E-B67C-519A-212DA8C1D9AD}"/>
                </a:ext>
              </a:extLst>
            </p:cNvPr>
            <p:cNvSpPr/>
            <p:nvPr/>
          </p:nvSpPr>
          <p:spPr>
            <a:xfrm>
              <a:off x="648711" y="2412351"/>
              <a:ext cx="3231546" cy="3081813"/>
            </a:xfrm>
            <a:custGeom>
              <a:avLst/>
              <a:gdLst>
                <a:gd name="connsiteX0" fmla="*/ 1552004 w 3231546"/>
                <a:gd name="connsiteY0" fmla="*/ 2253234 h 3081813"/>
                <a:gd name="connsiteX1" fmla="*/ 2403729 w 3231546"/>
                <a:gd name="connsiteY1" fmla="*/ 1401509 h 3081813"/>
                <a:gd name="connsiteX2" fmla="*/ 2863691 w 3231546"/>
                <a:gd name="connsiteY2" fmla="*/ 1536954 h 3081813"/>
                <a:gd name="connsiteX3" fmla="*/ 3231547 w 3231546"/>
                <a:gd name="connsiteY3" fmla="*/ 1169099 h 3081813"/>
                <a:gd name="connsiteX4" fmla="*/ 2469356 w 3231546"/>
                <a:gd name="connsiteY4" fmla="*/ 890778 h 3081813"/>
                <a:gd name="connsiteX5" fmla="*/ 3179636 w 3231546"/>
                <a:gd name="connsiteY5" fmla="*/ 173165 h 3081813"/>
                <a:gd name="connsiteX6" fmla="*/ 3204401 w 3231546"/>
                <a:gd name="connsiteY6" fmla="*/ 68580 h 3081813"/>
                <a:gd name="connsiteX7" fmla="*/ 3109436 w 3231546"/>
                <a:gd name="connsiteY7" fmla="*/ 0 h 3081813"/>
                <a:gd name="connsiteX8" fmla="*/ 0 w 3231546"/>
                <a:gd name="connsiteY8" fmla="*/ 0 h 3081813"/>
                <a:gd name="connsiteX9" fmla="*/ 736949 w 3231546"/>
                <a:gd name="connsiteY9" fmla="*/ 748475 h 3081813"/>
                <a:gd name="connsiteX10" fmla="*/ 388144 w 3231546"/>
                <a:gd name="connsiteY10" fmla="*/ 1097280 h 3081813"/>
                <a:gd name="connsiteX11" fmla="*/ 388144 w 3231546"/>
                <a:gd name="connsiteY11" fmla="*/ 1165955 h 3081813"/>
                <a:gd name="connsiteX12" fmla="*/ 731996 w 3231546"/>
                <a:gd name="connsiteY12" fmla="*/ 1509808 h 3081813"/>
                <a:gd name="connsiteX13" fmla="*/ 0 w 3231546"/>
                <a:gd name="connsiteY13" fmla="*/ 2253234 h 3081813"/>
                <a:gd name="connsiteX14" fmla="*/ 1038415 w 3231546"/>
                <a:gd name="connsiteY14" fmla="*/ 2245233 h 3081813"/>
                <a:gd name="connsiteX15" fmla="*/ 1038035 w 3231546"/>
                <a:gd name="connsiteY15" fmla="*/ 2253234 h 3081813"/>
                <a:gd name="connsiteX16" fmla="*/ 1318832 w 3231546"/>
                <a:gd name="connsiteY16" fmla="*/ 3081814 h 3081813"/>
                <a:gd name="connsiteX17" fmla="*/ 1687449 w 3231546"/>
                <a:gd name="connsiteY17" fmla="*/ 2713196 h 3081813"/>
                <a:gd name="connsiteX18" fmla="*/ 1552004 w 3231546"/>
                <a:gd name="connsiteY18" fmla="*/ 2253234 h 308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1546" h="3081813">
                  <a:moveTo>
                    <a:pt x="1552004" y="2253234"/>
                  </a:moveTo>
                  <a:cubicBezTo>
                    <a:pt x="1552004" y="1783556"/>
                    <a:pt x="1934051" y="1401509"/>
                    <a:pt x="2403729" y="1401509"/>
                  </a:cubicBezTo>
                  <a:cubicBezTo>
                    <a:pt x="2573084" y="1401509"/>
                    <a:pt x="2730913" y="1451420"/>
                    <a:pt x="2863691" y="1536954"/>
                  </a:cubicBezTo>
                  <a:lnTo>
                    <a:pt x="3231547" y="1169099"/>
                  </a:lnTo>
                  <a:cubicBezTo>
                    <a:pt x="3017901" y="1006126"/>
                    <a:pt x="2755011" y="904494"/>
                    <a:pt x="2469356" y="890778"/>
                  </a:cubicBezTo>
                  <a:lnTo>
                    <a:pt x="3179636" y="173165"/>
                  </a:lnTo>
                  <a:cubicBezTo>
                    <a:pt x="3210116" y="143161"/>
                    <a:pt x="3216116" y="102775"/>
                    <a:pt x="3204401" y="68580"/>
                  </a:cubicBezTo>
                  <a:cubicBezTo>
                    <a:pt x="3191447" y="30671"/>
                    <a:pt x="3156776" y="381"/>
                    <a:pt x="3109436" y="0"/>
                  </a:cubicBezTo>
                  <a:lnTo>
                    <a:pt x="0" y="0"/>
                  </a:lnTo>
                  <a:lnTo>
                    <a:pt x="736949" y="748475"/>
                  </a:lnTo>
                  <a:lnTo>
                    <a:pt x="388144" y="1097280"/>
                  </a:lnTo>
                  <a:cubicBezTo>
                    <a:pt x="369189" y="1116235"/>
                    <a:pt x="369189" y="1147001"/>
                    <a:pt x="388144" y="1165955"/>
                  </a:cubicBezTo>
                  <a:lnTo>
                    <a:pt x="731996" y="1509808"/>
                  </a:lnTo>
                  <a:lnTo>
                    <a:pt x="0" y="2253234"/>
                  </a:lnTo>
                  <a:lnTo>
                    <a:pt x="1038415" y="2245233"/>
                  </a:lnTo>
                  <a:cubicBezTo>
                    <a:pt x="1038415" y="2247900"/>
                    <a:pt x="1038035" y="2250567"/>
                    <a:pt x="1038035" y="2253234"/>
                  </a:cubicBezTo>
                  <a:cubicBezTo>
                    <a:pt x="1038035" y="2564606"/>
                    <a:pt x="1142810" y="2851785"/>
                    <a:pt x="1318832" y="3081814"/>
                  </a:cubicBezTo>
                  <a:lnTo>
                    <a:pt x="1687449" y="2713196"/>
                  </a:lnTo>
                  <a:cubicBezTo>
                    <a:pt x="1601914" y="2580418"/>
                    <a:pt x="1552004" y="2422589"/>
                    <a:pt x="1552004" y="2253234"/>
                  </a:cubicBezTo>
                  <a:close/>
                </a:path>
              </a:pathLst>
            </a:custGeom>
            <a:solidFill>
              <a:schemeClr val="bg1"/>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122063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C697ED-9454-44CA-9419-2D2711C7EDC2}"/>
              </a:ext>
            </a:extLst>
          </p:cNvPr>
          <p:cNvSpPr>
            <a:spLocks noGrp="1"/>
          </p:cNvSpPr>
          <p:nvPr>
            <p:ph type="title"/>
          </p:nvPr>
        </p:nvSpPr>
        <p:spPr>
          <a:xfrm>
            <a:off x="838200" y="434253"/>
            <a:ext cx="10515600" cy="720291"/>
          </a:xfrm>
        </p:spPr>
        <p:txBody>
          <a:bodyPr/>
          <a:lstStyle/>
          <a:p>
            <a:pPr algn="ctr"/>
            <a:r>
              <a:rPr lang="en-GB"/>
              <a:t>Leadership Impact Model</a:t>
            </a:r>
          </a:p>
        </p:txBody>
      </p:sp>
      <p:pic>
        <p:nvPicPr>
          <p:cNvPr id="7" name="Picture 6">
            <a:extLst>
              <a:ext uri="{FF2B5EF4-FFF2-40B4-BE49-F238E27FC236}">
                <a16:creationId xmlns:a16="http://schemas.microsoft.com/office/drawing/2014/main" id="{ECDE7803-E6D0-4FCF-240A-5A90CF4641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584" y="1359716"/>
            <a:ext cx="7812832" cy="5327660"/>
          </a:xfrm>
          <a:prstGeom prst="rect">
            <a:avLst/>
          </a:prstGeom>
        </p:spPr>
      </p:pic>
    </p:spTree>
    <p:extLst>
      <p:ext uri="{BB962C8B-B14F-4D97-AF65-F5344CB8AC3E}">
        <p14:creationId xmlns:p14="http://schemas.microsoft.com/office/powerpoint/2010/main" val="3162530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 Placeholder 93">
            <a:extLst>
              <a:ext uri="{FF2B5EF4-FFF2-40B4-BE49-F238E27FC236}">
                <a16:creationId xmlns:a16="http://schemas.microsoft.com/office/drawing/2014/main" id="{E64813B0-E242-DA77-3497-E15BFCB694BA}"/>
              </a:ext>
            </a:extLst>
          </p:cNvPr>
          <p:cNvSpPr>
            <a:spLocks noGrp="1"/>
          </p:cNvSpPr>
          <p:nvPr>
            <p:ph type="body" sz="quarter" idx="22"/>
          </p:nvPr>
        </p:nvSpPr>
        <p:spPr/>
        <p:txBody>
          <a:bodyPr/>
          <a:lstStyle/>
          <a:p>
            <a:r>
              <a:rPr lang="en-GB"/>
              <a:t>01</a:t>
            </a:r>
          </a:p>
        </p:txBody>
      </p:sp>
      <p:sp>
        <p:nvSpPr>
          <p:cNvPr id="95" name="Text Placeholder 94">
            <a:extLst>
              <a:ext uri="{FF2B5EF4-FFF2-40B4-BE49-F238E27FC236}">
                <a16:creationId xmlns:a16="http://schemas.microsoft.com/office/drawing/2014/main" id="{CED61CCB-B95F-EA84-F54D-8C11AB3CAF30}"/>
              </a:ext>
            </a:extLst>
          </p:cNvPr>
          <p:cNvSpPr>
            <a:spLocks noGrp="1"/>
          </p:cNvSpPr>
          <p:nvPr>
            <p:ph type="body" sz="quarter" idx="24"/>
          </p:nvPr>
        </p:nvSpPr>
        <p:spPr>
          <a:xfrm>
            <a:off x="1031874" y="2265891"/>
            <a:ext cx="3101213" cy="1088363"/>
          </a:xfrm>
        </p:spPr>
        <p:txBody>
          <a:bodyPr>
            <a:normAutofit/>
          </a:bodyPr>
          <a:lstStyle/>
          <a:p>
            <a:pPr>
              <a:lnSpc>
                <a:spcPct val="100000"/>
              </a:lnSpc>
            </a:pPr>
            <a:r>
              <a:rPr lang="en-GB" sz="1400"/>
              <a:t>Introducing the Wave Performance Culture Framework</a:t>
            </a:r>
          </a:p>
        </p:txBody>
      </p:sp>
      <p:cxnSp>
        <p:nvCxnSpPr>
          <p:cNvPr id="97" name="Straight Connector 96">
            <a:extLst>
              <a:ext uri="{FF2B5EF4-FFF2-40B4-BE49-F238E27FC236}">
                <a16:creationId xmlns:a16="http://schemas.microsoft.com/office/drawing/2014/main" id="{D10B1A75-6E34-E179-83BA-A283A5E346C6}"/>
              </a:ext>
            </a:extLst>
          </p:cNvPr>
          <p:cNvCxnSpPr/>
          <p:nvPr/>
        </p:nvCxnSpPr>
        <p:spPr>
          <a:xfrm>
            <a:off x="1031875" y="2220172"/>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8" name="Text Placeholder 93">
            <a:extLst>
              <a:ext uri="{FF2B5EF4-FFF2-40B4-BE49-F238E27FC236}">
                <a16:creationId xmlns:a16="http://schemas.microsoft.com/office/drawing/2014/main" id="{6E472F7E-6674-693F-5387-E934E49FA392}"/>
              </a:ext>
            </a:extLst>
          </p:cNvPr>
          <p:cNvSpPr txBox="1">
            <a:spLocks/>
          </p:cNvSpPr>
          <p:nvPr/>
        </p:nvSpPr>
        <p:spPr>
          <a:xfrm>
            <a:off x="4652962" y="1704235"/>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02</a:t>
            </a:r>
          </a:p>
        </p:txBody>
      </p:sp>
      <p:sp>
        <p:nvSpPr>
          <p:cNvPr id="99" name="Text Placeholder 94">
            <a:extLst>
              <a:ext uri="{FF2B5EF4-FFF2-40B4-BE49-F238E27FC236}">
                <a16:creationId xmlns:a16="http://schemas.microsoft.com/office/drawing/2014/main" id="{0BADFB0F-ED26-4389-1AB8-755578C52D41}"/>
              </a:ext>
            </a:extLst>
          </p:cNvPr>
          <p:cNvSpPr txBox="1">
            <a:spLocks/>
          </p:cNvSpPr>
          <p:nvPr/>
        </p:nvSpPr>
        <p:spPr>
          <a:xfrm>
            <a:off x="4652962" y="2265892"/>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a:t>Introducing Wave Performance 360</a:t>
            </a:r>
          </a:p>
        </p:txBody>
      </p:sp>
      <p:cxnSp>
        <p:nvCxnSpPr>
          <p:cNvPr id="100" name="Straight Connector 99">
            <a:extLst>
              <a:ext uri="{FF2B5EF4-FFF2-40B4-BE49-F238E27FC236}">
                <a16:creationId xmlns:a16="http://schemas.microsoft.com/office/drawing/2014/main" id="{78739219-C13C-94F4-920D-1BAA9D31829F}"/>
              </a:ext>
            </a:extLst>
          </p:cNvPr>
          <p:cNvCxnSpPr/>
          <p:nvPr/>
        </p:nvCxnSpPr>
        <p:spPr>
          <a:xfrm>
            <a:off x="4652962" y="2220172"/>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 Placeholder 93">
            <a:extLst>
              <a:ext uri="{FF2B5EF4-FFF2-40B4-BE49-F238E27FC236}">
                <a16:creationId xmlns:a16="http://schemas.microsoft.com/office/drawing/2014/main" id="{14FCFBAD-F8D5-05B8-1F10-13C18848BC50}"/>
              </a:ext>
            </a:extLst>
          </p:cNvPr>
          <p:cNvSpPr txBox="1">
            <a:spLocks/>
          </p:cNvSpPr>
          <p:nvPr/>
        </p:nvSpPr>
        <p:spPr>
          <a:xfrm>
            <a:off x="8274049" y="1704235"/>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03</a:t>
            </a:r>
          </a:p>
        </p:txBody>
      </p:sp>
      <p:sp>
        <p:nvSpPr>
          <p:cNvPr id="102" name="Text Placeholder 94">
            <a:extLst>
              <a:ext uri="{FF2B5EF4-FFF2-40B4-BE49-F238E27FC236}">
                <a16:creationId xmlns:a16="http://schemas.microsoft.com/office/drawing/2014/main" id="{6539DCE1-5889-5C28-43F4-E28517CC0BBC}"/>
              </a:ext>
            </a:extLst>
          </p:cNvPr>
          <p:cNvSpPr txBox="1">
            <a:spLocks/>
          </p:cNvSpPr>
          <p:nvPr/>
        </p:nvSpPr>
        <p:spPr>
          <a:xfrm>
            <a:off x="8274049" y="2265892"/>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a:t>Interpretation Exercise</a:t>
            </a:r>
          </a:p>
        </p:txBody>
      </p:sp>
      <p:cxnSp>
        <p:nvCxnSpPr>
          <p:cNvPr id="103" name="Straight Connector 102">
            <a:extLst>
              <a:ext uri="{FF2B5EF4-FFF2-40B4-BE49-F238E27FC236}">
                <a16:creationId xmlns:a16="http://schemas.microsoft.com/office/drawing/2014/main" id="{7F7B77C3-67CC-5FBA-CA86-C5B52F98D2FB}"/>
              </a:ext>
            </a:extLst>
          </p:cNvPr>
          <p:cNvCxnSpPr/>
          <p:nvPr/>
        </p:nvCxnSpPr>
        <p:spPr>
          <a:xfrm>
            <a:off x="8274049" y="2220172"/>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2" name="Text Placeholder 93">
            <a:extLst>
              <a:ext uri="{FF2B5EF4-FFF2-40B4-BE49-F238E27FC236}">
                <a16:creationId xmlns:a16="http://schemas.microsoft.com/office/drawing/2014/main" id="{366381B8-84A4-4643-5AD3-9190D4C59FE2}"/>
              </a:ext>
            </a:extLst>
          </p:cNvPr>
          <p:cNvSpPr txBox="1">
            <a:spLocks/>
          </p:cNvSpPr>
          <p:nvPr/>
        </p:nvSpPr>
        <p:spPr>
          <a:xfrm>
            <a:off x="1031875" y="330853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04</a:t>
            </a:r>
          </a:p>
        </p:txBody>
      </p:sp>
      <p:sp>
        <p:nvSpPr>
          <p:cNvPr id="123" name="Text Placeholder 94">
            <a:extLst>
              <a:ext uri="{FF2B5EF4-FFF2-40B4-BE49-F238E27FC236}">
                <a16:creationId xmlns:a16="http://schemas.microsoft.com/office/drawing/2014/main" id="{C1F29E20-E750-C7C8-9BB9-5F4DA730B497}"/>
              </a:ext>
            </a:extLst>
          </p:cNvPr>
          <p:cNvSpPr txBox="1">
            <a:spLocks/>
          </p:cNvSpPr>
          <p:nvPr/>
        </p:nvSpPr>
        <p:spPr>
          <a:xfrm>
            <a:off x="1031875" y="3870195"/>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a:t>Applying Wave Performance 360</a:t>
            </a:r>
          </a:p>
        </p:txBody>
      </p:sp>
      <p:cxnSp>
        <p:nvCxnSpPr>
          <p:cNvPr id="124" name="Straight Connector 123">
            <a:extLst>
              <a:ext uri="{FF2B5EF4-FFF2-40B4-BE49-F238E27FC236}">
                <a16:creationId xmlns:a16="http://schemas.microsoft.com/office/drawing/2014/main" id="{C059809D-C6D9-C5FD-1676-05842C7032F4}"/>
              </a:ext>
            </a:extLst>
          </p:cNvPr>
          <p:cNvCxnSpPr/>
          <p:nvPr/>
        </p:nvCxnSpPr>
        <p:spPr>
          <a:xfrm>
            <a:off x="1031875" y="382447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5" name="Text Placeholder 93">
            <a:extLst>
              <a:ext uri="{FF2B5EF4-FFF2-40B4-BE49-F238E27FC236}">
                <a16:creationId xmlns:a16="http://schemas.microsoft.com/office/drawing/2014/main" id="{2D53B603-9F15-5C90-3298-F9499A9A36B0}"/>
              </a:ext>
            </a:extLst>
          </p:cNvPr>
          <p:cNvSpPr txBox="1">
            <a:spLocks/>
          </p:cNvSpPr>
          <p:nvPr/>
        </p:nvSpPr>
        <p:spPr>
          <a:xfrm>
            <a:off x="4652962" y="330853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05</a:t>
            </a:r>
          </a:p>
        </p:txBody>
      </p:sp>
      <p:sp>
        <p:nvSpPr>
          <p:cNvPr id="126" name="Text Placeholder 94">
            <a:extLst>
              <a:ext uri="{FF2B5EF4-FFF2-40B4-BE49-F238E27FC236}">
                <a16:creationId xmlns:a16="http://schemas.microsoft.com/office/drawing/2014/main" id="{3B4EA9EA-6BAC-746C-2EBC-1A3200C750D2}"/>
              </a:ext>
            </a:extLst>
          </p:cNvPr>
          <p:cNvSpPr txBox="1">
            <a:spLocks/>
          </p:cNvSpPr>
          <p:nvPr/>
        </p:nvSpPr>
        <p:spPr>
          <a:xfrm>
            <a:off x="4652962" y="3870195"/>
            <a:ext cx="2947988" cy="929428"/>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a:t>Interpretation Exercise</a:t>
            </a:r>
          </a:p>
        </p:txBody>
      </p:sp>
      <p:cxnSp>
        <p:nvCxnSpPr>
          <p:cNvPr id="127" name="Straight Connector 126">
            <a:extLst>
              <a:ext uri="{FF2B5EF4-FFF2-40B4-BE49-F238E27FC236}">
                <a16:creationId xmlns:a16="http://schemas.microsoft.com/office/drawing/2014/main" id="{3073AC5F-C433-C077-4F11-8C316020BC2A}"/>
              </a:ext>
            </a:extLst>
          </p:cNvPr>
          <p:cNvCxnSpPr/>
          <p:nvPr/>
        </p:nvCxnSpPr>
        <p:spPr>
          <a:xfrm>
            <a:off x="4652962" y="382447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8" name="Text Placeholder 93">
            <a:extLst>
              <a:ext uri="{FF2B5EF4-FFF2-40B4-BE49-F238E27FC236}">
                <a16:creationId xmlns:a16="http://schemas.microsoft.com/office/drawing/2014/main" id="{09F5BEC2-9A3A-FD0D-4141-C6CEE929018B}"/>
              </a:ext>
            </a:extLst>
          </p:cNvPr>
          <p:cNvSpPr txBox="1">
            <a:spLocks/>
          </p:cNvSpPr>
          <p:nvPr/>
        </p:nvSpPr>
        <p:spPr>
          <a:xfrm>
            <a:off x="8243093" y="330853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06</a:t>
            </a:r>
          </a:p>
        </p:txBody>
      </p:sp>
      <p:sp>
        <p:nvSpPr>
          <p:cNvPr id="129" name="Text Placeholder 94">
            <a:extLst>
              <a:ext uri="{FF2B5EF4-FFF2-40B4-BE49-F238E27FC236}">
                <a16:creationId xmlns:a16="http://schemas.microsoft.com/office/drawing/2014/main" id="{505DB719-6655-92A8-80B0-875527234015}"/>
              </a:ext>
            </a:extLst>
          </p:cNvPr>
          <p:cNvSpPr txBox="1">
            <a:spLocks/>
          </p:cNvSpPr>
          <p:nvPr/>
        </p:nvSpPr>
        <p:spPr>
          <a:xfrm>
            <a:off x="8243093" y="3870195"/>
            <a:ext cx="2947988" cy="929428"/>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a:t>Wave Performance 360 Report</a:t>
            </a:r>
          </a:p>
        </p:txBody>
      </p:sp>
      <p:cxnSp>
        <p:nvCxnSpPr>
          <p:cNvPr id="130" name="Straight Connector 129">
            <a:extLst>
              <a:ext uri="{FF2B5EF4-FFF2-40B4-BE49-F238E27FC236}">
                <a16:creationId xmlns:a16="http://schemas.microsoft.com/office/drawing/2014/main" id="{012D8745-70E6-B092-F299-58FFECE8BCEB}"/>
              </a:ext>
            </a:extLst>
          </p:cNvPr>
          <p:cNvCxnSpPr/>
          <p:nvPr/>
        </p:nvCxnSpPr>
        <p:spPr>
          <a:xfrm>
            <a:off x="8243093" y="382447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1" name="Text Placeholder 93">
            <a:extLst>
              <a:ext uri="{FF2B5EF4-FFF2-40B4-BE49-F238E27FC236}">
                <a16:creationId xmlns:a16="http://schemas.microsoft.com/office/drawing/2014/main" id="{B93323B4-1C05-4EE0-1759-BD5F3CA6DE4B}"/>
              </a:ext>
            </a:extLst>
          </p:cNvPr>
          <p:cNvSpPr txBox="1">
            <a:spLocks/>
          </p:cNvSpPr>
          <p:nvPr/>
        </p:nvSpPr>
        <p:spPr>
          <a:xfrm>
            <a:off x="1062831" y="485797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07</a:t>
            </a:r>
          </a:p>
        </p:txBody>
      </p:sp>
      <p:sp>
        <p:nvSpPr>
          <p:cNvPr id="132" name="Text Placeholder 94">
            <a:extLst>
              <a:ext uri="{FF2B5EF4-FFF2-40B4-BE49-F238E27FC236}">
                <a16:creationId xmlns:a16="http://schemas.microsoft.com/office/drawing/2014/main" id="{1B31302C-7CAC-7896-475D-FFD249A2CDFE}"/>
              </a:ext>
            </a:extLst>
          </p:cNvPr>
          <p:cNvSpPr txBox="1">
            <a:spLocks/>
          </p:cNvSpPr>
          <p:nvPr/>
        </p:nvSpPr>
        <p:spPr>
          <a:xfrm>
            <a:off x="1062831" y="5428779"/>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a:t>Feedback of Wave Performance 360</a:t>
            </a:r>
          </a:p>
        </p:txBody>
      </p:sp>
      <p:cxnSp>
        <p:nvCxnSpPr>
          <p:cNvPr id="133" name="Straight Connector 132">
            <a:extLst>
              <a:ext uri="{FF2B5EF4-FFF2-40B4-BE49-F238E27FC236}">
                <a16:creationId xmlns:a16="http://schemas.microsoft.com/office/drawing/2014/main" id="{37C14807-7A4D-ED37-6842-BF3CDB7658B1}"/>
              </a:ext>
            </a:extLst>
          </p:cNvPr>
          <p:cNvCxnSpPr/>
          <p:nvPr/>
        </p:nvCxnSpPr>
        <p:spPr>
          <a:xfrm>
            <a:off x="1062831" y="537391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Text Placeholder 93">
            <a:extLst>
              <a:ext uri="{FF2B5EF4-FFF2-40B4-BE49-F238E27FC236}">
                <a16:creationId xmlns:a16="http://schemas.microsoft.com/office/drawing/2014/main" id="{899F7464-5D38-71FF-9987-A9C41B961788}"/>
              </a:ext>
            </a:extLst>
          </p:cNvPr>
          <p:cNvSpPr txBox="1">
            <a:spLocks/>
          </p:cNvSpPr>
          <p:nvPr/>
        </p:nvSpPr>
        <p:spPr>
          <a:xfrm>
            <a:off x="4683918" y="485797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08</a:t>
            </a:r>
          </a:p>
        </p:txBody>
      </p:sp>
      <p:sp>
        <p:nvSpPr>
          <p:cNvPr id="135" name="Text Placeholder 94">
            <a:extLst>
              <a:ext uri="{FF2B5EF4-FFF2-40B4-BE49-F238E27FC236}">
                <a16:creationId xmlns:a16="http://schemas.microsoft.com/office/drawing/2014/main" id="{B6A3C991-CF55-D0B6-B8EE-70929F25AC5A}"/>
              </a:ext>
            </a:extLst>
          </p:cNvPr>
          <p:cNvSpPr txBox="1">
            <a:spLocks/>
          </p:cNvSpPr>
          <p:nvPr/>
        </p:nvSpPr>
        <p:spPr>
          <a:xfrm>
            <a:off x="4683918" y="5428779"/>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a:t>Administration and Project Management</a:t>
            </a:r>
          </a:p>
        </p:txBody>
      </p:sp>
      <p:cxnSp>
        <p:nvCxnSpPr>
          <p:cNvPr id="136" name="Straight Connector 135">
            <a:extLst>
              <a:ext uri="{FF2B5EF4-FFF2-40B4-BE49-F238E27FC236}">
                <a16:creationId xmlns:a16="http://schemas.microsoft.com/office/drawing/2014/main" id="{8597F794-9197-1D3A-0370-5D5D06C0919E}"/>
              </a:ext>
            </a:extLst>
          </p:cNvPr>
          <p:cNvCxnSpPr/>
          <p:nvPr/>
        </p:nvCxnSpPr>
        <p:spPr>
          <a:xfrm>
            <a:off x="4683918" y="537391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7" name="Text Placeholder 93">
            <a:extLst>
              <a:ext uri="{FF2B5EF4-FFF2-40B4-BE49-F238E27FC236}">
                <a16:creationId xmlns:a16="http://schemas.microsoft.com/office/drawing/2014/main" id="{E41CBA69-133C-EA79-D1F7-86029B0D264B}"/>
              </a:ext>
            </a:extLst>
          </p:cNvPr>
          <p:cNvSpPr txBox="1">
            <a:spLocks/>
          </p:cNvSpPr>
          <p:nvPr/>
        </p:nvSpPr>
        <p:spPr>
          <a:xfrm>
            <a:off x="8243093" y="485797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09</a:t>
            </a:r>
          </a:p>
        </p:txBody>
      </p:sp>
      <p:sp>
        <p:nvSpPr>
          <p:cNvPr id="138" name="Text Placeholder 94">
            <a:extLst>
              <a:ext uri="{FF2B5EF4-FFF2-40B4-BE49-F238E27FC236}">
                <a16:creationId xmlns:a16="http://schemas.microsoft.com/office/drawing/2014/main" id="{85579B69-512A-F8F7-D200-0E2DE3AC1717}"/>
              </a:ext>
            </a:extLst>
          </p:cNvPr>
          <p:cNvSpPr txBox="1">
            <a:spLocks/>
          </p:cNvSpPr>
          <p:nvPr/>
        </p:nvSpPr>
        <p:spPr>
          <a:xfrm>
            <a:off x="8243093" y="5428779"/>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a:t>Leadership Impact 360</a:t>
            </a:r>
          </a:p>
        </p:txBody>
      </p:sp>
      <p:cxnSp>
        <p:nvCxnSpPr>
          <p:cNvPr id="139" name="Straight Connector 138">
            <a:extLst>
              <a:ext uri="{FF2B5EF4-FFF2-40B4-BE49-F238E27FC236}">
                <a16:creationId xmlns:a16="http://schemas.microsoft.com/office/drawing/2014/main" id="{6704748C-5721-E010-5994-C63B58E3860A}"/>
              </a:ext>
            </a:extLst>
          </p:cNvPr>
          <p:cNvCxnSpPr/>
          <p:nvPr/>
        </p:nvCxnSpPr>
        <p:spPr>
          <a:xfrm>
            <a:off x="8243093" y="537391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59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par>
                                <p:cTn id="19" presetID="10" presetClass="entr" presetSubtype="0"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500"/>
                                        <p:tgtEl>
                                          <p:spTgt spid="10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2"/>
                                        </p:tgtEl>
                                        <p:attrNameLst>
                                          <p:attrName>style.visibility</p:attrName>
                                        </p:attrNameLst>
                                      </p:cBhvr>
                                      <p:to>
                                        <p:strVal val="visible"/>
                                      </p:to>
                                    </p:set>
                                    <p:animEffect transition="in" filter="fade">
                                      <p:cBhvr>
                                        <p:cTn id="29" dur="500"/>
                                        <p:tgtEl>
                                          <p:spTgt spid="122"/>
                                        </p:tgtEl>
                                      </p:cBhvr>
                                    </p:animEffect>
                                  </p:childTnLst>
                                </p:cTn>
                              </p:par>
                              <p:par>
                                <p:cTn id="30" presetID="10" presetClass="entr" presetSubtype="0" fill="hold" nodeType="with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fade">
                                      <p:cBhvr>
                                        <p:cTn id="32" dur="500"/>
                                        <p:tgtEl>
                                          <p:spTgt spid="1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Effect transition="in" filter="fade">
                                      <p:cBhvr>
                                        <p:cTn id="35" dur="500"/>
                                        <p:tgtEl>
                                          <p:spTgt spid="1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5"/>
                                        </p:tgtEl>
                                        <p:attrNameLst>
                                          <p:attrName>style.visibility</p:attrName>
                                        </p:attrNameLst>
                                      </p:cBhvr>
                                      <p:to>
                                        <p:strVal val="visible"/>
                                      </p:to>
                                    </p:set>
                                    <p:animEffect transition="in" filter="fade">
                                      <p:cBhvr>
                                        <p:cTn id="40" dur="500"/>
                                        <p:tgtEl>
                                          <p:spTgt spid="125"/>
                                        </p:tgtEl>
                                      </p:cBhvr>
                                    </p:animEffect>
                                  </p:childTnLst>
                                </p:cTn>
                              </p:par>
                              <p:par>
                                <p:cTn id="41" presetID="10" presetClass="entr" presetSubtype="0" fill="hold" nodeType="withEffect">
                                  <p:stCondLst>
                                    <p:cond delay="0"/>
                                  </p:stCondLst>
                                  <p:childTnLst>
                                    <p:set>
                                      <p:cBhvr>
                                        <p:cTn id="42" dur="1" fill="hold">
                                          <p:stCondLst>
                                            <p:cond delay="0"/>
                                          </p:stCondLst>
                                        </p:cTn>
                                        <p:tgtEl>
                                          <p:spTgt spid="127"/>
                                        </p:tgtEl>
                                        <p:attrNameLst>
                                          <p:attrName>style.visibility</p:attrName>
                                        </p:attrNameLst>
                                      </p:cBhvr>
                                      <p:to>
                                        <p:strVal val="visible"/>
                                      </p:to>
                                    </p:set>
                                    <p:animEffect transition="in" filter="fade">
                                      <p:cBhvr>
                                        <p:cTn id="43" dur="500"/>
                                        <p:tgtEl>
                                          <p:spTgt spid="1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6"/>
                                        </p:tgtEl>
                                        <p:attrNameLst>
                                          <p:attrName>style.visibility</p:attrName>
                                        </p:attrNameLst>
                                      </p:cBhvr>
                                      <p:to>
                                        <p:strVal val="visible"/>
                                      </p:to>
                                    </p:set>
                                    <p:animEffect transition="in" filter="fade">
                                      <p:cBhvr>
                                        <p:cTn id="46" dur="500"/>
                                        <p:tgtEl>
                                          <p:spTgt spid="1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fade">
                                      <p:cBhvr>
                                        <p:cTn id="51" dur="500"/>
                                        <p:tgtEl>
                                          <p:spTgt spid="128"/>
                                        </p:tgtEl>
                                      </p:cBhvr>
                                    </p:animEffect>
                                  </p:childTnLst>
                                </p:cTn>
                              </p:par>
                              <p:par>
                                <p:cTn id="52" presetID="10" presetClass="entr" presetSubtype="0" fill="hold" nodeType="withEffect">
                                  <p:stCondLst>
                                    <p:cond delay="0"/>
                                  </p:stCondLst>
                                  <p:childTnLst>
                                    <p:set>
                                      <p:cBhvr>
                                        <p:cTn id="53" dur="1" fill="hold">
                                          <p:stCondLst>
                                            <p:cond delay="0"/>
                                          </p:stCondLst>
                                        </p:cTn>
                                        <p:tgtEl>
                                          <p:spTgt spid="130"/>
                                        </p:tgtEl>
                                        <p:attrNameLst>
                                          <p:attrName>style.visibility</p:attrName>
                                        </p:attrNameLst>
                                      </p:cBhvr>
                                      <p:to>
                                        <p:strVal val="visible"/>
                                      </p:to>
                                    </p:set>
                                    <p:animEffect transition="in" filter="fade">
                                      <p:cBhvr>
                                        <p:cTn id="54" dur="500"/>
                                        <p:tgtEl>
                                          <p:spTgt spid="1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9"/>
                                        </p:tgtEl>
                                        <p:attrNameLst>
                                          <p:attrName>style.visibility</p:attrName>
                                        </p:attrNameLst>
                                      </p:cBhvr>
                                      <p:to>
                                        <p:strVal val="visible"/>
                                      </p:to>
                                    </p:set>
                                    <p:animEffect transition="in" filter="fade">
                                      <p:cBhvr>
                                        <p:cTn id="57" dur="500"/>
                                        <p:tgtEl>
                                          <p:spTgt spid="1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1"/>
                                        </p:tgtEl>
                                        <p:attrNameLst>
                                          <p:attrName>style.visibility</p:attrName>
                                        </p:attrNameLst>
                                      </p:cBhvr>
                                      <p:to>
                                        <p:strVal val="visible"/>
                                      </p:to>
                                    </p:set>
                                    <p:animEffect transition="in" filter="fade">
                                      <p:cBhvr>
                                        <p:cTn id="62" dur="500"/>
                                        <p:tgtEl>
                                          <p:spTgt spid="131"/>
                                        </p:tgtEl>
                                      </p:cBhvr>
                                    </p:animEffect>
                                  </p:childTnLst>
                                </p:cTn>
                              </p:par>
                              <p:par>
                                <p:cTn id="63" presetID="10" presetClass="entr" presetSubtype="0" fill="hold" nodeType="withEffect">
                                  <p:stCondLst>
                                    <p:cond delay="0"/>
                                  </p:stCondLst>
                                  <p:childTnLst>
                                    <p:set>
                                      <p:cBhvr>
                                        <p:cTn id="64" dur="1" fill="hold">
                                          <p:stCondLst>
                                            <p:cond delay="0"/>
                                          </p:stCondLst>
                                        </p:cTn>
                                        <p:tgtEl>
                                          <p:spTgt spid="133"/>
                                        </p:tgtEl>
                                        <p:attrNameLst>
                                          <p:attrName>style.visibility</p:attrName>
                                        </p:attrNameLst>
                                      </p:cBhvr>
                                      <p:to>
                                        <p:strVal val="visible"/>
                                      </p:to>
                                    </p:set>
                                    <p:animEffect transition="in" filter="fade">
                                      <p:cBhvr>
                                        <p:cTn id="65" dur="500"/>
                                        <p:tgtEl>
                                          <p:spTgt spid="1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2"/>
                                        </p:tgtEl>
                                        <p:attrNameLst>
                                          <p:attrName>style.visibility</p:attrName>
                                        </p:attrNameLst>
                                      </p:cBhvr>
                                      <p:to>
                                        <p:strVal val="visible"/>
                                      </p:to>
                                    </p:set>
                                    <p:animEffect transition="in" filter="fade">
                                      <p:cBhvr>
                                        <p:cTn id="68" dur="500"/>
                                        <p:tgtEl>
                                          <p:spTgt spid="1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34"/>
                                        </p:tgtEl>
                                        <p:attrNameLst>
                                          <p:attrName>style.visibility</p:attrName>
                                        </p:attrNameLst>
                                      </p:cBhvr>
                                      <p:to>
                                        <p:strVal val="visible"/>
                                      </p:to>
                                    </p:set>
                                    <p:animEffect transition="in" filter="fade">
                                      <p:cBhvr>
                                        <p:cTn id="73" dur="500"/>
                                        <p:tgtEl>
                                          <p:spTgt spid="134"/>
                                        </p:tgtEl>
                                      </p:cBhvr>
                                    </p:animEffect>
                                  </p:childTnLst>
                                </p:cTn>
                              </p:par>
                              <p:par>
                                <p:cTn id="74" presetID="10" presetClass="entr" presetSubtype="0" fill="hold" nodeType="withEffect">
                                  <p:stCondLst>
                                    <p:cond delay="0"/>
                                  </p:stCondLst>
                                  <p:childTnLst>
                                    <p:set>
                                      <p:cBhvr>
                                        <p:cTn id="75" dur="1" fill="hold">
                                          <p:stCondLst>
                                            <p:cond delay="0"/>
                                          </p:stCondLst>
                                        </p:cTn>
                                        <p:tgtEl>
                                          <p:spTgt spid="136"/>
                                        </p:tgtEl>
                                        <p:attrNameLst>
                                          <p:attrName>style.visibility</p:attrName>
                                        </p:attrNameLst>
                                      </p:cBhvr>
                                      <p:to>
                                        <p:strVal val="visible"/>
                                      </p:to>
                                    </p:set>
                                    <p:animEffect transition="in" filter="fade">
                                      <p:cBhvr>
                                        <p:cTn id="76" dur="500"/>
                                        <p:tgtEl>
                                          <p:spTgt spid="13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35"/>
                                        </p:tgtEl>
                                        <p:attrNameLst>
                                          <p:attrName>style.visibility</p:attrName>
                                        </p:attrNameLst>
                                      </p:cBhvr>
                                      <p:to>
                                        <p:strVal val="visible"/>
                                      </p:to>
                                    </p:set>
                                    <p:animEffect transition="in" filter="fade">
                                      <p:cBhvr>
                                        <p:cTn id="79" dur="500"/>
                                        <p:tgtEl>
                                          <p:spTgt spid="13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7"/>
                                        </p:tgtEl>
                                        <p:attrNameLst>
                                          <p:attrName>style.visibility</p:attrName>
                                        </p:attrNameLst>
                                      </p:cBhvr>
                                      <p:to>
                                        <p:strVal val="visible"/>
                                      </p:to>
                                    </p:set>
                                    <p:animEffect transition="in" filter="fade">
                                      <p:cBhvr>
                                        <p:cTn id="84" dur="500"/>
                                        <p:tgtEl>
                                          <p:spTgt spid="137"/>
                                        </p:tgtEl>
                                      </p:cBhvr>
                                    </p:animEffect>
                                  </p:childTnLst>
                                </p:cTn>
                              </p:par>
                              <p:par>
                                <p:cTn id="85" presetID="10" presetClass="entr" presetSubtype="0" fill="hold" nodeType="withEffect">
                                  <p:stCondLst>
                                    <p:cond delay="0"/>
                                  </p:stCondLst>
                                  <p:childTnLst>
                                    <p:set>
                                      <p:cBhvr>
                                        <p:cTn id="86" dur="1" fill="hold">
                                          <p:stCondLst>
                                            <p:cond delay="0"/>
                                          </p:stCondLst>
                                        </p:cTn>
                                        <p:tgtEl>
                                          <p:spTgt spid="139"/>
                                        </p:tgtEl>
                                        <p:attrNameLst>
                                          <p:attrName>style.visibility</p:attrName>
                                        </p:attrNameLst>
                                      </p:cBhvr>
                                      <p:to>
                                        <p:strVal val="visible"/>
                                      </p:to>
                                    </p:set>
                                    <p:animEffect transition="in" filter="fade">
                                      <p:cBhvr>
                                        <p:cTn id="87" dur="500"/>
                                        <p:tgtEl>
                                          <p:spTgt spid="13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8"/>
                                        </p:tgtEl>
                                        <p:attrNameLst>
                                          <p:attrName>style.visibility</p:attrName>
                                        </p:attrNameLst>
                                      </p:cBhvr>
                                      <p:to>
                                        <p:strVal val="visible"/>
                                      </p:to>
                                    </p:set>
                                    <p:animEffect transition="in" filter="fade">
                                      <p:cBhvr>
                                        <p:cTn id="90"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1" grpId="0"/>
      <p:bldP spid="102" grpId="0"/>
      <p:bldP spid="122" grpId="0"/>
      <p:bldP spid="123" grpId="0"/>
      <p:bldP spid="125" grpId="0"/>
      <p:bldP spid="126" grpId="0"/>
      <p:bldP spid="128" grpId="0"/>
      <p:bldP spid="129" grpId="0"/>
      <p:bldP spid="131" grpId="0"/>
      <p:bldP spid="132" grpId="0"/>
      <p:bldP spid="134" grpId="0"/>
      <p:bldP spid="135" grpId="0"/>
      <p:bldP spid="137" grpId="0"/>
      <p:bldP spid="13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C697ED-9454-44CA-9419-2D2711C7EDC2}"/>
              </a:ext>
            </a:extLst>
          </p:cNvPr>
          <p:cNvSpPr>
            <a:spLocks noGrp="1"/>
          </p:cNvSpPr>
          <p:nvPr>
            <p:ph type="title"/>
          </p:nvPr>
        </p:nvSpPr>
        <p:spPr>
          <a:xfrm>
            <a:off x="838200" y="434253"/>
            <a:ext cx="10515600" cy="720291"/>
          </a:xfrm>
        </p:spPr>
        <p:txBody>
          <a:bodyPr/>
          <a:lstStyle/>
          <a:p>
            <a:pPr algn="ctr"/>
            <a:r>
              <a:rPr lang="en-GB"/>
              <a:t>Leadership Impact Model</a:t>
            </a:r>
          </a:p>
        </p:txBody>
      </p:sp>
      <p:pic>
        <p:nvPicPr>
          <p:cNvPr id="3" name="Picture 2" descr="A diagram of a pyramid&#10;&#10;Description automatically generated">
            <a:extLst>
              <a:ext uri="{FF2B5EF4-FFF2-40B4-BE49-F238E27FC236}">
                <a16:creationId xmlns:a16="http://schemas.microsoft.com/office/drawing/2014/main" id="{3766421D-3501-722A-E17C-9B9BC467F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363" y="1996731"/>
            <a:ext cx="4411183" cy="3470868"/>
          </a:xfrm>
          <a:prstGeom prst="rect">
            <a:avLst/>
          </a:prstGeom>
        </p:spPr>
      </p:pic>
      <p:pic>
        <p:nvPicPr>
          <p:cNvPr id="8" name="Graphic 7">
            <a:extLst>
              <a:ext uri="{FF2B5EF4-FFF2-40B4-BE49-F238E27FC236}">
                <a16:creationId xmlns:a16="http://schemas.microsoft.com/office/drawing/2014/main" id="{A0B862D6-1A9F-37CA-D3DA-9422307176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4344" y="3343926"/>
            <a:ext cx="735563" cy="735563"/>
          </a:xfrm>
          <a:prstGeom prst="rect">
            <a:avLst/>
          </a:prstGeom>
        </p:spPr>
      </p:pic>
      <p:pic>
        <p:nvPicPr>
          <p:cNvPr id="10" name="Graphic 9">
            <a:extLst>
              <a:ext uri="{FF2B5EF4-FFF2-40B4-BE49-F238E27FC236}">
                <a16:creationId xmlns:a16="http://schemas.microsoft.com/office/drawing/2014/main" id="{DA492636-529A-8F06-74E2-E7EFBAC464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4344" y="4732036"/>
            <a:ext cx="735563" cy="735563"/>
          </a:xfrm>
          <a:prstGeom prst="rect">
            <a:avLst/>
          </a:prstGeom>
        </p:spPr>
      </p:pic>
      <p:pic>
        <p:nvPicPr>
          <p:cNvPr id="12" name="Graphic 11">
            <a:extLst>
              <a:ext uri="{FF2B5EF4-FFF2-40B4-BE49-F238E27FC236}">
                <a16:creationId xmlns:a16="http://schemas.microsoft.com/office/drawing/2014/main" id="{D72D427B-24FE-2A8A-28D1-635C1BEFA2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7666" y="1984090"/>
            <a:ext cx="735563" cy="735563"/>
          </a:xfrm>
          <a:prstGeom prst="rect">
            <a:avLst/>
          </a:prstGeom>
        </p:spPr>
      </p:pic>
      <p:sp>
        <p:nvSpPr>
          <p:cNvPr id="13" name="TextBox 12">
            <a:extLst>
              <a:ext uri="{FF2B5EF4-FFF2-40B4-BE49-F238E27FC236}">
                <a16:creationId xmlns:a16="http://schemas.microsoft.com/office/drawing/2014/main" id="{AA98A989-C431-3EE1-61F8-7CB4D234279A}"/>
              </a:ext>
            </a:extLst>
          </p:cNvPr>
          <p:cNvSpPr txBox="1"/>
          <p:nvPr/>
        </p:nvSpPr>
        <p:spPr>
          <a:xfrm>
            <a:off x="6506109" y="2167205"/>
            <a:ext cx="1766597" cy="400110"/>
          </a:xfrm>
          <a:prstGeom prst="rect">
            <a:avLst/>
          </a:prstGeom>
          <a:noFill/>
        </p:spPr>
        <p:txBody>
          <a:bodyPr wrap="square" rtlCol="0">
            <a:spAutoFit/>
          </a:bodyPr>
          <a:lstStyle/>
          <a:p>
            <a:r>
              <a:rPr lang="en-GB" sz="2000" b="1">
                <a:solidFill>
                  <a:srgbClr val="702082"/>
                </a:solidFill>
                <a:latin typeface="+mj-lt"/>
              </a:rPr>
              <a:t>Professional</a:t>
            </a:r>
          </a:p>
        </p:txBody>
      </p:sp>
      <p:sp>
        <p:nvSpPr>
          <p:cNvPr id="14" name="TextBox 13">
            <a:extLst>
              <a:ext uri="{FF2B5EF4-FFF2-40B4-BE49-F238E27FC236}">
                <a16:creationId xmlns:a16="http://schemas.microsoft.com/office/drawing/2014/main" id="{BD717AEA-0FB5-A96E-71D8-337E24FCAEA4}"/>
              </a:ext>
            </a:extLst>
          </p:cNvPr>
          <p:cNvSpPr txBox="1"/>
          <p:nvPr/>
        </p:nvSpPr>
        <p:spPr>
          <a:xfrm>
            <a:off x="8272705" y="1996730"/>
            <a:ext cx="2948473" cy="738664"/>
          </a:xfrm>
          <a:prstGeom prst="rect">
            <a:avLst/>
          </a:prstGeom>
          <a:noFill/>
        </p:spPr>
        <p:txBody>
          <a:bodyPr wrap="square" rtlCol="0">
            <a:spAutoFit/>
          </a:bodyPr>
          <a:lstStyle/>
          <a:p>
            <a:r>
              <a:rPr lang="en-GB" sz="1400">
                <a:solidFill>
                  <a:srgbClr val="702082"/>
                </a:solidFill>
              </a:rPr>
              <a:t>Service &amp; Product Delivery</a:t>
            </a:r>
          </a:p>
          <a:p>
            <a:r>
              <a:rPr lang="en-GB" sz="1400">
                <a:solidFill>
                  <a:srgbClr val="702082"/>
                </a:solidFill>
              </a:rPr>
              <a:t>Managed Risk</a:t>
            </a:r>
          </a:p>
          <a:p>
            <a:r>
              <a:rPr lang="en-GB" sz="1400">
                <a:solidFill>
                  <a:srgbClr val="702082"/>
                </a:solidFill>
              </a:rPr>
              <a:t>Expert Reputation </a:t>
            </a:r>
          </a:p>
        </p:txBody>
      </p:sp>
      <p:sp>
        <p:nvSpPr>
          <p:cNvPr id="15" name="TextBox 14">
            <a:extLst>
              <a:ext uri="{FF2B5EF4-FFF2-40B4-BE49-F238E27FC236}">
                <a16:creationId xmlns:a16="http://schemas.microsoft.com/office/drawing/2014/main" id="{A73E6AB8-D1D4-E27A-2F28-4EC4296F3035}"/>
              </a:ext>
            </a:extLst>
          </p:cNvPr>
          <p:cNvSpPr txBox="1"/>
          <p:nvPr/>
        </p:nvSpPr>
        <p:spPr>
          <a:xfrm>
            <a:off x="6506109" y="3511652"/>
            <a:ext cx="1766597" cy="400110"/>
          </a:xfrm>
          <a:prstGeom prst="rect">
            <a:avLst/>
          </a:prstGeom>
          <a:noFill/>
        </p:spPr>
        <p:txBody>
          <a:bodyPr wrap="square" rtlCol="0">
            <a:spAutoFit/>
          </a:bodyPr>
          <a:lstStyle/>
          <a:p>
            <a:r>
              <a:rPr lang="en-GB" sz="2000" b="1">
                <a:solidFill>
                  <a:srgbClr val="00A0D2"/>
                </a:solidFill>
                <a:latin typeface="+mj-lt"/>
              </a:rPr>
              <a:t>People</a:t>
            </a:r>
          </a:p>
        </p:txBody>
      </p:sp>
      <p:sp>
        <p:nvSpPr>
          <p:cNvPr id="16" name="TextBox 15">
            <a:extLst>
              <a:ext uri="{FF2B5EF4-FFF2-40B4-BE49-F238E27FC236}">
                <a16:creationId xmlns:a16="http://schemas.microsoft.com/office/drawing/2014/main" id="{B602D267-E155-AD6D-FDA2-4DBD183361A9}"/>
              </a:ext>
            </a:extLst>
          </p:cNvPr>
          <p:cNvSpPr txBox="1"/>
          <p:nvPr/>
        </p:nvSpPr>
        <p:spPr>
          <a:xfrm>
            <a:off x="6506109" y="4899762"/>
            <a:ext cx="1766597" cy="400110"/>
          </a:xfrm>
          <a:prstGeom prst="rect">
            <a:avLst/>
          </a:prstGeom>
          <a:noFill/>
        </p:spPr>
        <p:txBody>
          <a:bodyPr wrap="square" rtlCol="0">
            <a:spAutoFit/>
          </a:bodyPr>
          <a:lstStyle/>
          <a:p>
            <a:r>
              <a:rPr lang="en-GB" sz="2000" b="1">
                <a:solidFill>
                  <a:srgbClr val="00C389"/>
                </a:solidFill>
                <a:latin typeface="+mj-lt"/>
              </a:rPr>
              <a:t>Pioneering</a:t>
            </a:r>
          </a:p>
        </p:txBody>
      </p:sp>
      <p:sp>
        <p:nvSpPr>
          <p:cNvPr id="17" name="TextBox 16">
            <a:extLst>
              <a:ext uri="{FF2B5EF4-FFF2-40B4-BE49-F238E27FC236}">
                <a16:creationId xmlns:a16="http://schemas.microsoft.com/office/drawing/2014/main" id="{EFB29927-4E43-A82A-B73D-EC10B6E831DB}"/>
              </a:ext>
            </a:extLst>
          </p:cNvPr>
          <p:cNvSpPr txBox="1"/>
          <p:nvPr/>
        </p:nvSpPr>
        <p:spPr>
          <a:xfrm>
            <a:off x="8272706" y="3400941"/>
            <a:ext cx="2948473" cy="738664"/>
          </a:xfrm>
          <a:prstGeom prst="rect">
            <a:avLst/>
          </a:prstGeom>
          <a:noFill/>
        </p:spPr>
        <p:txBody>
          <a:bodyPr wrap="square" rtlCol="0">
            <a:spAutoFit/>
          </a:bodyPr>
          <a:lstStyle/>
          <a:p>
            <a:r>
              <a:rPr lang="en-GB" sz="1400">
                <a:solidFill>
                  <a:srgbClr val="00A0D2"/>
                </a:solidFill>
              </a:rPr>
              <a:t>Organizational Commitment </a:t>
            </a:r>
          </a:p>
          <a:p>
            <a:r>
              <a:rPr lang="en-GB" sz="1400">
                <a:solidFill>
                  <a:srgbClr val="00A0D2"/>
                </a:solidFill>
              </a:rPr>
              <a:t>Successful Teams </a:t>
            </a:r>
          </a:p>
          <a:p>
            <a:r>
              <a:rPr lang="en-GB" sz="1400">
                <a:solidFill>
                  <a:srgbClr val="00A0D2"/>
                </a:solidFill>
              </a:rPr>
              <a:t>Communication </a:t>
            </a:r>
          </a:p>
        </p:txBody>
      </p:sp>
      <p:sp>
        <p:nvSpPr>
          <p:cNvPr id="18" name="TextBox 17">
            <a:extLst>
              <a:ext uri="{FF2B5EF4-FFF2-40B4-BE49-F238E27FC236}">
                <a16:creationId xmlns:a16="http://schemas.microsoft.com/office/drawing/2014/main" id="{BECBE5CC-B12A-A26A-4C45-3CB6AE1946A0}"/>
              </a:ext>
            </a:extLst>
          </p:cNvPr>
          <p:cNvSpPr txBox="1"/>
          <p:nvPr/>
        </p:nvSpPr>
        <p:spPr>
          <a:xfrm>
            <a:off x="8272706" y="4732036"/>
            <a:ext cx="2948473" cy="738664"/>
          </a:xfrm>
          <a:prstGeom prst="rect">
            <a:avLst/>
          </a:prstGeom>
          <a:noFill/>
        </p:spPr>
        <p:txBody>
          <a:bodyPr wrap="square" rtlCol="0">
            <a:spAutoFit/>
          </a:bodyPr>
          <a:lstStyle/>
          <a:p>
            <a:r>
              <a:rPr lang="en-GB" sz="1400">
                <a:solidFill>
                  <a:srgbClr val="00C389"/>
                </a:solidFill>
              </a:rPr>
              <a:t>New Products/ Markets </a:t>
            </a:r>
          </a:p>
          <a:p>
            <a:r>
              <a:rPr lang="en-GB" sz="1400">
                <a:solidFill>
                  <a:srgbClr val="00C389"/>
                </a:solidFill>
              </a:rPr>
              <a:t>Organizational Transformation </a:t>
            </a:r>
          </a:p>
          <a:p>
            <a:r>
              <a:rPr lang="en-GB" sz="1400">
                <a:solidFill>
                  <a:srgbClr val="00C389"/>
                </a:solidFill>
              </a:rPr>
              <a:t>Organizational Growth </a:t>
            </a:r>
          </a:p>
        </p:txBody>
      </p:sp>
    </p:spTree>
    <p:extLst>
      <p:ext uri="{BB962C8B-B14F-4D97-AF65-F5344CB8AC3E}">
        <p14:creationId xmlns:p14="http://schemas.microsoft.com/office/powerpoint/2010/main" val="1087384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14CB57-3EA6-DEE4-33DE-0FF03C96404F}"/>
              </a:ext>
            </a:extLst>
          </p:cNvPr>
          <p:cNvSpPr>
            <a:spLocks noGrp="1"/>
          </p:cNvSpPr>
          <p:nvPr>
            <p:ph type="title"/>
          </p:nvPr>
        </p:nvSpPr>
        <p:spPr/>
        <p:txBody>
          <a:bodyPr/>
          <a:lstStyle/>
          <a:p>
            <a:r>
              <a:rPr lang="en-GB"/>
              <a:t>Leadership Impact Performance 360</a:t>
            </a:r>
          </a:p>
        </p:txBody>
      </p:sp>
      <p:sp>
        <p:nvSpPr>
          <p:cNvPr id="8" name="Content Placeholder 2">
            <a:extLst>
              <a:ext uri="{FF2B5EF4-FFF2-40B4-BE49-F238E27FC236}">
                <a16:creationId xmlns:a16="http://schemas.microsoft.com/office/drawing/2014/main" id="{464EDD9F-3E43-CA60-3C16-37C13971C945}"/>
              </a:ext>
            </a:extLst>
          </p:cNvPr>
          <p:cNvSpPr txBox="1">
            <a:spLocks/>
          </p:cNvSpPr>
          <p:nvPr/>
        </p:nvSpPr>
        <p:spPr>
          <a:xfrm>
            <a:off x="339435" y="2281485"/>
            <a:ext cx="5389561" cy="2295030"/>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1600"/>
              <a:t>Leadership Impact 360 gives users a valid and comprehensive way to assess impact in their senior managers and executives </a:t>
            </a:r>
          </a:p>
          <a:p>
            <a:pPr>
              <a:spcAft>
                <a:spcPts val="600"/>
              </a:spcAft>
            </a:pPr>
            <a:r>
              <a:rPr lang="en-GB" sz="1600"/>
              <a:t>Direct match to 3P model and Wave Professional Styles Leadership Impact Expert Report</a:t>
            </a:r>
          </a:p>
          <a:p>
            <a:pPr>
              <a:spcAft>
                <a:spcPts val="600"/>
              </a:spcAft>
            </a:pPr>
            <a:r>
              <a:rPr lang="en-GB" sz="1600"/>
              <a:t>Clearly differentiated from Wave Performance 360  </a:t>
            </a:r>
          </a:p>
          <a:p>
            <a:pPr>
              <a:spcAft>
                <a:spcPts val="600"/>
              </a:spcAft>
            </a:pPr>
            <a:r>
              <a:rPr lang="en-GB" sz="1600"/>
              <a:t>Organisational perspective of leadership impact    </a:t>
            </a:r>
          </a:p>
        </p:txBody>
      </p:sp>
      <p:grpSp>
        <p:nvGrpSpPr>
          <p:cNvPr id="15" name="Group 14">
            <a:extLst>
              <a:ext uri="{FF2B5EF4-FFF2-40B4-BE49-F238E27FC236}">
                <a16:creationId xmlns:a16="http://schemas.microsoft.com/office/drawing/2014/main" id="{E681B874-6981-9750-6170-0BA64B56DAB0}"/>
              </a:ext>
            </a:extLst>
          </p:cNvPr>
          <p:cNvGrpSpPr/>
          <p:nvPr/>
        </p:nvGrpSpPr>
        <p:grpSpPr>
          <a:xfrm>
            <a:off x="5728996" y="1306286"/>
            <a:ext cx="5577365" cy="5239073"/>
            <a:chOff x="5494153" y="1154544"/>
            <a:chExt cx="5907767" cy="5549435"/>
          </a:xfrm>
        </p:grpSpPr>
        <p:pic>
          <p:nvPicPr>
            <p:cNvPr id="10" name="Picture 9">
              <a:extLst>
                <a:ext uri="{FF2B5EF4-FFF2-40B4-BE49-F238E27FC236}">
                  <a16:creationId xmlns:a16="http://schemas.microsoft.com/office/drawing/2014/main" id="{6D4C1DA8-6B17-FAFD-A68A-6A06DBB14759}"/>
                </a:ext>
              </a:extLst>
            </p:cNvPr>
            <p:cNvPicPr>
              <a:picLocks noChangeAspect="1"/>
            </p:cNvPicPr>
            <p:nvPr/>
          </p:nvPicPr>
          <p:blipFill>
            <a:blip r:embed="rId2"/>
            <a:stretch>
              <a:fillRect/>
            </a:stretch>
          </p:blipFill>
          <p:spPr>
            <a:xfrm>
              <a:off x="5884079" y="1154544"/>
              <a:ext cx="3071349" cy="4222451"/>
            </a:xfrm>
            <a:prstGeom prst="rect">
              <a:avLst/>
            </a:prstGeom>
            <a:ln>
              <a:noFill/>
            </a:ln>
            <a:effectLst>
              <a:outerShdw blurRad="152400" dist="63500" dir="2700000" algn="tl" rotWithShape="0">
                <a:prstClr val="black">
                  <a:alpha val="26000"/>
                </a:prstClr>
              </a:outerShdw>
            </a:effectLst>
          </p:spPr>
        </p:pic>
        <p:pic>
          <p:nvPicPr>
            <p:cNvPr id="12" name="Picture 11">
              <a:extLst>
                <a:ext uri="{FF2B5EF4-FFF2-40B4-BE49-F238E27FC236}">
                  <a16:creationId xmlns:a16="http://schemas.microsoft.com/office/drawing/2014/main" id="{1B548C41-01DC-239A-0FD8-73160BAA7930}"/>
                </a:ext>
              </a:extLst>
            </p:cNvPr>
            <p:cNvPicPr>
              <a:picLocks noChangeAspect="1"/>
            </p:cNvPicPr>
            <p:nvPr/>
          </p:nvPicPr>
          <p:blipFill>
            <a:blip r:embed="rId3"/>
            <a:stretch>
              <a:fillRect/>
            </a:stretch>
          </p:blipFill>
          <p:spPr>
            <a:xfrm>
              <a:off x="8408546" y="1874835"/>
              <a:ext cx="2993374" cy="4108853"/>
            </a:xfrm>
            <a:prstGeom prst="rect">
              <a:avLst/>
            </a:prstGeom>
            <a:ln>
              <a:noFill/>
            </a:ln>
            <a:effectLst>
              <a:outerShdw blurRad="152400" dist="63500" dir="2700000" algn="tl" rotWithShape="0">
                <a:prstClr val="black">
                  <a:alpha val="26000"/>
                </a:prstClr>
              </a:outerShdw>
            </a:effectLst>
          </p:spPr>
        </p:pic>
        <p:pic>
          <p:nvPicPr>
            <p:cNvPr id="14" name="Picture 13">
              <a:extLst>
                <a:ext uri="{FF2B5EF4-FFF2-40B4-BE49-F238E27FC236}">
                  <a16:creationId xmlns:a16="http://schemas.microsoft.com/office/drawing/2014/main" id="{2FD0FFA7-8B3C-DEC0-96EB-C2868B0BBF89}"/>
                </a:ext>
              </a:extLst>
            </p:cNvPr>
            <p:cNvPicPr>
              <a:picLocks noChangeAspect="1"/>
            </p:cNvPicPr>
            <p:nvPr/>
          </p:nvPicPr>
          <p:blipFill>
            <a:blip r:embed="rId4"/>
            <a:stretch>
              <a:fillRect/>
            </a:stretch>
          </p:blipFill>
          <p:spPr>
            <a:xfrm>
              <a:off x="5494153" y="4304764"/>
              <a:ext cx="3247309" cy="2399215"/>
            </a:xfrm>
            <a:prstGeom prst="rect">
              <a:avLst/>
            </a:prstGeom>
            <a:ln>
              <a:noFill/>
            </a:ln>
            <a:effectLst>
              <a:outerShdw blurRad="152400" dist="63500" dir="2700000" algn="tl" rotWithShape="0">
                <a:prstClr val="black">
                  <a:alpha val="26000"/>
                </a:prstClr>
              </a:outerShdw>
            </a:effectLst>
          </p:spPr>
        </p:pic>
      </p:grpSp>
    </p:spTree>
    <p:extLst>
      <p:ext uri="{BB962C8B-B14F-4D97-AF65-F5344CB8AC3E}">
        <p14:creationId xmlns:p14="http://schemas.microsoft.com/office/powerpoint/2010/main" val="15845411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14CB57-3EA6-DEE4-33DE-0FF03C96404F}"/>
              </a:ext>
            </a:extLst>
          </p:cNvPr>
          <p:cNvSpPr>
            <a:spLocks noGrp="1"/>
          </p:cNvSpPr>
          <p:nvPr>
            <p:ph type="title"/>
          </p:nvPr>
        </p:nvSpPr>
        <p:spPr>
          <a:xfrm>
            <a:off x="339437" y="434253"/>
            <a:ext cx="10515600" cy="1133290"/>
          </a:xfrm>
        </p:spPr>
        <p:txBody>
          <a:bodyPr>
            <a:normAutofit fontScale="90000"/>
          </a:bodyPr>
          <a:lstStyle/>
          <a:p>
            <a:r>
              <a:rPr lang="en-GB"/>
              <a:t>Impact Potential Prediction &amp; Impact 360 Potential Summary </a:t>
            </a:r>
          </a:p>
        </p:txBody>
      </p:sp>
      <p:grpSp>
        <p:nvGrpSpPr>
          <p:cNvPr id="9" name="Group 8">
            <a:extLst>
              <a:ext uri="{FF2B5EF4-FFF2-40B4-BE49-F238E27FC236}">
                <a16:creationId xmlns:a16="http://schemas.microsoft.com/office/drawing/2014/main" id="{948D815B-978B-980E-7C73-07CB725E1BA7}"/>
              </a:ext>
            </a:extLst>
          </p:cNvPr>
          <p:cNvGrpSpPr/>
          <p:nvPr/>
        </p:nvGrpSpPr>
        <p:grpSpPr>
          <a:xfrm>
            <a:off x="2579619" y="1803701"/>
            <a:ext cx="7032761" cy="3933453"/>
            <a:chOff x="2139231" y="1850354"/>
            <a:chExt cx="7685478" cy="4298520"/>
          </a:xfrm>
        </p:grpSpPr>
        <p:pic>
          <p:nvPicPr>
            <p:cNvPr id="3" name="Picture 2">
              <a:extLst>
                <a:ext uri="{FF2B5EF4-FFF2-40B4-BE49-F238E27FC236}">
                  <a16:creationId xmlns:a16="http://schemas.microsoft.com/office/drawing/2014/main" id="{2E6910EC-B8C8-5C3A-11F4-D8ED0128A430}"/>
                </a:ext>
              </a:extLst>
            </p:cNvPr>
            <p:cNvPicPr>
              <a:picLocks noChangeAspect="1"/>
            </p:cNvPicPr>
            <p:nvPr/>
          </p:nvPicPr>
          <p:blipFill>
            <a:blip r:embed="rId2"/>
            <a:stretch>
              <a:fillRect/>
            </a:stretch>
          </p:blipFill>
          <p:spPr>
            <a:xfrm>
              <a:off x="6693159" y="1850354"/>
              <a:ext cx="3131550" cy="4298520"/>
            </a:xfrm>
            <a:prstGeom prst="rect">
              <a:avLst/>
            </a:prstGeom>
            <a:ln>
              <a:noFill/>
            </a:ln>
            <a:effectLst>
              <a:outerShdw blurRad="152400" dist="63500" dir="2700000" algn="tl" rotWithShape="0">
                <a:prstClr val="black">
                  <a:alpha val="26000"/>
                </a:prstClr>
              </a:outerShdw>
            </a:effectLst>
          </p:spPr>
        </p:pic>
        <p:sp>
          <p:nvSpPr>
            <p:cNvPr id="4" name="Freeform: Shape 3">
              <a:extLst>
                <a:ext uri="{FF2B5EF4-FFF2-40B4-BE49-F238E27FC236}">
                  <a16:creationId xmlns:a16="http://schemas.microsoft.com/office/drawing/2014/main" id="{C37054A8-C510-1BBA-EFD3-60646DB65A8B}"/>
                </a:ext>
              </a:extLst>
            </p:cNvPr>
            <p:cNvSpPr/>
            <p:nvPr/>
          </p:nvSpPr>
          <p:spPr>
            <a:xfrm rot="5400000">
              <a:off x="5563986" y="3582550"/>
              <a:ext cx="839997" cy="439482"/>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pic>
          <p:nvPicPr>
            <p:cNvPr id="7" name="Picture 6">
              <a:extLst>
                <a:ext uri="{FF2B5EF4-FFF2-40B4-BE49-F238E27FC236}">
                  <a16:creationId xmlns:a16="http://schemas.microsoft.com/office/drawing/2014/main" id="{2D9634B6-52D6-4741-2F03-3526B0B1FA15}"/>
                </a:ext>
              </a:extLst>
            </p:cNvPr>
            <p:cNvPicPr>
              <a:picLocks noChangeAspect="1"/>
            </p:cNvPicPr>
            <p:nvPr/>
          </p:nvPicPr>
          <p:blipFill>
            <a:blip r:embed="rId3"/>
            <a:stretch>
              <a:fillRect/>
            </a:stretch>
          </p:blipFill>
          <p:spPr>
            <a:xfrm>
              <a:off x="2139231" y="1850354"/>
              <a:ext cx="3134449" cy="4298520"/>
            </a:xfrm>
            <a:prstGeom prst="rect">
              <a:avLst/>
            </a:prstGeom>
            <a:ln>
              <a:noFill/>
            </a:ln>
            <a:effectLst>
              <a:outerShdw blurRad="152400" dist="63500" dir="2700000" algn="tl" rotWithShape="0">
                <a:prstClr val="black">
                  <a:alpha val="26000"/>
                </a:prstClr>
              </a:outerShdw>
            </a:effectLst>
          </p:spPr>
        </p:pic>
      </p:grpSp>
      <p:sp>
        <p:nvSpPr>
          <p:cNvPr id="10" name="TextBox 9">
            <a:extLst>
              <a:ext uri="{FF2B5EF4-FFF2-40B4-BE49-F238E27FC236}">
                <a16:creationId xmlns:a16="http://schemas.microsoft.com/office/drawing/2014/main" id="{5C8A0A66-0E48-32CC-89E7-F67937311580}"/>
              </a:ext>
            </a:extLst>
          </p:cNvPr>
          <p:cNvSpPr txBox="1"/>
          <p:nvPr/>
        </p:nvSpPr>
        <p:spPr>
          <a:xfrm>
            <a:off x="2571985" y="5967427"/>
            <a:ext cx="2873228" cy="523220"/>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Potential Profile – </a:t>
            </a:r>
          </a:p>
          <a:p>
            <a:pPr algn="ctr"/>
            <a:r>
              <a:rPr lang="en-GB" sz="1400" b="1">
                <a:latin typeface="Arial" panose="020B0604020202020204" pitchFamily="34" charset="0"/>
                <a:cs typeface="Arial" panose="020B0604020202020204" pitchFamily="34" charset="0"/>
              </a:rPr>
              <a:t>Wave Styles Leadership Impact</a:t>
            </a:r>
          </a:p>
        </p:txBody>
      </p:sp>
      <p:sp>
        <p:nvSpPr>
          <p:cNvPr id="11" name="TextBox 10">
            <a:extLst>
              <a:ext uri="{FF2B5EF4-FFF2-40B4-BE49-F238E27FC236}">
                <a16:creationId xmlns:a16="http://schemas.microsoft.com/office/drawing/2014/main" id="{18C783BC-2136-BC16-D8B5-97664285B446}"/>
              </a:ext>
            </a:extLst>
          </p:cNvPr>
          <p:cNvSpPr txBox="1"/>
          <p:nvPr/>
        </p:nvSpPr>
        <p:spPr>
          <a:xfrm>
            <a:off x="6669537" y="5967427"/>
            <a:ext cx="3020094" cy="523220"/>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Performance Profile – </a:t>
            </a:r>
          </a:p>
          <a:p>
            <a:pPr algn="ctr"/>
            <a:r>
              <a:rPr lang="en-GB" sz="1400" b="1">
                <a:latin typeface="Arial" panose="020B0604020202020204" pitchFamily="34" charset="0"/>
                <a:cs typeface="Arial" panose="020B0604020202020204" pitchFamily="34" charset="0"/>
              </a:rPr>
              <a:t>Wave</a:t>
            </a:r>
            <a:r>
              <a:rPr lang="en-GB" sz="1400">
                <a:latin typeface="Arial" panose="020B0604020202020204" pitchFamily="34" charset="0"/>
                <a:cs typeface="Arial" panose="020B0604020202020204" pitchFamily="34" charset="0"/>
              </a:rPr>
              <a:t> </a:t>
            </a:r>
            <a:r>
              <a:rPr lang="en-GB" sz="1400" b="1">
                <a:latin typeface="Arial" panose="020B0604020202020204" pitchFamily="34" charset="0"/>
                <a:cs typeface="Arial" panose="020B0604020202020204" pitchFamily="34" charset="0"/>
              </a:rPr>
              <a:t>Leadership Impact 360</a:t>
            </a:r>
          </a:p>
        </p:txBody>
      </p:sp>
    </p:spTree>
    <p:extLst>
      <p:ext uri="{BB962C8B-B14F-4D97-AF65-F5344CB8AC3E}">
        <p14:creationId xmlns:p14="http://schemas.microsoft.com/office/powerpoint/2010/main" val="40637144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B7A2C-A456-FE92-AD8D-F6272EE2BBFE}"/>
              </a:ext>
            </a:extLst>
          </p:cNvPr>
          <p:cNvSpPr>
            <a:spLocks noGrp="1"/>
          </p:cNvSpPr>
          <p:nvPr>
            <p:ph type="title"/>
          </p:nvPr>
        </p:nvSpPr>
        <p:spPr/>
        <p:txBody>
          <a:bodyPr/>
          <a:lstStyle/>
          <a:p>
            <a:r>
              <a:rPr lang="en-GB"/>
              <a:t>Next steps</a:t>
            </a:r>
          </a:p>
        </p:txBody>
      </p:sp>
      <p:pic>
        <p:nvPicPr>
          <p:cNvPr id="8" name="Content Placeholder 7">
            <a:extLst>
              <a:ext uri="{FF2B5EF4-FFF2-40B4-BE49-F238E27FC236}">
                <a16:creationId xmlns:a16="http://schemas.microsoft.com/office/drawing/2014/main" id="{5858CD34-D09C-ADF5-6DE0-49650452C3DB}"/>
              </a:ext>
            </a:extLst>
          </p:cNvPr>
          <p:cNvPicPr>
            <a:picLocks noChangeAspect="1"/>
          </p:cNvPicPr>
          <p:nvPr/>
        </p:nvPicPr>
        <p:blipFill>
          <a:blip r:embed="rId2">
            <a:grayscl/>
          </a:blip>
          <a:stretch>
            <a:fillRect/>
          </a:stretch>
        </p:blipFill>
        <p:spPr>
          <a:xfrm>
            <a:off x="1829579" y="1098787"/>
            <a:ext cx="8532841" cy="4460349"/>
          </a:xfrm>
          <a:prstGeom prst="rect">
            <a:avLst/>
          </a:prstGeom>
        </p:spPr>
      </p:pic>
      <p:sp>
        <p:nvSpPr>
          <p:cNvPr id="9" name="Text Placeholder 3">
            <a:extLst>
              <a:ext uri="{FF2B5EF4-FFF2-40B4-BE49-F238E27FC236}">
                <a16:creationId xmlns:a16="http://schemas.microsoft.com/office/drawing/2014/main" id="{BB8E834C-DE20-A7A3-FB1D-BC3A2F1EE89E}"/>
              </a:ext>
            </a:extLst>
          </p:cNvPr>
          <p:cNvSpPr txBox="1">
            <a:spLocks/>
          </p:cNvSpPr>
          <p:nvPr/>
        </p:nvSpPr>
        <p:spPr>
          <a:xfrm>
            <a:off x="3282801" y="5671859"/>
            <a:ext cx="5661840" cy="422563"/>
          </a:xfrm>
          <a:prstGeom prst="rect">
            <a:avLst/>
          </a:prstGeom>
        </p:spPr>
        <p:txBody>
          <a:bodyPr>
            <a:noAutofit/>
          </a:bodyPr>
          <a:lstStyle>
            <a:lvl1pPr marL="342900" indent="-342900" algn="l" defTabSz="914400" rtl="0" eaLnBrk="1" latinLnBrk="0" hangingPunct="1">
              <a:spcBef>
                <a:spcPct val="20000"/>
              </a:spcBef>
              <a:buClr>
                <a:schemeClr val="tx2"/>
              </a:buClr>
              <a:buSzPct val="11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12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buClr>
              <a:buSzPct val="110000"/>
              <a:buFont typeface="Arial" pitchFamily="34" charset="0"/>
              <a:buChar char="»"/>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SzPct val="120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63666A"/>
              </a:buClr>
              <a:buSzPct val="110000"/>
              <a:buFont typeface="Arial" pitchFamily="34" charset="0"/>
              <a:buNone/>
              <a:tabLst/>
              <a:defRPr/>
            </a:pPr>
            <a:r>
              <a:rPr kumimoji="0" lang="en-GB" sz="1800" b="0" i="0" u="none" strike="noStrike" kern="1200" cap="none" spc="0" normalizeH="0" baseline="0" noProof="0">
                <a:ln>
                  <a:noFill/>
                </a:ln>
                <a:solidFill>
                  <a:prstClr val="white">
                    <a:lumMod val="10000"/>
                  </a:prstClr>
                </a:solidFill>
                <a:effectLst/>
                <a:uLnTx/>
                <a:uFillTx/>
                <a:latin typeface="Arial"/>
                <a:ea typeface="+mn-ea"/>
                <a:cs typeface="Arial" pitchFamily="34" charset="0"/>
              </a:rPr>
              <a:t>Contact our Duty Consultant for additional support</a:t>
            </a:r>
          </a:p>
        </p:txBody>
      </p:sp>
      <p:sp>
        <p:nvSpPr>
          <p:cNvPr id="10" name="TextBox 9">
            <a:extLst>
              <a:ext uri="{FF2B5EF4-FFF2-40B4-BE49-F238E27FC236}">
                <a16:creationId xmlns:a16="http://schemas.microsoft.com/office/drawing/2014/main" id="{9B39636F-DF5F-7DAE-D62A-D2B2582C36C1}"/>
              </a:ext>
            </a:extLst>
          </p:cNvPr>
          <p:cNvSpPr txBox="1"/>
          <p:nvPr/>
        </p:nvSpPr>
        <p:spPr>
          <a:xfrm>
            <a:off x="3214474" y="6115970"/>
            <a:ext cx="62082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9E85"/>
                </a:solidFill>
                <a:effectLst/>
                <a:uLnTx/>
                <a:uFillTx/>
                <a:latin typeface="Arial"/>
                <a:ea typeface="+mn-ea"/>
                <a:cs typeface="Arial" pitchFamily="34" charset="0"/>
              </a:rPr>
              <a:t>Call: +44 (0)208 619 9000	Email: expert@savilleassessment.com</a:t>
            </a:r>
          </a:p>
        </p:txBody>
      </p:sp>
      <p:sp>
        <p:nvSpPr>
          <p:cNvPr id="2" name="Rectangle 1">
            <a:extLst>
              <a:ext uri="{FF2B5EF4-FFF2-40B4-BE49-F238E27FC236}">
                <a16:creationId xmlns:a16="http://schemas.microsoft.com/office/drawing/2014/main" id="{20D1BBD8-15B8-8DB5-0CA7-1D293D201A98}"/>
              </a:ext>
            </a:extLst>
          </p:cNvPr>
          <p:cNvSpPr/>
          <p:nvPr/>
        </p:nvSpPr>
        <p:spPr>
          <a:xfrm>
            <a:off x="6867331" y="1707502"/>
            <a:ext cx="3107093" cy="970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2571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125B1EA-252C-11E1-11F6-15AEEDE91F9F}"/>
              </a:ext>
            </a:extLst>
          </p:cNvPr>
          <p:cNvSpPr/>
          <p:nvPr/>
        </p:nvSpPr>
        <p:spPr>
          <a:xfrm>
            <a:off x="6560848" y="1610734"/>
            <a:ext cx="4294189" cy="4749485"/>
          </a:xfrm>
          <a:custGeom>
            <a:avLst/>
            <a:gdLst>
              <a:gd name="connsiteX0" fmla="*/ 0 w 2857500"/>
              <a:gd name="connsiteY0" fmla="*/ 0 h 4095686"/>
              <a:gd name="connsiteX1" fmla="*/ 133360 w 2857500"/>
              <a:gd name="connsiteY1" fmla="*/ 0 h 4095686"/>
              <a:gd name="connsiteX2" fmla="*/ 2717800 w 2857500"/>
              <a:gd name="connsiteY2" fmla="*/ 0 h 4095686"/>
              <a:gd name="connsiteX3" fmla="*/ 2724140 w 2857500"/>
              <a:gd name="connsiteY3" fmla="*/ 0 h 4095686"/>
              <a:gd name="connsiteX4" fmla="*/ 2857500 w 2857500"/>
              <a:gd name="connsiteY4" fmla="*/ 133360 h 4095686"/>
              <a:gd name="connsiteX5" fmla="*/ 2857500 w 2857500"/>
              <a:gd name="connsiteY5" fmla="*/ 3708401 h 4095686"/>
              <a:gd name="connsiteX6" fmla="*/ 2857500 w 2857500"/>
              <a:gd name="connsiteY6" fmla="*/ 3959362 h 4095686"/>
              <a:gd name="connsiteX7" fmla="*/ 2857500 w 2857500"/>
              <a:gd name="connsiteY7" fmla="*/ 4095686 h 4095686"/>
              <a:gd name="connsiteX8" fmla="*/ 139700 w 2857500"/>
              <a:gd name="connsiteY8" fmla="*/ 4095686 h 4095686"/>
              <a:gd name="connsiteX9" fmla="*/ 139700 w 2857500"/>
              <a:gd name="connsiteY9" fmla="*/ 4092722 h 4095686"/>
              <a:gd name="connsiteX10" fmla="*/ 133360 w 2857500"/>
              <a:gd name="connsiteY10" fmla="*/ 4092722 h 4095686"/>
              <a:gd name="connsiteX11" fmla="*/ 0 w 2857500"/>
              <a:gd name="connsiteY11" fmla="*/ 3959362 h 4095686"/>
              <a:gd name="connsiteX12" fmla="*/ 0 w 2857500"/>
              <a:gd name="connsiteY12" fmla="*/ 133360 h 4095686"/>
              <a:gd name="connsiteX13" fmla="*/ 0 w 2857500"/>
              <a:gd name="connsiteY13" fmla="*/ 133360 h 40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0" h="4095686">
                <a:moveTo>
                  <a:pt x="0" y="0"/>
                </a:moveTo>
                <a:lnTo>
                  <a:pt x="133360" y="0"/>
                </a:lnTo>
                <a:lnTo>
                  <a:pt x="2717800" y="0"/>
                </a:lnTo>
                <a:lnTo>
                  <a:pt x="2724140" y="0"/>
                </a:lnTo>
                <a:cubicBezTo>
                  <a:pt x="2797793" y="0"/>
                  <a:pt x="2857500" y="59707"/>
                  <a:pt x="2857500" y="133360"/>
                </a:cubicBezTo>
                <a:lnTo>
                  <a:pt x="2857500" y="3708401"/>
                </a:lnTo>
                <a:lnTo>
                  <a:pt x="2857500" y="3959362"/>
                </a:lnTo>
                <a:lnTo>
                  <a:pt x="2857500" y="4095686"/>
                </a:lnTo>
                <a:lnTo>
                  <a:pt x="139700" y="4095686"/>
                </a:lnTo>
                <a:lnTo>
                  <a:pt x="139700" y="4092722"/>
                </a:lnTo>
                <a:lnTo>
                  <a:pt x="133360" y="4092722"/>
                </a:lnTo>
                <a:cubicBezTo>
                  <a:pt x="59707" y="4092722"/>
                  <a:pt x="0" y="4033015"/>
                  <a:pt x="0" y="3959362"/>
                </a:cubicBezTo>
                <a:lnTo>
                  <a:pt x="0" y="133360"/>
                </a:lnTo>
                <a:lnTo>
                  <a:pt x="0" y="133360"/>
                </a:ln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999E116-4279-4C05-9B5C-B53945B75443}"/>
              </a:ext>
            </a:extLst>
          </p:cNvPr>
          <p:cNvSpPr>
            <a:spLocks noGrp="1"/>
          </p:cNvSpPr>
          <p:nvPr>
            <p:ph type="title"/>
          </p:nvPr>
        </p:nvSpPr>
        <p:spPr/>
        <p:txBody>
          <a:bodyPr/>
          <a:lstStyle/>
          <a:p>
            <a:r>
              <a:rPr lang="en-US"/>
              <a:t>The Saville Assessment Community</a:t>
            </a:r>
            <a:endParaRPr lang="en-GB"/>
          </a:p>
        </p:txBody>
      </p:sp>
      <p:sp>
        <p:nvSpPr>
          <p:cNvPr id="4" name="Content Placeholder 3">
            <a:extLst>
              <a:ext uri="{FF2B5EF4-FFF2-40B4-BE49-F238E27FC236}">
                <a16:creationId xmlns:a16="http://schemas.microsoft.com/office/drawing/2014/main" id="{F869790D-1352-4F09-80CC-52FD10203C4A}"/>
              </a:ext>
            </a:extLst>
          </p:cNvPr>
          <p:cNvSpPr>
            <a:spLocks noGrp="1"/>
          </p:cNvSpPr>
          <p:nvPr>
            <p:ph idx="1"/>
          </p:nvPr>
        </p:nvSpPr>
        <p:spPr>
          <a:xfrm>
            <a:off x="339437" y="1995055"/>
            <a:ext cx="5579582" cy="1998447"/>
          </a:xfrm>
        </p:spPr>
        <p:txBody>
          <a:bodyPr vert="horz" lIns="0" tIns="0" rIns="0" bIns="0" rtlCol="0" anchor="t">
            <a:noAutofit/>
          </a:bodyPr>
          <a:lstStyle/>
          <a:p>
            <a:pPr>
              <a:spcAft>
                <a:spcPts val="1200"/>
              </a:spcAft>
            </a:pPr>
            <a:r>
              <a:rPr lang="en-GB" sz="1600" b="0">
                <a:ea typeface="+mn-lt"/>
                <a:cs typeface="+mn-lt"/>
              </a:rPr>
              <a:t>Invitations to webinars and practitioner masterclasses </a:t>
            </a:r>
          </a:p>
          <a:p>
            <a:pPr>
              <a:spcAft>
                <a:spcPts val="1200"/>
              </a:spcAft>
            </a:pPr>
            <a:r>
              <a:rPr lang="en-GB" sz="1600" b="0">
                <a:ea typeface="+mn-lt"/>
                <a:cs typeface="+mn-lt"/>
              </a:rPr>
              <a:t>Discussion on industry-specific news and topics</a:t>
            </a:r>
          </a:p>
          <a:p>
            <a:pPr>
              <a:spcAft>
                <a:spcPts val="1200"/>
              </a:spcAft>
            </a:pPr>
            <a:r>
              <a:rPr lang="en-GB" sz="1600" b="0">
                <a:ea typeface="+mn-lt"/>
                <a:cs typeface="+mn-lt"/>
              </a:rPr>
              <a:t>Networking opportunities with other professionals </a:t>
            </a:r>
          </a:p>
          <a:p>
            <a:pPr>
              <a:spcAft>
                <a:spcPts val="1200"/>
              </a:spcAft>
            </a:pPr>
            <a:r>
              <a:rPr lang="en-GB" sz="1600" b="0">
                <a:ea typeface="+mn-lt"/>
                <a:cs typeface="+mn-lt"/>
              </a:rPr>
              <a:t>Privileged offers</a:t>
            </a:r>
          </a:p>
        </p:txBody>
      </p:sp>
      <p:sp>
        <p:nvSpPr>
          <p:cNvPr id="3" name="Text Placeholder 2">
            <a:extLst>
              <a:ext uri="{FF2B5EF4-FFF2-40B4-BE49-F238E27FC236}">
                <a16:creationId xmlns:a16="http://schemas.microsoft.com/office/drawing/2014/main" id="{CCF52894-5BB7-4AF2-9900-618D0F914B6D}"/>
              </a:ext>
            </a:extLst>
          </p:cNvPr>
          <p:cNvSpPr>
            <a:spLocks noGrp="1"/>
          </p:cNvSpPr>
          <p:nvPr>
            <p:ph sz="quarter" idx="13"/>
          </p:nvPr>
        </p:nvSpPr>
        <p:spPr/>
        <p:txBody>
          <a:bodyPr>
            <a:normAutofit/>
          </a:bodyPr>
          <a:lstStyle/>
          <a:p>
            <a:r>
              <a:rPr lang="en-US"/>
              <a:t>What you can expect:</a:t>
            </a:r>
            <a:endParaRPr lang="en-GB"/>
          </a:p>
        </p:txBody>
      </p:sp>
      <p:pic>
        <p:nvPicPr>
          <p:cNvPr id="6" name="Picture 5">
            <a:extLst>
              <a:ext uri="{FF2B5EF4-FFF2-40B4-BE49-F238E27FC236}">
                <a16:creationId xmlns:a16="http://schemas.microsoft.com/office/drawing/2014/main" id="{EE6CE41D-48DC-47C6-899C-18491E666BD4}"/>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921262" y="4196011"/>
            <a:ext cx="677331" cy="646450"/>
          </a:xfrm>
          <a:prstGeom prst="rect">
            <a:avLst/>
          </a:prstGeom>
        </p:spPr>
      </p:pic>
      <p:sp>
        <p:nvSpPr>
          <p:cNvPr id="7" name="Content Placeholder 3">
            <a:extLst>
              <a:ext uri="{FF2B5EF4-FFF2-40B4-BE49-F238E27FC236}">
                <a16:creationId xmlns:a16="http://schemas.microsoft.com/office/drawing/2014/main" id="{4FC9AF94-F8D5-4651-9140-CD71ED6785F9}"/>
              </a:ext>
            </a:extLst>
          </p:cNvPr>
          <p:cNvSpPr txBox="1">
            <a:spLocks/>
          </p:cNvSpPr>
          <p:nvPr/>
        </p:nvSpPr>
        <p:spPr>
          <a:xfrm>
            <a:off x="7712385" y="2178105"/>
            <a:ext cx="1499160"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8" name="Content Placeholder 3">
            <a:extLst>
              <a:ext uri="{FF2B5EF4-FFF2-40B4-BE49-F238E27FC236}">
                <a16:creationId xmlns:a16="http://schemas.microsoft.com/office/drawing/2014/main" id="{DA636F3E-A7AF-46D0-9DC7-E2F61396371D}"/>
              </a:ext>
            </a:extLst>
          </p:cNvPr>
          <p:cNvSpPr txBox="1">
            <a:spLocks/>
          </p:cNvSpPr>
          <p:nvPr/>
        </p:nvSpPr>
        <p:spPr>
          <a:xfrm>
            <a:off x="7712385" y="4363825"/>
            <a:ext cx="3142652"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https://www.linkedin.com/company</a:t>
            </a:r>
            <a:endParaRPr kumimoji="0" lang="en-GB" sz="1400" b="0" i="0" u="none" strike="noStrike" kern="1200" cap="none" spc="0" normalizeH="0" baseline="0" noProof="0">
              <a:ln>
                <a:noFill/>
              </a:ln>
              <a:solidFill>
                <a:srgbClr val="24242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/saville-assessment</a:t>
            </a:r>
          </a:p>
        </p:txBody>
      </p:sp>
      <p:pic>
        <p:nvPicPr>
          <p:cNvPr id="9" name="Picture 8">
            <a:extLst>
              <a:ext uri="{FF2B5EF4-FFF2-40B4-BE49-F238E27FC236}">
                <a16:creationId xmlns:a16="http://schemas.microsoft.com/office/drawing/2014/main" id="{6EF09303-6F20-4A58-AFED-42D2765C865B}"/>
              </a:ext>
            </a:extLst>
          </p:cNvPr>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4224" r="9028" b="5390"/>
          <a:stretch/>
        </p:blipFill>
        <p:spPr>
          <a:xfrm>
            <a:off x="6918651" y="5282536"/>
            <a:ext cx="632794" cy="646450"/>
          </a:xfrm>
          <a:prstGeom prst="rect">
            <a:avLst/>
          </a:prstGeom>
        </p:spPr>
      </p:pic>
      <p:sp>
        <p:nvSpPr>
          <p:cNvPr id="10" name="Content Placeholder 3">
            <a:extLst>
              <a:ext uri="{FF2B5EF4-FFF2-40B4-BE49-F238E27FC236}">
                <a16:creationId xmlns:a16="http://schemas.microsoft.com/office/drawing/2014/main" id="{45CBC7DE-391D-4597-8D81-3C272DEC416A}"/>
              </a:ext>
            </a:extLst>
          </p:cNvPr>
          <p:cNvSpPr txBox="1">
            <a:spLocks/>
          </p:cNvSpPr>
          <p:nvPr/>
        </p:nvSpPr>
        <p:spPr>
          <a:xfrm>
            <a:off x="7712385" y="5473576"/>
            <a:ext cx="3379246"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www.facebook.com/SavilleAssess/ </a:t>
            </a: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BD9532BA-A148-4640-BF9F-C4A5A4717037}"/>
              </a:ext>
            </a:extLst>
          </p:cNvPr>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12527" t="7569" r="9624"/>
          <a:stretch/>
        </p:blipFill>
        <p:spPr>
          <a:xfrm>
            <a:off x="6904655" y="3076281"/>
            <a:ext cx="663399" cy="679654"/>
          </a:xfrm>
          <a:prstGeom prst="rect">
            <a:avLst/>
          </a:prstGeom>
        </p:spPr>
      </p:pic>
      <p:sp>
        <p:nvSpPr>
          <p:cNvPr id="12" name="Content Placeholder 3">
            <a:extLst>
              <a:ext uri="{FF2B5EF4-FFF2-40B4-BE49-F238E27FC236}">
                <a16:creationId xmlns:a16="http://schemas.microsoft.com/office/drawing/2014/main" id="{B36CF6A8-9E11-4BA8-ADE5-B5C12E7B8319}"/>
              </a:ext>
            </a:extLst>
          </p:cNvPr>
          <p:cNvSpPr txBox="1">
            <a:spLocks/>
          </p:cNvSpPr>
          <p:nvPr/>
        </p:nvSpPr>
        <p:spPr>
          <a:xfrm>
            <a:off x="7712385" y="3270965"/>
            <a:ext cx="1499160"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16" name="Oval 15">
            <a:extLst>
              <a:ext uri="{FF2B5EF4-FFF2-40B4-BE49-F238E27FC236}">
                <a16:creationId xmlns:a16="http://schemas.microsoft.com/office/drawing/2014/main" id="{0F8D60DD-CCA3-90C1-14CB-731134538B15}"/>
              </a:ext>
            </a:extLst>
          </p:cNvPr>
          <p:cNvSpPr/>
          <p:nvPr/>
        </p:nvSpPr>
        <p:spPr>
          <a:xfrm>
            <a:off x="6935260" y="1987297"/>
            <a:ext cx="632794" cy="632794"/>
          </a:xfrm>
          <a:prstGeom prst="ellipse">
            <a:avLst/>
          </a:prstGeom>
          <a:solidFill>
            <a:srgbClr val="5DB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791F1883-0AB3-2BFA-896A-09AF0AFB6C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90354" y="2128917"/>
            <a:ext cx="339146" cy="339144"/>
          </a:xfrm>
          <a:prstGeom prst="rect">
            <a:avLst/>
          </a:prstGeom>
        </p:spPr>
      </p:pic>
    </p:spTree>
    <p:extLst>
      <p:ext uri="{BB962C8B-B14F-4D97-AF65-F5344CB8AC3E}">
        <p14:creationId xmlns:p14="http://schemas.microsoft.com/office/powerpoint/2010/main" val="2839360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Performance 360 Norm Group Description Professionals &amp; Managers (2011)</a:t>
            </a:r>
          </a:p>
        </p:txBody>
      </p:sp>
      <p:sp>
        <p:nvSpPr>
          <p:cNvPr id="4" name="Content Placeholder 3"/>
          <p:cNvSpPr>
            <a:spLocks noGrp="1"/>
          </p:cNvSpPr>
          <p:nvPr>
            <p:ph idx="1"/>
          </p:nvPr>
        </p:nvSpPr>
        <p:spPr>
          <a:xfrm>
            <a:off x="339437" y="2379305"/>
            <a:ext cx="10515600" cy="3895580"/>
          </a:xfrm>
        </p:spPr>
        <p:txBody>
          <a:bodyPr>
            <a:normAutofit fontScale="92500" lnSpcReduction="10000"/>
          </a:bodyPr>
          <a:lstStyle/>
          <a:p>
            <a:pPr algn="ctr">
              <a:spcAft>
                <a:spcPts val="600"/>
              </a:spcAft>
            </a:pPr>
            <a:endParaRPr lang="en-GB" sz="1200" b="0"/>
          </a:p>
          <a:p>
            <a:pPr marL="285750" indent="-285750">
              <a:spcAft>
                <a:spcPts val="600"/>
              </a:spcAft>
              <a:buFont typeface="Wingdings" panose="05000000000000000000" pitchFamily="2" charset="2"/>
              <a:buChar char="§"/>
            </a:pPr>
            <a:r>
              <a:rPr lang="en-GB" sz="1600"/>
              <a:t>Gender: </a:t>
            </a:r>
            <a:r>
              <a:rPr lang="en-GB" sz="1600" b="0"/>
              <a:t>66% female / 34% male</a:t>
            </a:r>
          </a:p>
          <a:p>
            <a:pPr marL="285750" indent="-285750">
              <a:spcAft>
                <a:spcPts val="600"/>
              </a:spcAft>
              <a:buFont typeface="Wingdings" panose="05000000000000000000" pitchFamily="2" charset="2"/>
              <a:buChar char="§"/>
            </a:pPr>
            <a:r>
              <a:rPr lang="en-GB" sz="1600"/>
              <a:t>Age: </a:t>
            </a:r>
            <a:r>
              <a:rPr lang="en-GB" sz="1600" b="0"/>
              <a:t>24 to 67 years, median age 39 years</a:t>
            </a:r>
          </a:p>
          <a:p>
            <a:pPr marL="285750" indent="-285750">
              <a:spcAft>
                <a:spcPts val="600"/>
              </a:spcAft>
              <a:buFont typeface="Wingdings" panose="05000000000000000000" pitchFamily="2" charset="2"/>
              <a:buChar char="§"/>
            </a:pPr>
            <a:r>
              <a:rPr lang="en-GB" sz="1600"/>
              <a:t>Cultural Background: </a:t>
            </a:r>
            <a:r>
              <a:rPr lang="en-GB" sz="1600" b="0"/>
              <a:t>45% UK White and 35% from other White backgrounds (including European, American, Australian and New Zealander). 20% were of other (e.g. Indian, Hispanic, Black African) or mixed origin (e.g. White and Asian, White and Black African)</a:t>
            </a:r>
          </a:p>
          <a:p>
            <a:pPr marL="285750" indent="-285750">
              <a:spcAft>
                <a:spcPts val="600"/>
              </a:spcAft>
              <a:buFont typeface="Wingdings" panose="05000000000000000000" pitchFamily="2" charset="2"/>
              <a:buChar char="§"/>
            </a:pPr>
            <a:r>
              <a:rPr lang="en-GB" sz="1600"/>
              <a:t>Education: </a:t>
            </a:r>
            <a:r>
              <a:rPr lang="en-GB" sz="1600" b="0"/>
              <a:t>18% had a professional qualification, 34% had a postgraduate degree, 33% had a degree, 14% were educated to high school, and the remaining 1% of the group stated ‘Not applicable’ or ‘other’</a:t>
            </a:r>
          </a:p>
          <a:p>
            <a:pPr marL="285750" indent="-285750">
              <a:spcAft>
                <a:spcPts val="600"/>
              </a:spcAft>
              <a:buFont typeface="Wingdings" panose="05000000000000000000" pitchFamily="2" charset="2"/>
              <a:buChar char="§"/>
            </a:pPr>
            <a:r>
              <a:rPr lang="en-GB" sz="1600"/>
              <a:t>Level of Responsibility: </a:t>
            </a:r>
            <a:r>
              <a:rPr lang="en-GB" sz="1600" b="0"/>
              <a:t>35% at senior management level (including board or executive directors, vice-presidents and senior managers), 38% were managers, 13% were supervisors or team leaders and the remaining 15% were professional individual contributors</a:t>
            </a:r>
          </a:p>
          <a:p>
            <a:pPr marL="285750" indent="-285750">
              <a:spcAft>
                <a:spcPts val="600"/>
              </a:spcAft>
              <a:buFont typeface="Wingdings" panose="05000000000000000000" pitchFamily="2" charset="2"/>
              <a:buChar char="§"/>
            </a:pPr>
            <a:r>
              <a:rPr lang="en-GB" sz="1600"/>
              <a:t>Work Experience: </a:t>
            </a:r>
            <a:r>
              <a:rPr lang="en-GB" sz="1600" b="0"/>
              <a:t>overall work experience of the group ranged from 1-2 years (2%) to more than 20 years (41%). 8% had 3-5 years of work experience, 13% had between 6 and 9 years, and 36% had between 10 and 20 years. </a:t>
            </a:r>
          </a:p>
        </p:txBody>
      </p:sp>
      <p:sp>
        <p:nvSpPr>
          <p:cNvPr id="3" name="Content Placeholder 2">
            <a:extLst>
              <a:ext uri="{FF2B5EF4-FFF2-40B4-BE49-F238E27FC236}">
                <a16:creationId xmlns:a16="http://schemas.microsoft.com/office/drawing/2014/main" id="{902CB36D-B496-4D6A-9765-DF4C0C3083D9}"/>
              </a:ext>
            </a:extLst>
          </p:cNvPr>
          <p:cNvSpPr>
            <a:spLocks noGrp="1"/>
          </p:cNvSpPr>
          <p:nvPr>
            <p:ph sz="quarter" idx="13"/>
          </p:nvPr>
        </p:nvSpPr>
        <p:spPr>
          <a:xfrm>
            <a:off x="339437" y="1507410"/>
            <a:ext cx="10515600" cy="871895"/>
          </a:xfrm>
        </p:spPr>
        <p:txBody>
          <a:bodyPr>
            <a:normAutofit/>
          </a:bodyPr>
          <a:lstStyle/>
          <a:p>
            <a:r>
              <a:rPr lang="en-GB"/>
              <a:t>The sample consisted of 12,592 professionals employed in a range of job functions across a wide range of industry sectors.</a:t>
            </a:r>
          </a:p>
        </p:txBody>
      </p:sp>
    </p:spTree>
    <p:extLst>
      <p:ext uri="{BB962C8B-B14F-4D97-AF65-F5344CB8AC3E}">
        <p14:creationId xmlns:p14="http://schemas.microsoft.com/office/powerpoint/2010/main" val="14397402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Performance 360 Norm Group Description Senior Managers &amp; Executives (2011)</a:t>
            </a:r>
          </a:p>
        </p:txBody>
      </p:sp>
      <p:sp>
        <p:nvSpPr>
          <p:cNvPr id="4" name="Content Placeholder 3"/>
          <p:cNvSpPr>
            <a:spLocks noGrp="1"/>
          </p:cNvSpPr>
          <p:nvPr>
            <p:ph idx="1"/>
          </p:nvPr>
        </p:nvSpPr>
        <p:spPr>
          <a:xfrm>
            <a:off x="339437" y="2530906"/>
            <a:ext cx="10515600" cy="3895580"/>
          </a:xfrm>
        </p:spPr>
        <p:txBody>
          <a:bodyPr>
            <a:normAutofit/>
          </a:bodyPr>
          <a:lstStyle/>
          <a:p>
            <a:pPr marL="285750" indent="-285750">
              <a:spcAft>
                <a:spcPts val="600"/>
              </a:spcAft>
              <a:buFont typeface="Wingdings" panose="05000000000000000000" pitchFamily="2" charset="2"/>
              <a:buChar char="§"/>
            </a:pPr>
            <a:r>
              <a:rPr lang="en-GB" sz="1600"/>
              <a:t>Gender: </a:t>
            </a:r>
            <a:r>
              <a:rPr lang="en-GB" sz="1600" b="0"/>
              <a:t>29% female / 71% male</a:t>
            </a:r>
          </a:p>
          <a:p>
            <a:pPr marL="285750" indent="-285750">
              <a:spcAft>
                <a:spcPts val="600"/>
              </a:spcAft>
              <a:buFont typeface="Wingdings" panose="05000000000000000000" pitchFamily="2" charset="2"/>
              <a:buChar char="§"/>
            </a:pPr>
            <a:r>
              <a:rPr lang="en-GB" sz="1600"/>
              <a:t>Age: </a:t>
            </a:r>
            <a:r>
              <a:rPr lang="en-GB" sz="1600" b="0"/>
              <a:t>27 to 63 years, median age 43 years</a:t>
            </a:r>
          </a:p>
          <a:p>
            <a:pPr marL="285750" indent="-285750">
              <a:spcAft>
                <a:spcPts val="600"/>
              </a:spcAft>
              <a:buFont typeface="Wingdings" panose="05000000000000000000" pitchFamily="2" charset="2"/>
              <a:buChar char="§"/>
            </a:pPr>
            <a:r>
              <a:rPr lang="en-GB" sz="1600"/>
              <a:t>Cultural Background: </a:t>
            </a:r>
            <a:r>
              <a:rPr lang="en-GB" sz="1600" b="0"/>
              <a:t>54% UK White and 31% from other White backgrounds (including European, American, Australian and New Zealander). 16% were of other (e.g. Indian, Hispanic, Black African) or mixed origin (e.g. White and Asian, White and Black African)</a:t>
            </a:r>
          </a:p>
          <a:p>
            <a:pPr marL="285750" indent="-285750">
              <a:spcAft>
                <a:spcPts val="600"/>
              </a:spcAft>
              <a:buFont typeface="Wingdings" panose="05000000000000000000" pitchFamily="2" charset="2"/>
              <a:buChar char="§"/>
            </a:pPr>
            <a:r>
              <a:rPr lang="en-GB" sz="1600"/>
              <a:t>Education: </a:t>
            </a:r>
            <a:r>
              <a:rPr lang="en-GB" sz="1600" b="0"/>
              <a:t>20% had a professional qualification, 40% had a postgraduate degree, 28% had a degree, 11% were educated to high school, and the remaining 1% of the group stated ‘Not applicable’ or ‘other’</a:t>
            </a:r>
          </a:p>
          <a:p>
            <a:pPr marL="285750" indent="-285750">
              <a:spcAft>
                <a:spcPts val="600"/>
              </a:spcAft>
              <a:buFont typeface="Wingdings" panose="05000000000000000000" pitchFamily="2" charset="2"/>
              <a:buChar char="§"/>
            </a:pPr>
            <a:r>
              <a:rPr lang="en-GB" sz="1600"/>
              <a:t>Level of Responsibility: </a:t>
            </a:r>
            <a:r>
              <a:rPr lang="en-GB" sz="1600" b="0"/>
              <a:t>9% of the sample were at board or executive level, 17% at director or vice-president level and the remaining 75% were senior managers</a:t>
            </a:r>
          </a:p>
          <a:p>
            <a:pPr marL="285750" indent="-285750">
              <a:spcAft>
                <a:spcPts val="600"/>
              </a:spcAft>
              <a:buFont typeface="Wingdings" panose="05000000000000000000" pitchFamily="2" charset="2"/>
              <a:buChar char="§"/>
            </a:pPr>
            <a:r>
              <a:rPr lang="en-GB" sz="1600"/>
              <a:t>Work Experience: </a:t>
            </a:r>
            <a:r>
              <a:rPr lang="en-GB" sz="1600" b="0"/>
              <a:t>overall work experience of the group ranged from 3-5 years (1%) to more than 20 years (52%). 7% had 6-9 years of work experience, 40% had between 10 and 20 years. </a:t>
            </a:r>
          </a:p>
        </p:txBody>
      </p:sp>
      <p:sp>
        <p:nvSpPr>
          <p:cNvPr id="3" name="Content Placeholder 2">
            <a:extLst>
              <a:ext uri="{FF2B5EF4-FFF2-40B4-BE49-F238E27FC236}">
                <a16:creationId xmlns:a16="http://schemas.microsoft.com/office/drawing/2014/main" id="{902CB36D-B496-4D6A-9765-DF4C0C3083D9}"/>
              </a:ext>
            </a:extLst>
          </p:cNvPr>
          <p:cNvSpPr>
            <a:spLocks noGrp="1"/>
          </p:cNvSpPr>
          <p:nvPr>
            <p:ph sz="quarter" idx="13"/>
          </p:nvPr>
        </p:nvSpPr>
        <p:spPr>
          <a:xfrm>
            <a:off x="339437" y="1507410"/>
            <a:ext cx="10515600" cy="871895"/>
          </a:xfrm>
        </p:spPr>
        <p:txBody>
          <a:bodyPr>
            <a:normAutofit/>
          </a:bodyPr>
          <a:lstStyle/>
          <a:p>
            <a:r>
              <a:rPr lang="en-GB"/>
              <a:t>The sample consisted of 5,334 individuals employed in a range of job functions across a wide range of industry sectors.</a:t>
            </a:r>
          </a:p>
        </p:txBody>
      </p:sp>
    </p:spTree>
    <p:extLst>
      <p:ext uri="{BB962C8B-B14F-4D97-AF65-F5344CB8AC3E}">
        <p14:creationId xmlns:p14="http://schemas.microsoft.com/office/powerpoint/2010/main" val="6788945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0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801111" y="1266516"/>
            <a:ext cx="5447289" cy="1723572"/>
          </a:xfrm>
        </p:spPr>
        <p:txBody>
          <a:bodyPr/>
          <a:lstStyle/>
          <a:p>
            <a:r>
              <a:rPr lang="en-GB"/>
              <a:t>Introducing Wave Performance Culture Framework</a:t>
            </a:r>
          </a:p>
        </p:txBody>
      </p:sp>
    </p:spTree>
    <p:extLst>
      <p:ext uri="{BB962C8B-B14F-4D97-AF65-F5344CB8AC3E}">
        <p14:creationId xmlns:p14="http://schemas.microsoft.com/office/powerpoint/2010/main" val="2084318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9BA29-AB18-D066-0BBB-430199EDD51F}"/>
              </a:ext>
            </a:extLst>
          </p:cNvPr>
          <p:cNvSpPr>
            <a:spLocks noGrp="1"/>
          </p:cNvSpPr>
          <p:nvPr>
            <p:ph type="title"/>
          </p:nvPr>
        </p:nvSpPr>
        <p:spPr>
          <a:xfrm>
            <a:off x="838200" y="434253"/>
            <a:ext cx="10515600" cy="720291"/>
          </a:xfrm>
        </p:spPr>
        <p:txBody>
          <a:bodyPr/>
          <a:lstStyle/>
          <a:p>
            <a:pPr algn="ctr"/>
            <a:r>
              <a:rPr lang="en-GB"/>
              <a:t>Wave Performance Culture Framework</a:t>
            </a:r>
          </a:p>
        </p:txBody>
      </p:sp>
      <p:sp>
        <p:nvSpPr>
          <p:cNvPr id="2" name="Rectangle: Diagonal Corners Rounded 1">
            <a:extLst>
              <a:ext uri="{FF2B5EF4-FFF2-40B4-BE49-F238E27FC236}">
                <a16:creationId xmlns:a16="http://schemas.microsoft.com/office/drawing/2014/main" id="{749C9572-ECC6-88D5-C77C-CED6C2998C37}"/>
              </a:ext>
            </a:extLst>
          </p:cNvPr>
          <p:cNvSpPr/>
          <p:nvPr/>
        </p:nvSpPr>
        <p:spPr>
          <a:xfrm>
            <a:off x="1970709" y="1482233"/>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8A4E309-FB2C-B6C8-C310-DCA96F0025F7}"/>
              </a:ext>
            </a:extLst>
          </p:cNvPr>
          <p:cNvSpPr txBox="1"/>
          <p:nvPr/>
        </p:nvSpPr>
        <p:spPr>
          <a:xfrm>
            <a:off x="2346397" y="2027555"/>
            <a:ext cx="3167436" cy="1200329"/>
          </a:xfrm>
          <a:prstGeom prst="rect">
            <a:avLst/>
          </a:prstGeom>
          <a:noFill/>
        </p:spPr>
        <p:txBody>
          <a:bodyPr wrap="square" rtlCol="0">
            <a:spAutoFit/>
          </a:bodyPr>
          <a:lstStyle/>
          <a:p>
            <a:pPr algn="ctr"/>
            <a:r>
              <a:rPr lang="en-GB" b="1">
                <a:solidFill>
                  <a:schemeClr val="accent1"/>
                </a:solidFill>
                <a:latin typeface="+mj-lt"/>
              </a:rPr>
              <a:t>Extensively researched model </a:t>
            </a:r>
            <a:r>
              <a:rPr lang="en-GB">
                <a:solidFill>
                  <a:schemeClr val="bg1"/>
                </a:solidFill>
                <a:latin typeface="+mj-lt"/>
              </a:rPr>
              <a:t>of key characteristics underpinning success at work across different occupations</a:t>
            </a:r>
          </a:p>
        </p:txBody>
      </p:sp>
      <p:sp>
        <p:nvSpPr>
          <p:cNvPr id="4" name="Rectangle: Diagonal Corners Rounded 3">
            <a:extLst>
              <a:ext uri="{FF2B5EF4-FFF2-40B4-BE49-F238E27FC236}">
                <a16:creationId xmlns:a16="http://schemas.microsoft.com/office/drawing/2014/main" id="{AD395FF3-4D78-D242-316C-3B2F00AF1167}"/>
              </a:ext>
            </a:extLst>
          </p:cNvPr>
          <p:cNvSpPr/>
          <p:nvPr/>
        </p:nvSpPr>
        <p:spPr>
          <a:xfrm>
            <a:off x="1970709" y="4100895"/>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Diagonal Corners Rounded 7">
            <a:extLst>
              <a:ext uri="{FF2B5EF4-FFF2-40B4-BE49-F238E27FC236}">
                <a16:creationId xmlns:a16="http://schemas.microsoft.com/office/drawing/2014/main" id="{1A8203CA-7FDC-30EC-7129-D618973A4271}"/>
              </a:ext>
            </a:extLst>
          </p:cNvPr>
          <p:cNvSpPr/>
          <p:nvPr/>
        </p:nvSpPr>
        <p:spPr>
          <a:xfrm>
            <a:off x="6306735" y="1482233"/>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Diagonal Corners Rounded 8">
            <a:extLst>
              <a:ext uri="{FF2B5EF4-FFF2-40B4-BE49-F238E27FC236}">
                <a16:creationId xmlns:a16="http://schemas.microsoft.com/office/drawing/2014/main" id="{11B41973-2BAA-889F-F254-DEB0CB71EE38}"/>
              </a:ext>
            </a:extLst>
          </p:cNvPr>
          <p:cNvSpPr/>
          <p:nvPr/>
        </p:nvSpPr>
        <p:spPr>
          <a:xfrm>
            <a:off x="6306735" y="4100895"/>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BF4EAA9-2E5E-874D-4625-6ABB38239972}"/>
              </a:ext>
            </a:extLst>
          </p:cNvPr>
          <p:cNvSpPr txBox="1"/>
          <p:nvPr/>
        </p:nvSpPr>
        <p:spPr>
          <a:xfrm>
            <a:off x="2346396" y="4662156"/>
            <a:ext cx="3167438" cy="1200329"/>
          </a:xfrm>
          <a:prstGeom prst="rect">
            <a:avLst/>
          </a:prstGeom>
          <a:noFill/>
        </p:spPr>
        <p:txBody>
          <a:bodyPr wrap="square" lIns="91440" tIns="45720" rIns="91440" bIns="45720" rtlCol="0" anchor="t">
            <a:spAutoFit/>
          </a:bodyPr>
          <a:lstStyle/>
          <a:p>
            <a:pPr algn="ctr"/>
            <a:r>
              <a:rPr lang="en-GB" b="1" dirty="0">
                <a:solidFill>
                  <a:schemeClr val="accent1"/>
                </a:solidFill>
                <a:latin typeface="+mj-lt"/>
              </a:rPr>
              <a:t>Underpins all of Saville Assessment’s core products </a:t>
            </a:r>
            <a:r>
              <a:rPr lang="en-GB" dirty="0">
                <a:solidFill>
                  <a:schemeClr val="bg1"/>
                </a:solidFill>
                <a:latin typeface="+mj-lt"/>
              </a:rPr>
              <a:t>(Wave, Strengths, 360, Aptitude)</a:t>
            </a:r>
            <a:endParaRPr lang="en-GB" b="1" dirty="0">
              <a:solidFill>
                <a:schemeClr val="bg1"/>
              </a:solidFill>
              <a:latin typeface="+mj-lt"/>
            </a:endParaRPr>
          </a:p>
        </p:txBody>
      </p:sp>
      <p:sp>
        <p:nvSpPr>
          <p:cNvPr id="13" name="TextBox 12">
            <a:extLst>
              <a:ext uri="{FF2B5EF4-FFF2-40B4-BE49-F238E27FC236}">
                <a16:creationId xmlns:a16="http://schemas.microsoft.com/office/drawing/2014/main" id="{B8D23BE9-FF99-AF9D-0756-90B023745762}"/>
              </a:ext>
            </a:extLst>
          </p:cNvPr>
          <p:cNvSpPr txBox="1"/>
          <p:nvPr/>
        </p:nvSpPr>
        <p:spPr>
          <a:xfrm>
            <a:off x="6678167" y="2027555"/>
            <a:ext cx="3167436" cy="1200329"/>
          </a:xfrm>
          <a:prstGeom prst="rect">
            <a:avLst/>
          </a:prstGeom>
          <a:noFill/>
        </p:spPr>
        <p:txBody>
          <a:bodyPr wrap="square" rtlCol="0">
            <a:spAutoFit/>
          </a:bodyPr>
          <a:lstStyle/>
          <a:p>
            <a:pPr algn="ctr"/>
            <a:r>
              <a:rPr lang="en-GB" b="1">
                <a:solidFill>
                  <a:schemeClr val="accent1"/>
                </a:solidFill>
                <a:latin typeface="+mj-lt"/>
              </a:rPr>
              <a:t>Encompasses elements of performance </a:t>
            </a:r>
            <a:r>
              <a:rPr lang="en-GB">
                <a:solidFill>
                  <a:schemeClr val="bg1"/>
                </a:solidFill>
                <a:latin typeface="+mj-lt"/>
              </a:rPr>
              <a:t>that validation evidence indicates as most important and predictive</a:t>
            </a:r>
          </a:p>
        </p:txBody>
      </p:sp>
      <p:sp>
        <p:nvSpPr>
          <p:cNvPr id="14" name="TextBox 13">
            <a:extLst>
              <a:ext uri="{FF2B5EF4-FFF2-40B4-BE49-F238E27FC236}">
                <a16:creationId xmlns:a16="http://schemas.microsoft.com/office/drawing/2014/main" id="{5F36AE1F-C42B-BEAC-B6EE-CB5315D7EE51}"/>
              </a:ext>
            </a:extLst>
          </p:cNvPr>
          <p:cNvSpPr txBox="1"/>
          <p:nvPr/>
        </p:nvSpPr>
        <p:spPr>
          <a:xfrm>
            <a:off x="6678167" y="4425452"/>
            <a:ext cx="3167436" cy="1754326"/>
          </a:xfrm>
          <a:prstGeom prst="rect">
            <a:avLst/>
          </a:prstGeom>
          <a:noFill/>
        </p:spPr>
        <p:txBody>
          <a:bodyPr wrap="square" rtlCol="0">
            <a:spAutoFit/>
          </a:bodyPr>
          <a:lstStyle/>
          <a:p>
            <a:pPr algn="ctr"/>
            <a:r>
              <a:rPr lang="en-GB">
                <a:solidFill>
                  <a:schemeClr val="bg1"/>
                </a:solidFill>
                <a:latin typeface="+mj-lt"/>
              </a:rPr>
              <a:t>The Framework is made up of </a:t>
            </a:r>
            <a:r>
              <a:rPr lang="en-GB" b="1">
                <a:solidFill>
                  <a:schemeClr val="accent1"/>
                </a:solidFill>
                <a:latin typeface="+mj-lt"/>
              </a:rPr>
              <a:t>Behaviour</a:t>
            </a:r>
            <a:r>
              <a:rPr lang="en-GB">
                <a:solidFill>
                  <a:schemeClr val="bg1"/>
                </a:solidFill>
                <a:latin typeface="+mj-lt"/>
              </a:rPr>
              <a:t>, </a:t>
            </a:r>
            <a:r>
              <a:rPr lang="en-GB" b="1">
                <a:solidFill>
                  <a:schemeClr val="accent1"/>
                </a:solidFill>
                <a:latin typeface="+mj-lt"/>
              </a:rPr>
              <a:t>Ability</a:t>
            </a:r>
            <a:r>
              <a:rPr lang="en-GB">
                <a:solidFill>
                  <a:schemeClr val="bg1"/>
                </a:solidFill>
                <a:latin typeface="+mj-lt"/>
              </a:rPr>
              <a:t> &amp; </a:t>
            </a:r>
            <a:r>
              <a:rPr lang="en-GB" b="1">
                <a:solidFill>
                  <a:schemeClr val="accent1"/>
                </a:solidFill>
                <a:latin typeface="+mj-lt"/>
              </a:rPr>
              <a:t>Global</a:t>
            </a:r>
            <a:r>
              <a:rPr lang="en-GB">
                <a:solidFill>
                  <a:schemeClr val="bg1"/>
                </a:solidFill>
                <a:latin typeface="+mj-lt"/>
              </a:rPr>
              <a:t> areas, each built on a hierarchy of general areas breaking down into greater detail</a:t>
            </a:r>
          </a:p>
        </p:txBody>
      </p:sp>
    </p:spTree>
    <p:extLst>
      <p:ext uri="{BB962C8B-B14F-4D97-AF65-F5344CB8AC3E}">
        <p14:creationId xmlns:p14="http://schemas.microsoft.com/office/powerpoint/2010/main" val="2149151477"/>
      </p:ext>
    </p:extLst>
  </p:cSld>
  <p:clrMapOvr>
    <a:masterClrMapping/>
  </p:clrMapOvr>
</p:sld>
</file>

<file path=ppt/theme/theme1.xml><?xml version="1.0" encoding="utf-8"?>
<a:theme xmlns:a="http://schemas.openxmlformats.org/drawingml/2006/main" name="Office Theme">
  <a:themeElements>
    <a:clrScheme name="Saville Assessment Colours">
      <a:dk1>
        <a:srgbClr val="242424"/>
      </a:dk1>
      <a:lt1>
        <a:sysClr val="window" lastClr="FFFFFF"/>
      </a:lt1>
      <a:dk2>
        <a:srgbClr val="1A244A"/>
      </a:dk2>
      <a:lt2>
        <a:srgbClr val="D1D3DB"/>
      </a:lt2>
      <a:accent1>
        <a:srgbClr val="55D2B1"/>
      </a:accent1>
      <a:accent2>
        <a:srgbClr val="409E85"/>
      </a:accent2>
      <a:accent3>
        <a:srgbClr val="4F9CC9"/>
      </a:accent3>
      <a:accent4>
        <a:srgbClr val="FC5B54"/>
      </a:accent4>
      <a:accent5>
        <a:srgbClr val="AF78B3"/>
      </a:accent5>
      <a:accent6>
        <a:srgbClr val="FEFCC4"/>
      </a:accent6>
      <a:hlink>
        <a:srgbClr val="409E85"/>
      </a:hlink>
      <a:folHlink>
        <a:srgbClr val="AF78B3"/>
      </a:folHlink>
    </a:clrScheme>
    <a:fontScheme name="Saville Typography">
      <a:majorFont>
        <a:latin typeface="Segoe U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ville template 2023.potx" id="{15D6E5C9-E727-47E8-AE2C-A3518A4652FF}" vid="{DCF2FB4F-B0D2-417B-A894-53FC1A8483D9}"/>
    </a:ext>
  </a:extLst>
</a:theme>
</file>

<file path=ppt/theme/theme2.xml><?xml version="1.0" encoding="utf-8"?>
<a:theme xmlns:a="http://schemas.openxmlformats.org/drawingml/2006/main" name="1_Office Theme">
  <a:themeElements>
    <a:clrScheme name="Saville Assessment Colours">
      <a:dk1>
        <a:srgbClr val="242424"/>
      </a:dk1>
      <a:lt1>
        <a:sysClr val="window" lastClr="FFFFFF"/>
      </a:lt1>
      <a:dk2>
        <a:srgbClr val="1A244A"/>
      </a:dk2>
      <a:lt2>
        <a:srgbClr val="D1D3DB"/>
      </a:lt2>
      <a:accent1>
        <a:srgbClr val="55D2B1"/>
      </a:accent1>
      <a:accent2>
        <a:srgbClr val="409E85"/>
      </a:accent2>
      <a:accent3>
        <a:srgbClr val="4F9CC9"/>
      </a:accent3>
      <a:accent4>
        <a:srgbClr val="FC5B54"/>
      </a:accent4>
      <a:accent5>
        <a:srgbClr val="AF78B3"/>
      </a:accent5>
      <a:accent6>
        <a:srgbClr val="FEFCC4"/>
      </a:accent6>
      <a:hlink>
        <a:srgbClr val="409E85"/>
      </a:hlink>
      <a:folHlink>
        <a:srgbClr val="AF78B3"/>
      </a:folHlink>
    </a:clrScheme>
    <a:fontScheme name="Saville Typography">
      <a:majorFont>
        <a:latin typeface="Segoe U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ville template 2023.potx" id="{15D6E5C9-E727-47E8-AE2C-A3518A4652FF}" vid="{DCF2FB4F-B0D2-417B-A894-53FC1A8483D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8781CD-94F3-4975-AC1A-6D6E6331E9D5}">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D8AFBFFD30C146935A831673242DED" ma:contentTypeVersion="18" ma:contentTypeDescription="Create a new document." ma:contentTypeScope="" ma:versionID="28df455d15a1a46f5d57389c94e3eda5">
  <xsd:schema xmlns:xsd="http://www.w3.org/2001/XMLSchema" xmlns:xs="http://www.w3.org/2001/XMLSchema" xmlns:p="http://schemas.microsoft.com/office/2006/metadata/properties" xmlns:ns2="00401346-b7dc-4b98-aaf2-d28fa0e258df" xmlns:ns3="969f6bf6-6c9e-4f84-9064-7089f79a8fa8" targetNamespace="http://schemas.microsoft.com/office/2006/metadata/properties" ma:root="true" ma:fieldsID="d35c8a5ca58f37e3cb3f006b85b4e72b" ns2:_="" ns3:_="">
    <xsd:import namespace="00401346-b7dc-4b98-aaf2-d28fa0e258df"/>
    <xsd:import namespace="969f6bf6-6c9e-4f84-9064-7089f79a8f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401346-b7dc-4b98-aaf2-d28fa0e258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89565c-e6d4-4850-abe4-04ea891e0b1d"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9f6bf6-6c9e-4f84-9064-7089f79a8fa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eefbafd-5c63-42d1-b3fc-fd4813e815cc}" ma:internalName="TaxCatchAll" ma:showField="CatchAllData" ma:web="969f6bf6-6c9e-4f84-9064-7089f79a8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69f6bf6-6c9e-4f84-9064-7089f79a8fa8" xsi:nil="true"/>
    <lcf76f155ced4ddcb4097134ff3c332f xmlns="00401346-b7dc-4b98-aaf2-d28fa0e258df">
      <Terms xmlns="http://schemas.microsoft.com/office/infopath/2007/PartnerControls"/>
    </lcf76f155ced4ddcb4097134ff3c332f>
    <SharedWithUsers xmlns="969f6bf6-6c9e-4f84-9064-7089f79a8fa8">
      <UserInfo>
        <DisplayName>James Hollingsworth</DisplayName>
        <AccountId>14</AccountId>
        <AccountType/>
      </UserInfo>
      <UserInfo>
        <DisplayName>Adam Woodward</DisplayName>
        <AccountId>13</AccountId>
        <AccountType/>
      </UserInfo>
      <UserInfo>
        <DisplayName>John Regula</DisplayName>
        <AccountId>15</AccountId>
        <AccountType/>
      </UserInfo>
      <UserInfo>
        <DisplayName>Karen Fung</DisplayName>
        <AccountId>140</AccountId>
        <AccountType/>
      </UserInfo>
      <UserInfo>
        <DisplayName>Lucy Costello</DisplayName>
        <AccountId>493</AccountId>
        <AccountType/>
      </UserInfo>
      <UserInfo>
        <DisplayName>Rachel Walton-Meadway</DisplayName>
        <AccountId>16</AccountId>
        <AccountType/>
      </UserInfo>
      <UserInfo>
        <DisplayName>Courtney MacGregor</DisplayName>
        <AccountId>735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033DBB-433B-48E1-9E25-670F341645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401346-b7dc-4b98-aaf2-d28fa0e258df"/>
    <ds:schemaRef ds:uri="969f6bf6-6c9e-4f84-9064-7089f79a8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908038-7F5F-4D2B-A61C-34C8C3AA3BF7}">
  <ds:schemaRefs>
    <ds:schemaRef ds:uri="http://purl.org/dc/terms/"/>
    <ds:schemaRef ds:uri="http://purl.org/dc/dcmitype/"/>
    <ds:schemaRef ds:uri="5ccf9469-ba5a-4366-b2d9-60ed07c7549c"/>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9cd31565-5270-412f-9c99-58cb3e64888d"/>
    <ds:schemaRef ds:uri="http://schemas.microsoft.com/office/2006/metadata/properties"/>
    <ds:schemaRef ds:uri="http://www.w3.org/XML/1998/namespace"/>
    <ds:schemaRef ds:uri="969f6bf6-6c9e-4f84-9064-7089f79a8fa8"/>
    <ds:schemaRef ds:uri="00401346-b7dc-4b98-aaf2-d28fa0e258df"/>
  </ds:schemaRefs>
</ds:datastoreItem>
</file>

<file path=customXml/itemProps3.xml><?xml version="1.0" encoding="utf-8"?>
<ds:datastoreItem xmlns:ds="http://schemas.openxmlformats.org/officeDocument/2006/customXml" ds:itemID="{03080538-FD74-46D2-B3DD-A9E33EE2EC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3588</Words>
  <Application>Microsoft Office PowerPoint</Application>
  <PresentationFormat>Widescreen</PresentationFormat>
  <Paragraphs>594</Paragraphs>
  <Slides>77</Slides>
  <Notes>8</Notes>
  <HiddenSlides>3</HiddenSlides>
  <MMClips>0</MMClips>
  <ScaleCrop>false</ScaleCrop>
  <HeadingPairs>
    <vt:vector size="4" baseType="variant">
      <vt:variant>
        <vt:lpstr>Theme</vt:lpstr>
      </vt:variant>
      <vt:variant>
        <vt:i4>2</vt:i4>
      </vt:variant>
      <vt:variant>
        <vt:lpstr>Slide Titles</vt:lpstr>
      </vt:variant>
      <vt:variant>
        <vt:i4>77</vt:i4>
      </vt:variant>
    </vt:vector>
  </HeadingPairs>
  <TitlesOfParts>
    <vt:vector size="79" baseType="lpstr">
      <vt:lpstr>Office Theme</vt:lpstr>
      <vt:lpstr>1_Office Theme</vt:lpstr>
      <vt:lpstr>PowerPoint Presentation</vt:lpstr>
      <vt:lpstr>Introductions</vt:lpstr>
      <vt:lpstr>Objectives</vt:lpstr>
      <vt:lpstr>About Saville Assessment</vt:lpstr>
      <vt:lpstr>A fully integrated talent strategy</vt:lpstr>
      <vt:lpstr>PowerPoint Presentation</vt:lpstr>
      <vt:lpstr>PowerPoint Presentation</vt:lpstr>
      <vt:lpstr>PowerPoint Presentation</vt:lpstr>
      <vt:lpstr>Wave Performance Culture Framework</vt:lpstr>
      <vt:lpstr>Saville Assessment B-A-G Framework</vt:lpstr>
      <vt:lpstr>B-A-G Framework:</vt:lpstr>
      <vt:lpstr>B-A-G Framework:</vt:lpstr>
      <vt:lpstr>B-A-G Framework:</vt:lpstr>
      <vt:lpstr>PowerPoint Presentation</vt:lpstr>
      <vt:lpstr>What is 360 Assessment?</vt:lpstr>
      <vt:lpstr>Why Undertake 360 Assessments?</vt:lpstr>
      <vt:lpstr>What are the Benefits?</vt:lpstr>
      <vt:lpstr>Wave Performance 360</vt:lpstr>
      <vt:lpstr>Completion Experience</vt:lpstr>
      <vt:lpstr>Free Text Option</vt:lpstr>
      <vt:lpstr>Dual Reporting</vt:lpstr>
      <vt:lpstr>Dual Reporting</vt:lpstr>
      <vt:lpstr>Performance 360 Dimensions</vt:lpstr>
      <vt:lpstr>PowerPoint Presentation</vt:lpstr>
      <vt:lpstr>Interpretation Exercise</vt:lpstr>
      <vt:lpstr>Interpretation Exercise</vt:lpstr>
      <vt:lpstr>PowerPoint Presentation</vt:lpstr>
      <vt:lpstr>Available Tools</vt:lpstr>
      <vt:lpstr>Matched Model</vt:lpstr>
      <vt:lpstr>Performance Vs Potential </vt:lpstr>
      <vt:lpstr>Performance Vs Potential </vt:lpstr>
      <vt:lpstr>Performance and Potential </vt:lpstr>
      <vt:lpstr>Incorporating Styles</vt:lpstr>
      <vt:lpstr>Incorporating the Development Report</vt:lpstr>
      <vt:lpstr>Configurable </vt:lpstr>
      <vt:lpstr>PowerPoint Presentation</vt:lpstr>
      <vt:lpstr>Example 1</vt:lpstr>
      <vt:lpstr>Example 1</vt:lpstr>
      <vt:lpstr>Example 2</vt:lpstr>
      <vt:lpstr>Example 2</vt:lpstr>
      <vt:lpstr>PowerPoint Presentation</vt:lpstr>
      <vt:lpstr>Wave 360 Report</vt:lpstr>
      <vt:lpstr>Case Study</vt:lpstr>
      <vt:lpstr>Practical Session: Feedback</vt:lpstr>
      <vt:lpstr>PowerPoint Presentation</vt:lpstr>
      <vt:lpstr>Maximising the Benefits of 360 Feedback</vt:lpstr>
      <vt:lpstr>Structure of Feedback</vt:lpstr>
      <vt:lpstr>Preparation for Feedback</vt:lpstr>
      <vt:lpstr>Feedback Flow</vt:lpstr>
      <vt:lpstr>Question Style</vt:lpstr>
      <vt:lpstr>Action Planning </vt:lpstr>
      <vt:lpstr>Example Action Plan</vt:lpstr>
      <vt:lpstr>Risks</vt:lpstr>
      <vt:lpstr>Dealing with Difficult Reactions</vt:lpstr>
      <vt:lpstr>Feedback Flow</vt:lpstr>
      <vt:lpstr>PowerPoint Presentation</vt:lpstr>
      <vt:lpstr>What are some of the benefits of using the Wave 360 assessment?</vt:lpstr>
      <vt:lpstr>What does the primary reporting tell us?</vt:lpstr>
      <vt:lpstr>What does the secondary reporting tell us?</vt:lpstr>
      <vt:lpstr>During a feedback session, you should help the assessee to...</vt:lpstr>
      <vt:lpstr>PowerPoint Presentation</vt:lpstr>
      <vt:lpstr>Setting up a 360 Project</vt:lpstr>
      <vt:lpstr>Setting up a 360 Project</vt:lpstr>
      <vt:lpstr>Rater Briefing</vt:lpstr>
      <vt:lpstr>Watch Fors</vt:lpstr>
      <vt:lpstr>Project Set-up – Bureau </vt:lpstr>
      <vt:lpstr>Oasys </vt:lpstr>
      <vt:lpstr>PowerPoint Presentation</vt:lpstr>
      <vt:lpstr>Leadership Impact Model</vt:lpstr>
      <vt:lpstr>Leadership Impact Model</vt:lpstr>
      <vt:lpstr>Leadership Impact Performance 360</vt:lpstr>
      <vt:lpstr>Impact Potential Prediction &amp; Impact 360 Potential Summary </vt:lpstr>
      <vt:lpstr>Next steps</vt:lpstr>
      <vt:lpstr>The Saville Assessment Community</vt:lpstr>
      <vt:lpstr>Performance 360 Norm Group Description Professionals &amp; Managers (2011)</vt:lpstr>
      <vt:lpstr>Performance 360 Norm Group Description Senior Managers &amp; Executives (2011)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Regula</dc:creator>
  <cp:lastModifiedBy>Courtney MacGregor</cp:lastModifiedBy>
  <cp:revision>17</cp:revision>
  <dcterms:created xsi:type="dcterms:W3CDTF">2023-05-25T08:05:09Z</dcterms:created>
  <dcterms:modified xsi:type="dcterms:W3CDTF">2024-07-23T10:59:07Z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0x010100EAD8AFBFFD30C146935A831673242DED</vt:lpwstr>
  </property>
  <property fmtid="{D5CDD505-2E9C-101B-9397-08002B2CF9AE}" pid="3" name="MediaServiceImageTags">
    <vt:lpwstr/>
  </property>
  <property fmtid="{D5CDD505-2E9C-101B-9397-08002B2CF9AE}" pid="4" name="MSIP_Label_112bfb09-0f6a-4518-a647-7fa9d6d66816_Enabled">
    <vt:lpwstr>true</vt:lpwstr>
  </property>
  <property fmtid="{D5CDD505-2E9C-101B-9397-08002B2CF9AE}" pid="5" name="MSIP_Label_112bfb09-0f6a-4518-a647-7fa9d6d66816_SetDate">
    <vt:lpwstr>2023-06-29T12:38:48Z</vt:lpwstr>
  </property>
  <property fmtid="{D5CDD505-2E9C-101B-9397-08002B2CF9AE}" pid="6" name="MSIP_Label_112bfb09-0f6a-4518-a647-7fa9d6d66816_Method">
    <vt:lpwstr>Standard</vt:lpwstr>
  </property>
  <property fmtid="{D5CDD505-2E9C-101B-9397-08002B2CF9AE}" pid="7" name="MSIP_Label_112bfb09-0f6a-4518-a647-7fa9d6d66816_Name">
    <vt:lpwstr>Confidential</vt:lpwstr>
  </property>
  <property fmtid="{D5CDD505-2E9C-101B-9397-08002B2CF9AE}" pid="8" name="MSIP_Label_112bfb09-0f6a-4518-a647-7fa9d6d66816_SiteId">
    <vt:lpwstr>0622322b-70eb-4067-8631-3f9eab57e22d</vt:lpwstr>
  </property>
  <property fmtid="{D5CDD505-2E9C-101B-9397-08002B2CF9AE}" pid="9" name="MSIP_Label_112bfb09-0f6a-4518-a647-7fa9d6d66816_ActionId">
    <vt:lpwstr>cdec5a76-b7dc-40dd-a02e-b4668dca15ca</vt:lpwstr>
  </property>
  <property fmtid="{D5CDD505-2E9C-101B-9397-08002B2CF9AE}" pid="10" name="MSIP_Label_112bfb09-0f6a-4518-a647-7fa9d6d66816_ContentBits">
    <vt:lpwstr>0</vt:lpwstr>
  </property>
</Properties>
</file>