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147379050" r:id="rId5"/>
    <p:sldId id="2147379187" r:id="rId6"/>
    <p:sldId id="2147379203" r:id="rId7"/>
    <p:sldId id="2147379131" r:id="rId8"/>
    <p:sldId id="2147379177" r:id="rId9"/>
    <p:sldId id="2147379169" r:id="rId10"/>
    <p:sldId id="2147379185" r:id="rId11"/>
    <p:sldId id="2147379129" r:id="rId12"/>
    <p:sldId id="2147379188" r:id="rId13"/>
    <p:sldId id="2147379130" r:id="rId14"/>
    <p:sldId id="256" r:id="rId15"/>
    <p:sldId id="2147379180" r:id="rId16"/>
    <p:sldId id="2147379184" r:id="rId17"/>
    <p:sldId id="2147379181" r:id="rId18"/>
    <p:sldId id="2147379186" r:id="rId19"/>
    <p:sldId id="2147379190" r:id="rId20"/>
    <p:sldId id="21473792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60913"/>
    <a:srgbClr val="0D1225"/>
    <a:srgbClr val="141B38"/>
    <a:srgbClr val="48506E"/>
    <a:srgbClr val="767C92"/>
    <a:srgbClr val="A3A7B7"/>
    <a:srgbClr val="D1D3DB"/>
    <a:srgbClr val="15342C"/>
    <a:srgbClr val="2B6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7407F-A5BC-43F4-9F00-A752AECD17CC}" v="8" dt="2024-02-16T09:54:53.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3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23B63-7CB5-4F87-AFA8-7A7C12DF8D20}" type="datetimeFigureOut">
              <a:rPr lang="en-GB" smtClean="0"/>
              <a:t>23/05/2024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AF4CE-E491-4C24-973E-BE509AF71BBF}" type="slidenum">
              <a:rPr lang="en-GB" smtClean="0"/>
              <a:t>‹#›</a:t>
            </a:fld>
            <a:endParaRPr lang="en-GB"/>
          </a:p>
        </p:txBody>
      </p:sp>
    </p:spTree>
    <p:extLst>
      <p:ext uri="{BB962C8B-B14F-4D97-AF65-F5344CB8AC3E}">
        <p14:creationId xmlns:p14="http://schemas.microsoft.com/office/powerpoint/2010/main" val="158215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cappfinity.com/cappfinity-unveils-three-new-leadership-talent-solutions/" TargetMode="External"/><Relationship Id="rId3" Type="http://schemas.openxmlformats.org/officeDocument/2006/relationships/hyperlink" Target="https://www2.deloitte.com/content/dam/Deloitte/us/Documents/mergers-acqisitions/us-how-to-retain-talent-during-transformation.pdf" TargetMode="External"/><Relationship Id="rId7" Type="http://schemas.openxmlformats.org/officeDocument/2006/relationships/hyperlink" Target="https://assessment.aon.com/en-us/blog/overcome-skill-shortages-by-increasing-talent-pool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valamis.com/hub/upskilling?_gl=1*1lrzhl*_up*MQ..*_ga*NjAyMDA4MzE1LjE2OTQ3ODY1MzU.*_ga_WH32P1Y0T3*MTY5NDc4NjUzNC4xLjAuMTY5NDc4NjUzNC4wLjAuMA..#benefits-of-upskilling" TargetMode="External"/><Relationship Id="rId5" Type="http://schemas.openxmlformats.org/officeDocument/2006/relationships/hyperlink" Target="https://assessment.aon.com/en-us/talent-mobility" TargetMode="External"/><Relationship Id="rId10" Type="http://schemas.openxmlformats.org/officeDocument/2006/relationships/hyperlink" Target="https://jbc.joshbersin.com/wp-content/uploads/2023/01/WT-23_01-HR-Predictions-2023-Report.pdf" TargetMode="External"/><Relationship Id="rId4" Type="http://schemas.openxmlformats.org/officeDocument/2006/relationships/hyperlink" Target="https://hbr.org/2022/10/where-ai-can-and-cant-help-talent-management" TargetMode="External"/><Relationship Id="rId9" Type="http://schemas.openxmlformats.org/officeDocument/2006/relationships/hyperlink" Target="https://www.cultureamp.com/science/workplace-culture-insigh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a:t>
            </a:fld>
            <a:endParaRPr lang="en-GB"/>
          </a:p>
        </p:txBody>
      </p:sp>
    </p:spTree>
    <p:extLst>
      <p:ext uri="{BB962C8B-B14F-4D97-AF65-F5344CB8AC3E}">
        <p14:creationId xmlns:p14="http://schemas.microsoft.com/office/powerpoint/2010/main" val="2137061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679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15</a:t>
            </a:fld>
            <a:endParaRPr lang="en-GB"/>
          </a:p>
        </p:txBody>
      </p:sp>
    </p:spTree>
    <p:extLst>
      <p:ext uri="{BB962C8B-B14F-4D97-AF65-F5344CB8AC3E}">
        <p14:creationId xmlns:p14="http://schemas.microsoft.com/office/powerpoint/2010/main" val="318162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3</a:t>
            </a:fld>
            <a:endParaRPr lang="en-GB"/>
          </a:p>
        </p:txBody>
      </p:sp>
    </p:spTree>
    <p:extLst>
      <p:ext uri="{BB962C8B-B14F-4D97-AF65-F5344CB8AC3E}">
        <p14:creationId xmlns:p14="http://schemas.microsoft.com/office/powerpoint/2010/main" val="52711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F1F1F"/>
                </a:solidFill>
                <a:effectLst/>
              </a:rPr>
              <a:t>Over half of Gen Zs and millennials say they research a brand’s environmental impact and policies before accepting a job offer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Companies that focus on growth are 29 times more likely to let employees “unleash their potential,” 4 times more likely to be innovation leaders, and 7.2 times more likely to be best places to work (Bersin)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081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65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6</a:t>
            </a:fld>
            <a:endParaRPr lang="en-GB"/>
          </a:p>
        </p:txBody>
      </p:sp>
    </p:spTree>
    <p:extLst>
      <p:ext uri="{BB962C8B-B14F-4D97-AF65-F5344CB8AC3E}">
        <p14:creationId xmlns:p14="http://schemas.microsoft.com/office/powerpoint/2010/main" val="167164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7</a:t>
            </a:fld>
            <a:endParaRPr lang="en-GB"/>
          </a:p>
        </p:txBody>
      </p:sp>
    </p:spTree>
    <p:extLst>
      <p:ext uri="{BB962C8B-B14F-4D97-AF65-F5344CB8AC3E}">
        <p14:creationId xmlns:p14="http://schemas.microsoft.com/office/powerpoint/2010/main" val="360007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Most significant workforce challenges cited by leaders</a:t>
            </a:r>
            <a:r>
              <a:rPr lang="en-GB" sz="1200" baseline="30000" dirty="0"/>
              <a:t>3</a:t>
            </a:r>
          </a:p>
          <a:p>
            <a:pPr marL="285750" indent="-285750">
              <a:lnSpc>
                <a:spcPct val="90000"/>
              </a:lnSpc>
              <a:spcBef>
                <a:spcPts val="1000"/>
              </a:spcBef>
              <a:buClr>
                <a:schemeClr val="accent2"/>
              </a:buClr>
              <a:buFont typeface="Arial" panose="020B0604020202020204" pitchFamily="34" charset="0"/>
              <a:buChar char="•"/>
            </a:pPr>
            <a:r>
              <a:rPr lang="en-GB" sz="1200" dirty="0"/>
              <a:t>Identifying the skills workers will need in the future due to technology</a:t>
            </a:r>
          </a:p>
          <a:p>
            <a:pPr marL="285750" indent="-285750">
              <a:lnSpc>
                <a:spcPct val="90000"/>
              </a:lnSpc>
              <a:spcBef>
                <a:spcPts val="1000"/>
              </a:spcBef>
              <a:buClr>
                <a:schemeClr val="accent2"/>
              </a:buClr>
              <a:buFont typeface="Arial" panose="020B0604020202020204" pitchFamily="34" charset="0"/>
              <a:buChar char="•"/>
            </a:pPr>
            <a:r>
              <a:rPr lang="en-GB" sz="1200" dirty="0"/>
              <a:t>Communicating clearly about the effect of automation and AI on future skills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Most significant inhibitors to progress</a:t>
            </a:r>
          </a:p>
          <a:p>
            <a:pPr marL="285750" indent="-285750">
              <a:lnSpc>
                <a:spcPct val="90000"/>
              </a:lnSpc>
              <a:spcBef>
                <a:spcPts val="1000"/>
              </a:spcBef>
              <a:buClr>
                <a:schemeClr val="accent2"/>
              </a:buClr>
              <a:buFont typeface="Arial" panose="020B0604020202020204" pitchFamily="34" charset="0"/>
              <a:buChar char="•"/>
            </a:pPr>
            <a:r>
              <a:rPr lang="en-GB" sz="1200" dirty="0"/>
              <a:t>Cost pressures</a:t>
            </a:r>
          </a:p>
          <a:p>
            <a:pPr marL="285750" indent="-285750">
              <a:lnSpc>
                <a:spcPct val="90000"/>
              </a:lnSpc>
              <a:spcBef>
                <a:spcPts val="1000"/>
              </a:spcBef>
              <a:buClr>
                <a:schemeClr val="accent2"/>
              </a:buClr>
              <a:buFont typeface="Arial" panose="020B0604020202020204" pitchFamily="34" charset="0"/>
              <a:buChar char="•"/>
            </a:pPr>
            <a:r>
              <a:rPr lang="en-GB" sz="1200" dirty="0"/>
              <a:t>Leadership capability</a:t>
            </a:r>
          </a:p>
          <a:p>
            <a:pPr marL="285750" indent="-285750">
              <a:lnSpc>
                <a:spcPct val="90000"/>
              </a:lnSpc>
              <a:spcBef>
                <a:spcPts val="1000"/>
              </a:spcBef>
              <a:buClr>
                <a:schemeClr val="accent2"/>
              </a:buClr>
              <a:buFont typeface="Arial" panose="020B0604020202020204" pitchFamily="34" charset="0"/>
              <a:buChar char="•"/>
            </a:pPr>
            <a:r>
              <a:rPr lang="en-GB" sz="1200" dirty="0"/>
              <a:t>Organisational culture</a:t>
            </a:r>
          </a:p>
          <a:p>
            <a:endParaRPr lang="en-GB" dirty="0"/>
          </a:p>
          <a:p>
            <a:r>
              <a:rPr lang="en-GB" dirty="0"/>
              <a:t>Therefore, fairness analysis was also run using over 18,000 international </a:t>
            </a:r>
          </a:p>
          <a:p>
            <a:r>
              <a:rPr lang="en-GB" dirty="0"/>
              <a:t>professionals and managers. Where potential adverse impact was identified, </a:t>
            </a:r>
          </a:p>
          <a:p>
            <a:r>
              <a:rPr lang="en-GB" dirty="0"/>
              <a:t>the equation was further refined to increase fairness. Specifically, initial </a:t>
            </a:r>
          </a:p>
          <a:p>
            <a:r>
              <a:rPr lang="en-GB" dirty="0"/>
              <a:t>versions of the equation were slightly </a:t>
            </a:r>
            <a:r>
              <a:rPr lang="en-GB" dirty="0" err="1"/>
              <a:t>favoring</a:t>
            </a:r>
            <a:r>
              <a:rPr lang="en-GB" dirty="0"/>
              <a:t> men, so certain </a:t>
            </a:r>
            <a:r>
              <a:rPr lang="en-GB" dirty="0" err="1"/>
              <a:t>behaviors</a:t>
            </a:r>
            <a:r>
              <a:rPr lang="en-GB" dirty="0"/>
              <a:t> </a:t>
            </a:r>
          </a:p>
          <a:p>
            <a:r>
              <a:rPr lang="en-GB" dirty="0"/>
              <a:t>which tended to be higher in males were de-prioritized and </a:t>
            </a:r>
            <a:r>
              <a:rPr lang="en-GB" dirty="0" err="1"/>
              <a:t>behaviors</a:t>
            </a:r>
            <a:r>
              <a:rPr lang="en-GB" dirty="0"/>
              <a:t> </a:t>
            </a:r>
          </a:p>
          <a:p>
            <a:r>
              <a:rPr lang="en-GB" dirty="0"/>
              <a:t>which tended to be higher in females were brought in or weighted higher </a:t>
            </a:r>
          </a:p>
          <a:p>
            <a:r>
              <a:rPr lang="en-GB" dirty="0"/>
              <a:t>to even this out. The initial assumption was that this would slightly reduce </a:t>
            </a:r>
          </a:p>
          <a:p>
            <a:r>
              <a:rPr lang="en-GB" dirty="0"/>
              <a:t>the validity of the equation – an acceptable trade-off to increase fairness. </a:t>
            </a:r>
          </a:p>
          <a:p>
            <a:r>
              <a:rPr lang="en-GB" dirty="0"/>
              <a:t>We were delighted to discover that not only did the validity not drop but it </a:t>
            </a:r>
          </a:p>
          <a:p>
            <a:r>
              <a:rPr lang="en-GB" dirty="0"/>
              <a:t>actually increased slightly. We were fascinated by the implication that more </a:t>
            </a:r>
          </a:p>
          <a:p>
            <a:r>
              <a:rPr lang="en-GB" dirty="0"/>
              <a:t>supportive </a:t>
            </a:r>
            <a:r>
              <a:rPr lang="en-GB" dirty="0" err="1"/>
              <a:t>behaviors</a:t>
            </a:r>
            <a:r>
              <a:rPr lang="en-GB" dirty="0"/>
              <a:t> such as understanding and getting to know people </a:t>
            </a:r>
          </a:p>
          <a:p>
            <a:r>
              <a:rPr lang="en-GB" dirty="0"/>
              <a:t>could increase potential for leadership roles when combined with more </a:t>
            </a:r>
          </a:p>
          <a:p>
            <a:r>
              <a:rPr lang="en-GB" dirty="0"/>
              <a:t>typical leadership </a:t>
            </a:r>
            <a:r>
              <a:rPr lang="en-GB" dirty="0" err="1"/>
              <a:t>behaviors</a:t>
            </a:r>
            <a:r>
              <a:rPr lang="en-GB" dirty="0"/>
              <a:t> around drive and leading people, rather than </a:t>
            </a:r>
          </a:p>
          <a:p>
            <a:r>
              <a:rPr lang="en-GB" dirty="0"/>
              <a:t>detract from them</a:t>
            </a:r>
          </a:p>
          <a:p>
            <a:endParaRPr lang="en-GB" dirty="0"/>
          </a:p>
          <a:p>
            <a:r>
              <a:rPr lang="en-GB" dirty="0"/>
              <a:t>We were fascinated by the implication that </a:t>
            </a:r>
          </a:p>
          <a:p>
            <a:r>
              <a:rPr lang="en-GB" dirty="0"/>
              <a:t>more supportive </a:t>
            </a:r>
          </a:p>
          <a:p>
            <a:r>
              <a:rPr lang="en-GB" dirty="0" err="1"/>
              <a:t>behaviors</a:t>
            </a:r>
            <a:r>
              <a:rPr lang="en-GB" dirty="0"/>
              <a:t> such </a:t>
            </a:r>
          </a:p>
          <a:p>
            <a:r>
              <a:rPr lang="en-GB" dirty="0"/>
              <a:t>as understanding </a:t>
            </a:r>
          </a:p>
          <a:p>
            <a:r>
              <a:rPr lang="en-GB" dirty="0"/>
              <a:t>and getting to </a:t>
            </a:r>
          </a:p>
          <a:p>
            <a:r>
              <a:rPr lang="en-GB" dirty="0"/>
              <a:t>know people could </a:t>
            </a:r>
          </a:p>
          <a:p>
            <a:r>
              <a:rPr lang="en-GB" dirty="0"/>
              <a:t>increase potential </a:t>
            </a:r>
          </a:p>
          <a:p>
            <a:r>
              <a:rPr lang="en-GB" dirty="0"/>
              <a:t>for leadership roles </a:t>
            </a:r>
          </a:p>
          <a:p>
            <a:r>
              <a:rPr lang="en-GB" dirty="0"/>
              <a:t>when combined </a:t>
            </a:r>
          </a:p>
          <a:p>
            <a:r>
              <a:rPr lang="en-GB" dirty="0"/>
              <a:t>with more typical </a:t>
            </a:r>
          </a:p>
          <a:p>
            <a:r>
              <a:rPr lang="en-GB" dirty="0"/>
              <a:t>leadership </a:t>
            </a:r>
          </a:p>
          <a:p>
            <a:r>
              <a:rPr lang="en-GB" dirty="0" err="1"/>
              <a:t>behaviors</a:t>
            </a:r>
            <a:r>
              <a:rPr lang="en-GB" dirty="0"/>
              <a:t> around </a:t>
            </a:r>
          </a:p>
          <a:p>
            <a:r>
              <a:rPr lang="en-GB" dirty="0"/>
              <a:t>drive and leading </a:t>
            </a:r>
          </a:p>
          <a:p>
            <a:r>
              <a:rPr lang="en-GB" dirty="0"/>
              <a:t>people, rather than </a:t>
            </a:r>
          </a:p>
          <a:p>
            <a:r>
              <a:rPr lang="en-GB" dirty="0"/>
              <a:t>detract from them.</a:t>
            </a:r>
            <a:r>
              <a:rPr lang="en-GB" b="0" i="0" dirty="0">
                <a:solidFill>
                  <a:srgbClr val="000000"/>
                </a:solidFill>
                <a:effectLst/>
                <a:latin typeface="Times New Roman" panose="02020603050405020304" pitchFamily="18" charset="0"/>
              </a:rPr>
              <a:t>  </a:t>
            </a:r>
          </a:p>
          <a:p>
            <a:endParaRPr lang="en-GB" b="0" i="0" dirty="0">
              <a:solidFill>
                <a:srgbClr val="000000"/>
              </a:solidFill>
              <a:effectLst/>
              <a:latin typeface="Times New Roman" panose="02020603050405020304" pitchFamily="18" charset="0"/>
            </a:endParaRPr>
          </a:p>
          <a:p>
            <a:r>
              <a:rPr lang="en-GB" b="0" i="0" dirty="0" err="1">
                <a:solidFill>
                  <a:srgbClr val="000000"/>
                </a:solidFill>
                <a:effectLst/>
                <a:latin typeface="Times New Roman" panose="02020603050405020304" pitchFamily="18" charset="0"/>
              </a:rPr>
              <a:t>Improtance</a:t>
            </a:r>
            <a:r>
              <a:rPr lang="en-GB" b="0" i="0" dirty="0">
                <a:solidFill>
                  <a:srgbClr val="000000"/>
                </a:solidFill>
                <a:effectLst/>
                <a:latin typeface="Times New Roman" panose="02020603050405020304" pitchFamily="18" charset="0"/>
              </a:rPr>
              <a:t> of leaders to build trust</a:t>
            </a:r>
            <a:endParaRPr lang="en-GB" dirty="0"/>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8</a:t>
            </a:fld>
            <a:endParaRPr lang="en-GB"/>
          </a:p>
        </p:txBody>
      </p:sp>
    </p:spTree>
    <p:extLst>
      <p:ext uri="{BB962C8B-B14F-4D97-AF65-F5344CB8AC3E}">
        <p14:creationId xmlns:p14="http://schemas.microsoft.com/office/powerpoint/2010/main" val="3151062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Therefore, fairness analysis was also run using over 18,000 international </a:t>
            </a:r>
          </a:p>
          <a:p>
            <a:r>
              <a:rPr lang="en-GB" dirty="0"/>
              <a:t>professionals and managers. Where potential adverse impact was identified, </a:t>
            </a:r>
          </a:p>
          <a:p>
            <a:r>
              <a:rPr lang="en-GB" dirty="0"/>
              <a:t>the equation was further refined to increase fairness. Specifically, initial </a:t>
            </a:r>
          </a:p>
          <a:p>
            <a:r>
              <a:rPr lang="en-GB" dirty="0"/>
              <a:t>versions of the equation were slightly </a:t>
            </a:r>
            <a:r>
              <a:rPr lang="en-GB" dirty="0" err="1"/>
              <a:t>favoring</a:t>
            </a:r>
            <a:r>
              <a:rPr lang="en-GB" dirty="0"/>
              <a:t> men, so certain </a:t>
            </a:r>
            <a:r>
              <a:rPr lang="en-GB" dirty="0" err="1"/>
              <a:t>behaviors</a:t>
            </a:r>
            <a:r>
              <a:rPr lang="en-GB" dirty="0"/>
              <a:t> </a:t>
            </a:r>
          </a:p>
          <a:p>
            <a:r>
              <a:rPr lang="en-GB" dirty="0"/>
              <a:t>which tended to be higher in males were de-prioritized and </a:t>
            </a:r>
            <a:r>
              <a:rPr lang="en-GB" dirty="0" err="1"/>
              <a:t>behaviors</a:t>
            </a:r>
            <a:r>
              <a:rPr lang="en-GB" dirty="0"/>
              <a:t> </a:t>
            </a:r>
          </a:p>
          <a:p>
            <a:r>
              <a:rPr lang="en-GB" dirty="0"/>
              <a:t>which tended to be higher in females were brought in or weighted higher </a:t>
            </a:r>
          </a:p>
          <a:p>
            <a:r>
              <a:rPr lang="en-GB" dirty="0"/>
              <a:t>to even this out. The initial assumption was that this would slightly reduce </a:t>
            </a:r>
          </a:p>
          <a:p>
            <a:r>
              <a:rPr lang="en-GB" dirty="0"/>
              <a:t>the validity of the equation – an acceptable trade-off to increase fairness. </a:t>
            </a:r>
          </a:p>
          <a:p>
            <a:r>
              <a:rPr lang="en-GB" dirty="0"/>
              <a:t>We were delighted to discover that not only did the validity not drop but it </a:t>
            </a:r>
          </a:p>
          <a:p>
            <a:r>
              <a:rPr lang="en-GB" dirty="0"/>
              <a:t>actually increased slightly. We were fascinated by the implication that more </a:t>
            </a:r>
          </a:p>
          <a:p>
            <a:r>
              <a:rPr lang="en-GB" dirty="0"/>
              <a:t>supportive </a:t>
            </a:r>
            <a:r>
              <a:rPr lang="en-GB" dirty="0" err="1"/>
              <a:t>behaviors</a:t>
            </a:r>
            <a:r>
              <a:rPr lang="en-GB" dirty="0"/>
              <a:t> such as understanding and getting to know people </a:t>
            </a:r>
          </a:p>
          <a:p>
            <a:r>
              <a:rPr lang="en-GB" dirty="0"/>
              <a:t>could increase potential for leadership roles when combined with more </a:t>
            </a:r>
          </a:p>
          <a:p>
            <a:r>
              <a:rPr lang="en-GB" dirty="0"/>
              <a:t>typical leadership </a:t>
            </a:r>
            <a:r>
              <a:rPr lang="en-GB" dirty="0" err="1"/>
              <a:t>behaviors</a:t>
            </a:r>
            <a:r>
              <a:rPr lang="en-GB" dirty="0"/>
              <a:t> around drive and leading people, rather than </a:t>
            </a:r>
          </a:p>
          <a:p>
            <a:r>
              <a:rPr lang="en-GB" dirty="0"/>
              <a:t>detract from them</a:t>
            </a:r>
          </a:p>
          <a:p>
            <a:endParaRPr lang="en-GB" dirty="0"/>
          </a:p>
          <a:p>
            <a:r>
              <a:rPr lang="en-GB" dirty="0"/>
              <a:t>We were fascinated by the implication that more supportive </a:t>
            </a:r>
            <a:r>
              <a:rPr lang="en-GB" dirty="0" err="1"/>
              <a:t>behaviors</a:t>
            </a:r>
            <a:r>
              <a:rPr lang="en-GB" dirty="0"/>
              <a:t> such as understanding and getting to know people could increase potential </a:t>
            </a:r>
          </a:p>
          <a:p>
            <a:r>
              <a:rPr lang="en-GB" dirty="0"/>
              <a:t>for leadership roles when combined with more typical leadership </a:t>
            </a:r>
            <a:r>
              <a:rPr lang="en-GB" dirty="0" err="1"/>
              <a:t>behaviors</a:t>
            </a:r>
            <a:r>
              <a:rPr lang="en-GB" dirty="0"/>
              <a:t> around drive and leading people, rather than detract from them.</a:t>
            </a:r>
            <a:r>
              <a:rPr lang="en-GB" b="0" i="0" dirty="0">
                <a:solidFill>
                  <a:srgbClr val="000000"/>
                </a:solidFill>
                <a:effectLst/>
                <a:latin typeface="Times New Roman" panose="02020603050405020304" pitchFamily="18" charset="0"/>
              </a:rPr>
              <a:t>  </a:t>
            </a:r>
          </a:p>
          <a:p>
            <a:endParaRPr lang="en-GB" b="0" i="0" dirty="0">
              <a:solidFill>
                <a:srgbClr val="000000"/>
              </a:solidFill>
              <a:effectLst/>
              <a:latin typeface="Times New Roman" panose="02020603050405020304" pitchFamily="18" charset="0"/>
            </a:endParaRPr>
          </a:p>
          <a:p>
            <a:r>
              <a:rPr lang="en-GB" b="0" i="0" dirty="0" err="1">
                <a:solidFill>
                  <a:srgbClr val="000000"/>
                </a:solidFill>
                <a:effectLst/>
                <a:latin typeface="Times New Roman" panose="02020603050405020304" pitchFamily="18" charset="0"/>
              </a:rPr>
              <a:t>Improtance</a:t>
            </a:r>
            <a:r>
              <a:rPr lang="en-GB" b="0" i="0" dirty="0">
                <a:solidFill>
                  <a:srgbClr val="000000"/>
                </a:solidFill>
                <a:effectLst/>
                <a:latin typeface="Times New Roman" panose="02020603050405020304" pitchFamily="18" charset="0"/>
              </a:rPr>
              <a:t> of leaders to build trust</a:t>
            </a:r>
            <a:endParaRPr lang="en-GB" dirty="0"/>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9</a:t>
            </a:fld>
            <a:endParaRPr lang="en-GB"/>
          </a:p>
        </p:txBody>
      </p:sp>
    </p:spTree>
    <p:extLst>
      <p:ext uri="{BB962C8B-B14F-4D97-AF65-F5344CB8AC3E}">
        <p14:creationId xmlns:p14="http://schemas.microsoft.com/office/powerpoint/2010/main" val="1148028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cost of losing talent is expensive, and this is more likely to happen in times of transformation, due to uncertainty. For example, change in direction, job security, leadership changes, increased workload, lack of communication etc., - all situations that can arise from technological advancements. </a:t>
            </a:r>
            <a:endParaRPr lang="en-GB" dirty="0"/>
          </a:p>
          <a:p>
            <a:r>
              <a:rPr lang="en-GB" b="0" i="0" dirty="0">
                <a:solidFill>
                  <a:srgbClr val="282828"/>
                </a:solidFill>
                <a:effectLst/>
                <a:hlinkClick r:id="rId4"/>
              </a:rPr>
              <a:t>For more than a year now, organizations have struggled to hold onto talent. According to the </a:t>
            </a:r>
            <a:r>
              <a:rPr lang="en-GB" b="0" i="0" u="none" strike="noStrike" dirty="0">
                <a:solidFill>
                  <a:srgbClr val="282828"/>
                </a:solidFill>
                <a:effectLst/>
                <a:hlinkClick r:id="rId4"/>
              </a:rPr>
              <a:t>U.S. Bureau of Labor Statistics</a:t>
            </a:r>
            <a:r>
              <a:rPr lang="en-GB" b="0" i="0" dirty="0">
                <a:solidFill>
                  <a:srgbClr val="282828"/>
                </a:solidFill>
                <a:effectLst/>
                <a:hlinkClick r:id="rId4"/>
              </a:rPr>
              <a:t>, 4.2 million people voluntarily quit their jobs in August 2022.</a:t>
            </a:r>
            <a:r>
              <a:rPr lang="en-GB" b="0" i="0" dirty="0">
                <a:solidFill>
                  <a:srgbClr val="282828"/>
                </a:solidFill>
                <a:effectLst/>
              </a:rPr>
              <a:t> At the same time, there were 10.1 million job openings. Between the Great Resignation and more recent trends like “quiet quitting,” traditional approaches for winning talented workers haven’t always cut it in this fiercely competitive market.</a:t>
            </a:r>
            <a:endParaRPr lang="en-GB" dirty="0"/>
          </a:p>
          <a:p>
            <a:r>
              <a:rPr lang="en-GB" dirty="0"/>
              <a:t>This might be areas such as, digital upskilling, leadership, technical product knowledge, analytics. </a:t>
            </a:r>
            <a:endParaRPr lang="en-GB" dirty="0">
              <a:ea typeface="Calibri"/>
              <a:cs typeface="Calibri"/>
            </a:endParaRPr>
          </a:p>
          <a:p>
            <a:r>
              <a:rPr lang="en-GB" dirty="0"/>
              <a:t>At Saville we supported Rioch to identify internal talent suitable developing digital skills. This allows you to make data-led decisions on how to manage and upskill the preexisting talent within your organisation.  </a:t>
            </a:r>
            <a:endParaRPr lang="en-GB" dirty="0">
              <a:ea typeface="Calibri"/>
              <a:cs typeface="Calibri"/>
            </a:endParaRPr>
          </a:p>
          <a:p>
            <a:r>
              <a:rPr lang="en-GB" dirty="0"/>
              <a:t>Not being limited to industry / demographic specific talent to support with current and future requirements of the workforce. </a:t>
            </a:r>
            <a:endParaRPr lang="en-GB" dirty="0">
              <a:ea typeface="Calibri"/>
              <a:cs typeface="Calibri"/>
            </a:endParaRPr>
          </a:p>
          <a:p>
            <a:r>
              <a:rPr lang="en-GB" b="0" i="0" dirty="0">
                <a:solidFill>
                  <a:srgbClr val="313131"/>
                </a:solidFill>
                <a:effectLst/>
              </a:rPr>
              <a:t>“There is a massive effort to build skills models and assess skills, as well as for improved internal mobility, talent marketplaces, and new ways of nurturing high-value talent from currently low-status employees.” Traditional career pathways may no longer be valid, nor will “recruiting on experience” as jobs will change all the time. Because the formal relationship between person and job is getting weaker, people will work across multiple roles and projects and skills needs will shift rapidly. To respond to this, HR will need to move away from competency-based models of hiring and promotion and use data to focus on who has the right skills for any project or role. This should be “capabilities first, skills second”, he suggests. – </a:t>
            </a:r>
            <a:r>
              <a:rPr lang="en-GB" dirty="0">
                <a:solidFill>
                  <a:srgbClr val="313131"/>
                </a:solidFill>
              </a:rPr>
              <a:t>Josh Bersin </a:t>
            </a:r>
            <a:endParaRPr lang="en-GB" dirty="0"/>
          </a:p>
          <a:p>
            <a:endParaRPr lang="en-GB" dirty="0"/>
          </a:p>
          <a:p>
            <a:r>
              <a:rPr lang="en-GB" b="1" i="0" dirty="0">
                <a:solidFill>
                  <a:srgbClr val="141414"/>
                </a:solidFill>
                <a:effectLst/>
              </a:rPr>
              <a:t>Six in 10 workers will require training before 2027, but only half of workers are seen to have access to adequate training opportunities today.</a:t>
            </a:r>
            <a:r>
              <a:rPr lang="en-GB" b="0" i="0" dirty="0">
                <a:solidFill>
                  <a:srgbClr val="141414"/>
                </a:solidFill>
                <a:effectLst/>
              </a:rPr>
              <a:t> The highest priority for skills training from 2023-2027 is analytical thinking, which is set to account for 10% of training initiatives, on average. The second priority for workforce development is to promote creative thinking, which will be the subject of 8% of upskilling initiatives. Training workers to utilize AI and big data ranks third among company skills-training priorities in the next five years and will be prioritized by 42% of surveyed companies. Employers also plan to focus on developing worker’s skills in leadership and social influence (40% of companies); resilience, flexibility and agility (32%); and curiosity and lifelong learning (30%). Two-thirds of companies expect to see a return on investment on skills training within a year of the investment, whether in the form of enhanced cross-role mobility, increased worker satisfaction or enhanced worker productivity. </a:t>
            </a:r>
            <a:r>
              <a:rPr lang="en-GB" b="1" i="0" dirty="0">
                <a:solidFill>
                  <a:srgbClr val="141414"/>
                </a:solidFill>
                <a:effectLst/>
              </a:rPr>
              <a:t>The skills that companies report to be increasing in importance the fastest are not always reflected in corporate upskilling strategies.</a:t>
            </a:r>
            <a:r>
              <a:rPr lang="en-GB" b="0" i="0" dirty="0">
                <a:solidFill>
                  <a:srgbClr val="141414"/>
                </a:solidFill>
                <a:effectLst/>
              </a:rPr>
              <a:t> </a:t>
            </a:r>
            <a:endParaRPr lang="en-GB" b="0" i="0" dirty="0">
              <a:solidFill>
                <a:srgbClr val="141414"/>
              </a:solidFill>
              <a:effectLst/>
              <a:ea typeface="Calibri"/>
              <a:cs typeface="Calibri"/>
            </a:endParaRPr>
          </a:p>
          <a:p>
            <a:r>
              <a:rPr lang="en-GB" b="0" i="0" dirty="0">
                <a:solidFill>
                  <a:srgbClr val="141414"/>
                </a:solidFill>
                <a:effectLst/>
              </a:rPr>
              <a:t>In response 48% of companies identify improving talent progression and promotion processes as a key business practice that can increase the availability of talent to their organization, ahead of offering higher wages (36%) and offering effective reskilling and upskilling (34%).</a:t>
            </a:r>
            <a:r>
              <a:rPr lang="en-GB" dirty="0">
                <a:solidFill>
                  <a:srgbClr val="141414"/>
                </a:solidFill>
              </a:rPr>
              <a:t> – organisations concerns are skills gaps and inability to attract talent. </a:t>
            </a:r>
            <a:endParaRPr lang="en-GB" dirty="0">
              <a:solidFill>
                <a:srgbClr val="141414"/>
              </a:solidFill>
              <a:ea typeface="Calibri"/>
              <a:cs typeface="Calibri"/>
            </a:endParaRPr>
          </a:p>
          <a:p>
            <a:r>
              <a:rPr lang="en-GB" b="0" i="0" dirty="0">
                <a:solidFill>
                  <a:srgbClr val="4D4D4F"/>
                </a:solidFill>
                <a:effectLst/>
              </a:rPr>
              <a:t>With a reskilling program, you can develop the skills you’re struggling to find on the market internally instead. Your existing employees already have institutional knowledge and transferable skills </a:t>
            </a:r>
            <a:r>
              <a:rPr lang="en-GB" b="0" i="0" u="sng" dirty="0">
                <a:solidFill>
                  <a:srgbClr val="5EB6E4"/>
                </a:solidFill>
                <a:effectLst/>
                <a:hlinkClick r:id="rId5"/>
              </a:rPr>
              <a:t>that make them ideal candidates for open positions within the company</a:t>
            </a:r>
            <a:r>
              <a:rPr lang="en-GB" b="0" i="0" dirty="0">
                <a:solidFill>
                  <a:srgbClr val="4D4D4F"/>
                </a:solidFill>
                <a:effectLst/>
              </a:rPr>
              <a:t>.</a:t>
            </a:r>
            <a:r>
              <a:rPr lang="en-GB" b="0" i="0" dirty="0">
                <a:solidFill>
                  <a:srgbClr val="141414"/>
                </a:solidFill>
                <a:effectLst/>
              </a:rPr>
              <a:t> – Aon</a:t>
            </a:r>
            <a:endParaRPr lang="en-GB" b="0" i="0" dirty="0">
              <a:solidFill>
                <a:srgbClr val="141414"/>
              </a:solidFill>
              <a:effectLst/>
              <a:ea typeface="Calibri"/>
              <a:cs typeface="Calibri"/>
            </a:endParaRPr>
          </a:p>
          <a:p>
            <a:endParaRPr lang="en-GB" b="0" i="0" dirty="0">
              <a:solidFill>
                <a:srgbClr val="141414"/>
              </a:solidFill>
              <a:effectLst/>
            </a:endParaRPr>
          </a:p>
          <a:p>
            <a:r>
              <a:rPr lang="en-GB" dirty="0"/>
              <a:t>More than 75% of companies are looking to adopt tech such as, AI and cloud computing. </a:t>
            </a:r>
            <a:r>
              <a:rPr lang="en-GB" b="0" i="0" dirty="0">
                <a:solidFill>
                  <a:srgbClr val="141414"/>
                </a:solidFill>
                <a:effectLst/>
              </a:rPr>
              <a:t>Agriculture technologies, digital platforms and apps, e-commerce and digital trade, and AI are all expected to result in significant labour-market disruption, with substantial proportions of companies forecasting job displacement in their organizations, offset by job growth elsewhere to result in a net positive. </a:t>
            </a:r>
            <a:r>
              <a:rPr lang="en-GB" dirty="0"/>
              <a:t> – World Economic Forum. </a:t>
            </a:r>
            <a:r>
              <a:rPr lang="en-GB" b="0" i="0" dirty="0">
                <a:solidFill>
                  <a:srgbClr val="141414"/>
                </a:solidFill>
                <a:effectLst/>
              </a:rPr>
              <a:t>Organizations today estimate that 34% of all business-related tasks are performed by machines, with the remaining 66% performed by humans. </a:t>
            </a:r>
            <a:endParaRPr lang="en-GB" b="0" i="0" dirty="0">
              <a:solidFill>
                <a:srgbClr val="141414"/>
              </a:solidFill>
              <a:effectLst/>
              <a:ea typeface="Calibri"/>
              <a:cs typeface="Calibri"/>
            </a:endParaRPr>
          </a:p>
          <a:p>
            <a:r>
              <a:rPr lang="en-GB" b="0" i="0" dirty="0">
                <a:solidFill>
                  <a:srgbClr val="141414"/>
                </a:solidFill>
                <a:effectLst/>
              </a:rPr>
              <a:t>The largest losses are expected in administrative roles and in traditional security, factory and commerce roles. </a:t>
            </a:r>
            <a:r>
              <a:rPr lang="en-GB" dirty="0">
                <a:solidFill>
                  <a:srgbClr val="141414"/>
                </a:solidFill>
              </a:rPr>
              <a:t> - what does this mean in terms of the factories being built in Mexico? </a:t>
            </a:r>
            <a:endParaRPr lang="en-GB" dirty="0">
              <a:solidFill>
                <a:srgbClr val="141414"/>
              </a:solidFill>
              <a:ea typeface="Calibri"/>
              <a:cs typeface="Calibri"/>
            </a:endParaRPr>
          </a:p>
          <a:p>
            <a:endParaRPr lang="en-GB" dirty="0">
              <a:solidFill>
                <a:srgbClr val="141414"/>
              </a:solidFill>
            </a:endParaRPr>
          </a:p>
          <a:p>
            <a:r>
              <a:rPr lang="en-GB" dirty="0">
                <a:solidFill>
                  <a:srgbClr val="141414"/>
                </a:solidFill>
              </a:rPr>
              <a:t>https://www.oxfordcollege.ac/news/skills-gap-statistics-uk/#:~:text=One%20report%20from%202022%20found,for%20leisure%20and%20hospitality%20companies. </a:t>
            </a:r>
          </a:p>
          <a:p>
            <a:endParaRPr lang="en-GB" dirty="0">
              <a:solidFill>
                <a:srgbClr val="141414"/>
              </a:solidFill>
              <a:ea typeface="Calibri"/>
              <a:cs typeface="Calibri"/>
            </a:endParaRPr>
          </a:p>
          <a:p>
            <a:endParaRPr lang="en-GB" dirty="0">
              <a:solidFill>
                <a:srgbClr val="141414"/>
              </a:solidFill>
              <a:ea typeface="Calibri"/>
              <a:cs typeface="Calibri"/>
            </a:endParaRPr>
          </a:p>
          <a:p>
            <a:r>
              <a:rPr lang="en-GB" dirty="0">
                <a:solidFill>
                  <a:srgbClr val="141414"/>
                </a:solidFill>
                <a:hlinkClick r:id="rId6"/>
              </a:rPr>
              <a:t>https://www.valamis.com/hub/upskilling?_gl=1*1lrzhl*_up*MQ..*_ga*NjAyMDA4MzE1LjE2OTQ3ODY1MzU.*_ga_WH32P1Y0T3*MTY5NDc4NjUzNC4xLjAuMTY5NDc4NjUzNC4wLjAuMA..#benefits-of-upskilling</a:t>
            </a:r>
            <a:r>
              <a:rPr lang="en-GB" dirty="0">
                <a:solidFill>
                  <a:srgbClr val="141414"/>
                </a:solidFill>
              </a:rPr>
              <a:t> – good info graphic </a:t>
            </a:r>
            <a:endParaRPr lang="en-US" dirty="0">
              <a:solidFill>
                <a:srgbClr val="141414"/>
              </a:solidFill>
            </a:endParaRPr>
          </a:p>
          <a:p>
            <a:r>
              <a:rPr lang="en-GB" dirty="0">
                <a:solidFill>
                  <a:srgbClr val="141414"/>
                </a:solidFill>
                <a:hlinkClick r:id="rId7"/>
              </a:rPr>
              <a:t>https://assessment.aon.com/en-us/blog/overcome-skill-shortages-by-increasing-talent-pools</a:t>
            </a:r>
            <a:endParaRPr lang="en-GB" dirty="0">
              <a:solidFill>
                <a:srgbClr val="141414"/>
              </a:solidFill>
            </a:endParaRPr>
          </a:p>
          <a:p>
            <a:r>
              <a:rPr lang="en-GB" dirty="0">
                <a:solidFill>
                  <a:srgbClr val="141414"/>
                </a:solidFill>
                <a:hlinkClick r:id="rId8"/>
              </a:rPr>
              <a:t>https://cappfinity.com/cappfinity-unveils-three-new-leadership-talent-solutions/</a:t>
            </a:r>
            <a:endParaRPr lang="en-GB" dirty="0">
              <a:solidFill>
                <a:srgbClr val="141414"/>
              </a:solidFill>
            </a:endParaRPr>
          </a:p>
          <a:p>
            <a:endParaRPr lang="en-GB" dirty="0">
              <a:solidFill>
                <a:srgbClr val="141414"/>
              </a:solidFill>
            </a:endParaRPr>
          </a:p>
          <a:p>
            <a:endParaRPr lang="en-GB" dirty="0">
              <a:solidFill>
                <a:srgbClr val="141414"/>
              </a:solidFill>
            </a:endParaRPr>
          </a:p>
          <a:p>
            <a:r>
              <a:rPr lang="en-GB" dirty="0">
                <a:solidFill>
                  <a:srgbClr val="141414"/>
                </a:solidFill>
              </a:rPr>
              <a:t>The shift in skill needs was already a challenge, but more than 58% of workforces report skill transformations since the onset of the pandemic. – Udemy </a:t>
            </a:r>
            <a:endParaRPr lang="en-US" dirty="0">
              <a:solidFill>
                <a:srgbClr val="141414"/>
              </a:solidFill>
            </a:endParaRPr>
          </a:p>
          <a:p>
            <a:endParaRPr lang="en-GB" dirty="0">
              <a:solidFill>
                <a:srgbClr val="141414"/>
              </a:solidFill>
            </a:endParaRPr>
          </a:p>
          <a:p>
            <a:endParaRPr lang="en-GB" dirty="0">
              <a:solidFill>
                <a:srgbClr val="141414"/>
              </a:solidFill>
              <a:ea typeface="Calibri"/>
              <a:cs typeface="Calibri"/>
            </a:endParaRPr>
          </a:p>
          <a:p>
            <a:r>
              <a:rPr lang="en-GB" sz="1200" b="1" dirty="0">
                <a:cs typeface="Arial"/>
              </a:rPr>
              <a:t>**Reflection: </a:t>
            </a:r>
            <a:endParaRPr lang="en-US" dirty="0">
              <a:cs typeface="Arial"/>
            </a:endParaRPr>
          </a:p>
          <a:p>
            <a:r>
              <a:rPr lang="en-GB" sz="1200" dirty="0">
                <a:cs typeface="Arial"/>
              </a:rPr>
              <a:t>Whilst we focus on developing the skills required, we also need to consider and manage the impact that comes with change in organisations. With transformation comes uncertainty, and uncertainty can have negative consequences on employee engagement and in worse cases, increase voluntary attrition (</a:t>
            </a:r>
            <a:r>
              <a:rPr lang="en-GB" sz="1200" dirty="0">
                <a:cs typeface="Arial"/>
                <a:hlinkClick r:id="rId9"/>
              </a:rPr>
              <a:t>Culture Amp</a:t>
            </a:r>
            <a:r>
              <a:rPr lang="en-GB" sz="1200" dirty="0">
                <a:cs typeface="Arial"/>
              </a:rPr>
              <a:t>, </a:t>
            </a:r>
            <a:r>
              <a:rPr lang="en-GB" sz="1200" dirty="0">
                <a:cs typeface="Arial"/>
                <a:hlinkClick r:id="rId3"/>
              </a:rPr>
              <a:t>Deloitte</a:t>
            </a:r>
            <a:r>
              <a:rPr lang="en-GB" sz="1200" dirty="0">
                <a:cs typeface="Arial"/>
              </a:rPr>
              <a:t>). </a:t>
            </a:r>
            <a:endParaRPr lang="en-US" dirty="0">
              <a:cs typeface="Arial"/>
            </a:endParaRPr>
          </a:p>
          <a:p>
            <a:endParaRPr lang="en-GB" dirty="0">
              <a:ea typeface="Calibri" panose="020F0502020204030204"/>
              <a:cs typeface="Calibri" panose="020F0502020204030204"/>
            </a:endParaRPr>
          </a:p>
          <a:p>
            <a:r>
              <a:rPr lang="en-GB" sz="1200" dirty="0">
                <a:latin typeface="Arial"/>
                <a:cs typeface="Arial"/>
              </a:rPr>
              <a:t>Jobs are set to change in line with digital growth, and people will be expected to work across multiple roles and projects, and "every company will need to </a:t>
            </a:r>
            <a:r>
              <a:rPr lang="en-GB" sz="1200" dirty="0" err="1">
                <a:latin typeface="Arial"/>
                <a:cs typeface="Arial"/>
              </a:rPr>
              <a:t>revist</a:t>
            </a:r>
            <a:r>
              <a:rPr lang="en-GB" sz="1200" dirty="0">
                <a:latin typeface="Arial"/>
                <a:cs typeface="Arial"/>
              </a:rPr>
              <a:t> its leadership model" (</a:t>
            </a:r>
            <a:r>
              <a:rPr lang="en-GB" sz="1200" dirty="0">
                <a:latin typeface="Arial"/>
                <a:cs typeface="Arial"/>
                <a:hlinkClick r:id="rId10"/>
              </a:rPr>
              <a:t>Josh Bersin, HR Predictions Report, 2023</a:t>
            </a:r>
            <a:r>
              <a:rPr lang="en-GB" sz="1200" dirty="0">
                <a:latin typeface="Arial"/>
                <a:cs typeface="Arial"/>
              </a:rPr>
              <a:t>). </a:t>
            </a:r>
          </a:p>
          <a:p>
            <a:r>
              <a:rPr lang="en-GB" sz="1200" dirty="0">
                <a:latin typeface="Arial"/>
                <a:cs typeface="Arial"/>
              </a:rPr>
              <a:t>Upskilling workers in leadership is reported to be a particular priority in many industries1</a:t>
            </a:r>
          </a:p>
          <a:p>
            <a:r>
              <a:rPr lang="en-GB" sz="1200" dirty="0">
                <a:latin typeface="Arial"/>
                <a:cs typeface="Arial"/>
              </a:rPr>
              <a:t>Identify skill gaps and understand the potential of your internal talent pool. A focus on skills development and employee experience can help to close the skills gap</a:t>
            </a: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7AAF4CE-E491-4C24-973E-BE509AF71BBF}" type="slidenum">
              <a:rPr lang="en-GB" smtClean="0"/>
              <a:t>10</a:t>
            </a:fld>
            <a:endParaRPr lang="en-GB"/>
          </a:p>
        </p:txBody>
      </p:sp>
    </p:spTree>
    <p:extLst>
      <p:ext uri="{BB962C8B-B14F-4D97-AF65-F5344CB8AC3E}">
        <p14:creationId xmlns:p14="http://schemas.microsoft.com/office/powerpoint/2010/main" val="3569097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CFD3E33-1CF0-47B5-7A15-F68739B64965}"/>
              </a:ext>
            </a:extLst>
          </p:cNvPr>
          <p:cNvSpPr>
            <a:spLocks noGrp="1"/>
          </p:cNvSpPr>
          <p:nvPr>
            <p:ph type="pic" sz="quarter" idx="12"/>
          </p:nvPr>
        </p:nvSpPr>
        <p:spPr>
          <a:xfrm>
            <a:off x="7113211" y="0"/>
            <a:ext cx="4359328" cy="6850856"/>
          </a:xfrm>
          <a:custGeom>
            <a:avLst/>
            <a:gdLst>
              <a:gd name="connsiteX0" fmla="*/ 5003 w 4366799"/>
              <a:gd name="connsiteY0" fmla="*/ 0 h 6850856"/>
              <a:gd name="connsiteX1" fmla="*/ 2988647 w 4366799"/>
              <a:gd name="connsiteY1" fmla="*/ 0 h 6850856"/>
              <a:gd name="connsiteX2" fmla="*/ 3329756 w 4366799"/>
              <a:gd name="connsiteY2" fmla="*/ 347212 h 6850856"/>
              <a:gd name="connsiteX3" fmla="*/ 4366173 w 4366799"/>
              <a:gd name="connsiteY3" fmla="*/ 1385265 h 6850856"/>
              <a:gd name="connsiteX4" fmla="*/ 4360567 w 4366799"/>
              <a:gd name="connsiteY4" fmla="*/ 4128003 h 6850856"/>
              <a:gd name="connsiteX5" fmla="*/ 4355001 w 4366799"/>
              <a:gd name="connsiteY5" fmla="*/ 6850856 h 6850856"/>
              <a:gd name="connsiteX6" fmla="*/ 2127331 w 4366799"/>
              <a:gd name="connsiteY6" fmla="*/ 6850856 h 6850856"/>
              <a:gd name="connsiteX7" fmla="*/ 5028 w 4366799"/>
              <a:gd name="connsiteY7" fmla="*/ 4741494 h 6850856"/>
              <a:gd name="connsiteX8" fmla="*/ 742 w 4366799"/>
              <a:gd name="connsiteY8" fmla="*/ 1187336 h 685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799" h="6850856">
                <a:moveTo>
                  <a:pt x="5003" y="0"/>
                </a:moveTo>
                <a:lnTo>
                  <a:pt x="2988647" y="0"/>
                </a:lnTo>
                <a:lnTo>
                  <a:pt x="3329756" y="347212"/>
                </a:lnTo>
                <a:cubicBezTo>
                  <a:pt x="3675229" y="693230"/>
                  <a:pt x="4029804" y="1035833"/>
                  <a:pt x="4366173" y="1385265"/>
                </a:cubicBezTo>
                <a:cubicBezTo>
                  <a:pt x="4368350" y="2297488"/>
                  <a:pt x="4364458" y="3212745"/>
                  <a:pt x="4360567" y="4128003"/>
                </a:cubicBezTo>
                <a:lnTo>
                  <a:pt x="4355001" y="6850856"/>
                </a:lnTo>
                <a:lnTo>
                  <a:pt x="2127331" y="6850856"/>
                </a:lnTo>
                <a:lnTo>
                  <a:pt x="5028" y="4741494"/>
                </a:lnTo>
                <a:cubicBezTo>
                  <a:pt x="1763" y="3549509"/>
                  <a:pt x="-1503" y="2375730"/>
                  <a:pt x="742" y="1187336"/>
                </a:cubicBezTo>
                <a:close/>
              </a:path>
            </a:pathLst>
          </a:custGeom>
          <a:effectLst>
            <a:innerShdw blurRad="241300">
              <a:prstClr val="black">
                <a:alpha val="75000"/>
              </a:prstClr>
            </a:innerShdw>
          </a:effectLst>
        </p:spPr>
        <p:txBody>
          <a:bodyPr wrap="square">
            <a:noAutofit/>
          </a:bodyPr>
          <a:lstStyle/>
          <a:p>
            <a:endParaRPr lang="en-GB"/>
          </a:p>
        </p:txBody>
      </p:sp>
      <p:sp>
        <p:nvSpPr>
          <p:cNvPr id="4" name="TextBox 3">
            <a:extLst>
              <a:ext uri="{FF2B5EF4-FFF2-40B4-BE49-F238E27FC236}">
                <a16:creationId xmlns:a16="http://schemas.microsoft.com/office/drawing/2014/main" id="{D2350FC8-2D7F-E87F-BC4A-619FBC8CA140}"/>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a:t>
            </a:r>
            <a:fld id="{DECB05D7-3093-44D4-BC9F-4621BCE1D4AD}" type="datetimeyyyy">
              <a:rPr lang="en-GB" sz="800" smtClean="0">
                <a:solidFill>
                  <a:schemeClr val="bg1"/>
                </a:solidFill>
                <a:latin typeface="Arial" panose="020B0604020202020204" pitchFamily="34" charset="0"/>
                <a:ea typeface="Calibri" panose="020F0502020204030204" pitchFamily="34" charset="0"/>
                <a:cs typeface="Arial" panose="020B0604020202020204" pitchFamily="34" charset="0"/>
              </a:rPr>
              <a:t>2024</a:t>
            </a:fld>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Saville Assessment Ltd. All rights reserved.</a:t>
            </a:r>
          </a:p>
        </p:txBody>
      </p:sp>
      <p:sp>
        <p:nvSpPr>
          <p:cNvPr id="5" name="Text Placeholder 17">
            <a:extLst>
              <a:ext uri="{FF2B5EF4-FFF2-40B4-BE49-F238E27FC236}">
                <a16:creationId xmlns:a16="http://schemas.microsoft.com/office/drawing/2014/main" id="{9E7735F2-47B5-38F9-4A10-3F3591D804F9}"/>
              </a:ext>
            </a:extLst>
          </p:cNvPr>
          <p:cNvSpPr>
            <a:spLocks noGrp="1"/>
          </p:cNvSpPr>
          <p:nvPr>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6" name="Text Placeholder 20">
            <a:extLst>
              <a:ext uri="{FF2B5EF4-FFF2-40B4-BE49-F238E27FC236}">
                <a16:creationId xmlns:a16="http://schemas.microsoft.com/office/drawing/2014/main" id="{01A96A6D-6411-7ABB-9F48-93B53A5A3FF5}"/>
              </a:ext>
            </a:extLst>
          </p:cNvPr>
          <p:cNvSpPr>
            <a:spLocks noGrp="1"/>
          </p:cNvSpPr>
          <p:nvPr>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7" name="Graphic 6">
            <a:extLst>
              <a:ext uri="{FF2B5EF4-FFF2-40B4-BE49-F238E27FC236}">
                <a16:creationId xmlns:a16="http://schemas.microsoft.com/office/drawing/2014/main" id="{391886EC-1986-8FEF-C701-80920CC3E5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8" name="Group 7">
            <a:extLst>
              <a:ext uri="{FF2B5EF4-FFF2-40B4-BE49-F238E27FC236}">
                <a16:creationId xmlns:a16="http://schemas.microsoft.com/office/drawing/2014/main" id="{47CB7F87-07D6-6430-6813-EF8406DDE654}"/>
              </a:ext>
            </a:extLst>
          </p:cNvPr>
          <p:cNvGrpSpPr/>
          <p:nvPr userDrawn="1"/>
        </p:nvGrpSpPr>
        <p:grpSpPr>
          <a:xfrm>
            <a:off x="3850235" y="-493"/>
            <a:ext cx="8362044" cy="6871649"/>
            <a:chOff x="3850235" y="-493"/>
            <a:chExt cx="8362044" cy="6871649"/>
          </a:xfrm>
        </p:grpSpPr>
        <p:sp>
          <p:nvSpPr>
            <p:cNvPr id="9" name="Freeform: Shape 8">
              <a:extLst>
                <a:ext uri="{FF2B5EF4-FFF2-40B4-BE49-F238E27FC236}">
                  <a16:creationId xmlns:a16="http://schemas.microsoft.com/office/drawing/2014/main" id="{5018D83A-6ED4-6760-A2BA-FB82546A7075}"/>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10" name="Freeform: Shape 9">
              <a:extLst>
                <a:ext uri="{FF2B5EF4-FFF2-40B4-BE49-F238E27FC236}">
                  <a16:creationId xmlns:a16="http://schemas.microsoft.com/office/drawing/2014/main" id="{659F47A6-EC81-9A38-C5E6-AA6257C06E28}"/>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6B52BEF7-83B9-9F35-BF2D-DA0A9651B011}"/>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8CDEEA79-9CA9-075A-3D83-989E4AC88243}"/>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spTree>
    <p:extLst>
      <p:ext uri="{BB962C8B-B14F-4D97-AF65-F5344CB8AC3E}">
        <p14:creationId xmlns:p14="http://schemas.microsoft.com/office/powerpoint/2010/main" val="160243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Cover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a:t>
            </a:r>
            <a:fld id="{4739BF3B-A9BC-4C65-ACBF-5B1C9E8FC1AF}" type="datetimeyyyy">
              <a:rPr lang="en-GB" sz="800" smtClean="0">
                <a:solidFill>
                  <a:schemeClr val="bg1"/>
                </a:solidFill>
                <a:latin typeface="Arial" panose="020B0604020202020204" pitchFamily="34" charset="0"/>
                <a:ea typeface="Calibri" panose="020F0502020204030204" pitchFamily="34" charset="0"/>
                <a:cs typeface="Arial" panose="020B0604020202020204" pitchFamily="34" charset="0"/>
              </a:rPr>
              <a:t>2024</a:t>
            </a:fld>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Saville Assessment Ltd.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2" name="Picture 1">
            <a:extLst>
              <a:ext uri="{FF2B5EF4-FFF2-40B4-BE49-F238E27FC236}">
                <a16:creationId xmlns:a16="http://schemas.microsoft.com/office/drawing/2014/main" id="{BCB470A6-3B09-C075-4245-3C6D554F68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49" r="20113"/>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251501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Cover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4" name="Picture 3">
            <a:extLst>
              <a:ext uri="{FF2B5EF4-FFF2-40B4-BE49-F238E27FC236}">
                <a16:creationId xmlns:a16="http://schemas.microsoft.com/office/drawing/2014/main" id="{EEB72412-4469-D410-EEF0-101AE540F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6687" t="-179" r="26725" b="14094"/>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
        <p:nvSpPr>
          <p:cNvPr id="2" name="TextBox 1">
            <a:extLst>
              <a:ext uri="{FF2B5EF4-FFF2-40B4-BE49-F238E27FC236}">
                <a16:creationId xmlns:a16="http://schemas.microsoft.com/office/drawing/2014/main" id="{72FFBDE8-7B59-D35A-A497-BB75D7AEF48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a:t>
            </a:r>
            <a:fld id="{765B1C00-5D67-4664-AC95-8F80ADA18B16}" type="datetimeyyyy">
              <a:rPr lang="en-GB" sz="800" smtClean="0">
                <a:solidFill>
                  <a:schemeClr val="bg1"/>
                </a:solidFill>
                <a:latin typeface="Arial" panose="020B0604020202020204" pitchFamily="34" charset="0"/>
                <a:ea typeface="Calibri" panose="020F0502020204030204" pitchFamily="34" charset="0"/>
                <a:cs typeface="Arial" panose="020B0604020202020204" pitchFamily="34" charset="0"/>
              </a:rPr>
              <a:t>2024</a:t>
            </a:fld>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Saville Assessment Ltd. All rights reserved.</a:t>
            </a:r>
          </a:p>
        </p:txBody>
      </p:sp>
    </p:spTree>
    <p:extLst>
      <p:ext uri="{BB962C8B-B14F-4D97-AF65-F5344CB8AC3E}">
        <p14:creationId xmlns:p14="http://schemas.microsoft.com/office/powerpoint/2010/main" val="192017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Cover 2 Editable">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0D53257D-6C07-97CA-DA62-5EDB9EB1309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a:t>
            </a:r>
            <a:fld id="{6A9E6C41-6426-49F2-B653-9A4F2119C849}" type="datetimeyyyy">
              <a:rPr lang="en-GB" sz="800" smtClean="0">
                <a:solidFill>
                  <a:schemeClr val="bg1"/>
                </a:solidFill>
                <a:latin typeface="Arial" panose="020B0604020202020204" pitchFamily="34" charset="0"/>
                <a:ea typeface="Calibri" panose="020F0502020204030204" pitchFamily="34" charset="0"/>
                <a:cs typeface="Arial" panose="020B0604020202020204" pitchFamily="34" charset="0"/>
              </a:rPr>
              <a:t>2024</a:t>
            </a:fld>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Saville Assessment Ltd. All rights reserved.</a:t>
            </a:r>
          </a:p>
        </p:txBody>
      </p:sp>
    </p:spTree>
    <p:extLst>
      <p:ext uri="{BB962C8B-B14F-4D97-AF65-F5344CB8AC3E}">
        <p14:creationId xmlns:p14="http://schemas.microsoft.com/office/powerpoint/2010/main" val="3672039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Cover 2 Wo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75" r="32989"/>
          <a:stretch/>
        </p:blipFill>
        <p:spPr>
          <a:xfrm>
            <a:off x="7604337"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82F7E4B1-4511-661F-211E-778B8323B5E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a:t>
            </a:r>
            <a:fld id="{F612AE6A-5BE6-4F06-B714-1F6CB0E33359}" type="datetimeyyyy">
              <a:rPr lang="en-GB" sz="800" smtClean="0">
                <a:solidFill>
                  <a:schemeClr val="bg1"/>
                </a:solidFill>
                <a:latin typeface="Arial" panose="020B0604020202020204" pitchFamily="34" charset="0"/>
                <a:ea typeface="Calibri" panose="020F0502020204030204" pitchFamily="34" charset="0"/>
                <a:cs typeface="Arial" panose="020B0604020202020204" pitchFamily="34" charset="0"/>
              </a:rPr>
              <a:t>2024</a:t>
            </a:fld>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Saville Assessment Ltd. All rights reserved.</a:t>
            </a:r>
          </a:p>
        </p:txBody>
      </p:sp>
    </p:spTree>
    <p:extLst>
      <p:ext uri="{BB962C8B-B14F-4D97-AF65-F5344CB8AC3E}">
        <p14:creationId xmlns:p14="http://schemas.microsoft.com/office/powerpoint/2010/main" val="4104672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 Cover 2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79767"/>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6CD4417A-638B-8102-FE62-167676AB0168}"/>
              </a:ext>
            </a:extLst>
          </p:cNvPr>
          <p:cNvSpPr/>
          <p:nvPr userDrawn="1"/>
        </p:nvSpPr>
        <p:spPr>
          <a:xfrm>
            <a:off x="7591048" y="-462"/>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 name="connsiteX7" fmla="*/ 0 w 249784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lnTo>
                  <a:pt x="0" y="0"/>
                </a:lnTo>
                <a:close/>
              </a:path>
            </a:pathLst>
          </a:custGeom>
          <a:solidFill>
            <a:srgbClr val="72B0D5"/>
          </a:solidFill>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103" t="-11006" r="34852" b="-343"/>
          <a:stretch/>
        </p:blipFill>
        <p:spPr>
          <a:xfrm>
            <a:off x="7588381" y="1016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DFB90ADD-12E1-B64A-180F-80249CB9423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a:t>
            </a:r>
            <a:fld id="{09AC13EB-CF1B-4267-8230-4C524191D38B}" type="datetimeyyyy">
              <a:rPr lang="en-GB" sz="800" smtClean="0">
                <a:solidFill>
                  <a:schemeClr val="bg1"/>
                </a:solidFill>
                <a:latin typeface="Arial" panose="020B0604020202020204" pitchFamily="34" charset="0"/>
                <a:ea typeface="Calibri" panose="020F0502020204030204" pitchFamily="34" charset="0"/>
                <a:cs typeface="Arial" panose="020B0604020202020204" pitchFamily="34" charset="0"/>
              </a:rPr>
              <a:t>2024</a:t>
            </a:fld>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Saville Assessment Ltd. All rights reserved.</a:t>
            </a:r>
          </a:p>
        </p:txBody>
      </p:sp>
    </p:spTree>
    <p:extLst>
      <p:ext uri="{BB962C8B-B14F-4D97-AF65-F5344CB8AC3E}">
        <p14:creationId xmlns:p14="http://schemas.microsoft.com/office/powerpoint/2010/main" val="470327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4D8F86C-0EDC-7502-57AE-547023D69728}"/>
              </a:ext>
            </a:extLst>
          </p:cNvPr>
          <p:cNvSpPr>
            <a:spLocks noGrp="1"/>
          </p:cNvSpPr>
          <p:nvPr>
            <p:ph type="pic" sz="quarter" idx="11"/>
          </p:nvPr>
        </p:nvSpPr>
        <p:spPr>
          <a:xfrm>
            <a:off x="4561636" y="0"/>
            <a:ext cx="7630364" cy="6858000"/>
          </a:xfrm>
          <a:custGeom>
            <a:avLst/>
            <a:gdLst>
              <a:gd name="connsiteX0" fmla="*/ 5211554 w 7630364"/>
              <a:gd name="connsiteY0" fmla="*/ 0 h 6858000"/>
              <a:gd name="connsiteX1" fmla="*/ 7630364 w 7630364"/>
              <a:gd name="connsiteY1" fmla="*/ 0 h 6858000"/>
              <a:gd name="connsiteX2" fmla="*/ 7630364 w 7630364"/>
              <a:gd name="connsiteY2" fmla="*/ 6858000 h 6858000"/>
              <a:gd name="connsiteX3" fmla="*/ 1074595 w 7630364"/>
              <a:gd name="connsiteY3" fmla="*/ 6858000 h 6858000"/>
              <a:gd name="connsiteX4" fmla="*/ 206541 w 7630364"/>
              <a:gd name="connsiteY4" fmla="*/ 5989950 h 6858000"/>
              <a:gd name="connsiteX5" fmla="*/ 0 w 7630364"/>
              <a:gd name="connsiteY5" fmla="*/ 5497472 h 6858000"/>
              <a:gd name="connsiteX6" fmla="*/ 206541 w 7630364"/>
              <a:gd name="connsiteY6" fmla="*/ 5004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364" h="6858000">
                <a:moveTo>
                  <a:pt x="5211554" y="0"/>
                </a:moveTo>
                <a:lnTo>
                  <a:pt x="7630364" y="0"/>
                </a:lnTo>
                <a:lnTo>
                  <a:pt x="7630364" y="6858000"/>
                </a:lnTo>
                <a:lnTo>
                  <a:pt x="1074595" y="6858000"/>
                </a:lnTo>
                <a:lnTo>
                  <a:pt x="206541" y="5989950"/>
                </a:lnTo>
                <a:cubicBezTo>
                  <a:pt x="79436" y="5862845"/>
                  <a:pt x="0" y="5688110"/>
                  <a:pt x="0" y="5497472"/>
                </a:cubicBezTo>
                <a:cubicBezTo>
                  <a:pt x="0" y="5322737"/>
                  <a:pt x="63533" y="5147963"/>
                  <a:pt x="206541" y="5004994"/>
                </a:cubicBezTo>
                <a:close/>
              </a:path>
            </a:pathLst>
          </a:custGeom>
          <a:solidFill>
            <a:schemeClr val="accent1"/>
          </a:solidFill>
        </p:spPr>
        <p:txBody>
          <a:bodyPr wrap="square">
            <a:noAutofit/>
          </a:bodyPr>
          <a:lstStyle/>
          <a:p>
            <a:r>
              <a:rPr lang="en-US"/>
              <a:t>Click icon to add picture</a:t>
            </a:r>
            <a:endParaRPr lang="en-GB"/>
          </a:p>
        </p:txBody>
      </p:sp>
      <p:sp>
        <p:nvSpPr>
          <p:cNvPr id="14" name="Text Placeholder 17">
            <a:extLst>
              <a:ext uri="{FF2B5EF4-FFF2-40B4-BE49-F238E27FC236}">
                <a16:creationId xmlns:a16="http://schemas.microsoft.com/office/drawing/2014/main" id="{B8039770-0FBA-5289-1101-16C99105DDF0}"/>
              </a:ext>
            </a:extLst>
          </p:cNvPr>
          <p:cNvSpPr>
            <a:spLocks noGrp="1"/>
          </p:cNvSpPr>
          <p:nvPr>
            <p:ph type="body" sz="quarter" idx="10" hasCustomPrompt="1"/>
          </p:nvPr>
        </p:nvSpPr>
        <p:spPr>
          <a:xfrm>
            <a:off x="343911" y="1275660"/>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Tree>
    <p:extLst>
      <p:ext uri="{BB962C8B-B14F-4D97-AF65-F5344CB8AC3E}">
        <p14:creationId xmlns:p14="http://schemas.microsoft.com/office/powerpoint/2010/main" val="2111197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912" y="4877840"/>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10" name="Picture Placeholder 9">
            <a:extLst>
              <a:ext uri="{FF2B5EF4-FFF2-40B4-BE49-F238E27FC236}">
                <a16:creationId xmlns:a16="http://schemas.microsoft.com/office/drawing/2014/main" id="{F3F181DD-0BA1-7923-265B-653FF3AAAF15}"/>
              </a:ext>
            </a:extLst>
          </p:cNvPr>
          <p:cNvSpPr>
            <a:spLocks noGrp="1"/>
          </p:cNvSpPr>
          <p:nvPr>
            <p:ph type="pic" sz="quarter" idx="12"/>
          </p:nvPr>
        </p:nvSpPr>
        <p:spPr>
          <a:xfrm>
            <a:off x="5704568" y="-12700"/>
            <a:ext cx="6492875" cy="6870700"/>
          </a:xfrm>
          <a:custGeom>
            <a:avLst/>
            <a:gdLst>
              <a:gd name="connsiteX0" fmla="*/ 0 w 6492875"/>
              <a:gd name="connsiteY0" fmla="*/ 0 h 6870700"/>
              <a:gd name="connsiteX1" fmla="*/ 6492875 w 6492875"/>
              <a:gd name="connsiteY1" fmla="*/ 0 h 6870700"/>
              <a:gd name="connsiteX2" fmla="*/ 6492875 w 6492875"/>
              <a:gd name="connsiteY2" fmla="*/ 6870700 h 6870700"/>
              <a:gd name="connsiteX3" fmla="*/ 0 w 6492875"/>
              <a:gd name="connsiteY3" fmla="*/ 6870700 h 6870700"/>
              <a:gd name="connsiteX4" fmla="*/ 0 w 6492875"/>
              <a:gd name="connsiteY4" fmla="*/ 0 h 6870700"/>
              <a:gd name="connsiteX0" fmla="*/ 16328 w 6492875"/>
              <a:gd name="connsiteY0" fmla="*/ 1567543 h 6870700"/>
              <a:gd name="connsiteX1" fmla="*/ 6492875 w 6492875"/>
              <a:gd name="connsiteY1" fmla="*/ 0 h 6870700"/>
              <a:gd name="connsiteX2" fmla="*/ 6492875 w 6492875"/>
              <a:gd name="connsiteY2" fmla="*/ 6870700 h 6870700"/>
              <a:gd name="connsiteX3" fmla="*/ 0 w 6492875"/>
              <a:gd name="connsiteY3" fmla="*/ 6870700 h 6870700"/>
              <a:gd name="connsiteX4" fmla="*/ 16328 w 6492875"/>
              <a:gd name="connsiteY4" fmla="*/ 1567543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6870700">
                <a:moveTo>
                  <a:pt x="16328" y="1567543"/>
                </a:moveTo>
                <a:lnTo>
                  <a:pt x="6492875" y="0"/>
                </a:lnTo>
                <a:lnTo>
                  <a:pt x="6492875" y="6870700"/>
                </a:lnTo>
                <a:lnTo>
                  <a:pt x="0" y="6870700"/>
                </a:lnTo>
                <a:cubicBezTo>
                  <a:pt x="5443" y="5102981"/>
                  <a:pt x="10885" y="3335262"/>
                  <a:pt x="16328" y="1567543"/>
                </a:cubicBezTo>
                <a:close/>
              </a:path>
            </a:pathLst>
          </a:custGeom>
          <a:solidFill>
            <a:schemeClr val="accent1"/>
          </a:solidFill>
        </p:spPr>
        <p:txBody>
          <a:bodyPr/>
          <a:lstStyle/>
          <a:p>
            <a:r>
              <a:rPr lang="en-US"/>
              <a:t>Click icon to add picture</a:t>
            </a:r>
            <a:endParaRPr lang="en-GB"/>
          </a:p>
        </p:txBody>
      </p:sp>
    </p:spTree>
    <p:extLst>
      <p:ext uri="{BB962C8B-B14F-4D97-AF65-F5344CB8AC3E}">
        <p14:creationId xmlns:p14="http://schemas.microsoft.com/office/powerpoint/2010/main" val="3374132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722" y="809745"/>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8" name="Picture Placeholder 7">
            <a:extLst>
              <a:ext uri="{FF2B5EF4-FFF2-40B4-BE49-F238E27FC236}">
                <a16:creationId xmlns:a16="http://schemas.microsoft.com/office/drawing/2014/main" id="{7DF8343D-233D-C38E-C6DC-48AB472AD99E}"/>
              </a:ext>
            </a:extLst>
          </p:cNvPr>
          <p:cNvSpPr>
            <a:spLocks noGrp="1"/>
          </p:cNvSpPr>
          <p:nvPr>
            <p:ph type="pic" sz="quarter" idx="11"/>
          </p:nvPr>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solidFill>
            <a:schemeClr val="accent1"/>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607769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re Talent Divider - 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143221A-3574-AD6A-D251-432E5FF72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93758" y="2260171"/>
            <a:ext cx="1479578" cy="1468284"/>
          </a:xfrm>
          <a:prstGeom prst="rect">
            <a:avLst/>
          </a:prstGeom>
        </p:spPr>
      </p:pic>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dirty="0">
                <a:solidFill>
                  <a:schemeClr val="tx2"/>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 name="Freeform: Shape 1">
            <a:extLst>
              <a:ext uri="{FF2B5EF4-FFF2-40B4-BE49-F238E27FC236}">
                <a16:creationId xmlns:a16="http://schemas.microsoft.com/office/drawing/2014/main" id="{2BD5672B-1157-D6DA-2D99-D4749E3A9C18}"/>
              </a:ext>
            </a:extLst>
          </p:cNvPr>
          <p:cNvSpPr/>
          <p:nvPr userDrawn="1"/>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0590DC5-CA8A-4690-A4EB-360323E32735}"/>
              </a:ext>
            </a:extLst>
          </p:cNvPr>
          <p:cNvSpPr/>
          <p:nvPr userDrawn="1"/>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69BDA78-3C1B-2857-7592-DC39FD13E515}"/>
              </a:ext>
            </a:extLst>
          </p:cNvPr>
          <p:cNvSpPr/>
          <p:nvPr userDrawn="1"/>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spTree>
    <p:extLst>
      <p:ext uri="{BB962C8B-B14F-4D97-AF65-F5344CB8AC3E}">
        <p14:creationId xmlns:p14="http://schemas.microsoft.com/office/powerpoint/2010/main" val="2204594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re Talent Divider - navy">
    <p:bg>
      <p:bgPr>
        <a:solidFill>
          <a:schemeClr val="tx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F2BE814-5E39-6CFB-F084-542E0CF02F17}"/>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bg1">
              <a:alpha val="25000"/>
            </a:schemeClr>
          </a:solidFill>
          <a:ln w="2850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45532C-7ED9-051F-468C-872DD57897D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accent1">
              <a:alpha val="25000"/>
            </a:schemeClr>
          </a:solidFill>
          <a:ln w="2850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FE21FF-70FC-C949-ED0A-D5491C139442}"/>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bg1">
              <a:alpha val="25000"/>
            </a:schemeClr>
          </a:solidFill>
          <a:ln w="2850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637B2C7-045A-85BB-5617-7FAF25EF59ED}"/>
              </a:ext>
            </a:extLst>
          </p:cNvPr>
          <p:cNvGrpSpPr/>
          <p:nvPr/>
        </p:nvGrpSpPr>
        <p:grpSpPr>
          <a:xfrm>
            <a:off x="1509301" y="2260171"/>
            <a:ext cx="3848493" cy="2337658"/>
            <a:chOff x="2017301" y="1960716"/>
            <a:chExt cx="3848493" cy="2337658"/>
          </a:xfrm>
        </p:grpSpPr>
        <p:grpSp>
          <p:nvGrpSpPr>
            <p:cNvPr id="5" name="Graphic 2">
              <a:extLst>
                <a:ext uri="{FF2B5EF4-FFF2-40B4-BE49-F238E27FC236}">
                  <a16:creationId xmlns:a16="http://schemas.microsoft.com/office/drawing/2014/main" id="{E104E099-C76F-EE2B-51B2-028D5F2617E5}"/>
                </a:ext>
              </a:extLst>
            </p:cNvPr>
            <p:cNvGrpSpPr/>
            <p:nvPr/>
          </p:nvGrpSpPr>
          <p:grpSpPr>
            <a:xfrm>
              <a:off x="3201758" y="1960716"/>
              <a:ext cx="1478297" cy="1469902"/>
              <a:chOff x="3201758" y="1960716"/>
              <a:chExt cx="1478297" cy="1469902"/>
            </a:xfrm>
            <a:solidFill>
              <a:schemeClr val="bg1"/>
            </a:solidFill>
          </p:grpSpPr>
          <p:sp>
            <p:nvSpPr>
              <p:cNvPr id="6" name="Freeform: Shape 5">
                <a:extLst>
                  <a:ext uri="{FF2B5EF4-FFF2-40B4-BE49-F238E27FC236}">
                    <a16:creationId xmlns:a16="http://schemas.microsoft.com/office/drawing/2014/main" id="{A649823E-CFCC-E4CB-7874-D61690594472}"/>
                  </a:ext>
                </a:extLst>
              </p:cNvPr>
              <p:cNvSpPr/>
              <p:nvPr/>
            </p:nvSpPr>
            <p:spPr>
              <a:xfrm>
                <a:off x="3201758" y="2003025"/>
                <a:ext cx="664755" cy="622447"/>
              </a:xfrm>
              <a:custGeom>
                <a:avLst/>
                <a:gdLst>
                  <a:gd name="connsiteX0" fmla="*/ 664756 w 664755"/>
                  <a:gd name="connsiteY0" fmla="*/ 463647 h 622447"/>
                  <a:gd name="connsiteX1" fmla="*/ 664756 w 664755"/>
                  <a:gd name="connsiteY1" fmla="*/ 30051 h 622447"/>
                  <a:gd name="connsiteX2" fmla="*/ 644464 w 664755"/>
                  <a:gd name="connsiteY2" fmla="*/ 1664 h 622447"/>
                  <a:gd name="connsiteX3" fmla="*/ 613592 w 664755"/>
                  <a:gd name="connsiteY3" fmla="*/ 8855 h 622447"/>
                  <a:gd name="connsiteX4" fmla="*/ 488863 w 664755"/>
                  <a:gd name="connsiteY4" fmla="*/ 133584 h 622447"/>
                  <a:gd name="connsiteX5" fmla="*/ 488863 w 664755"/>
                  <a:gd name="connsiteY5" fmla="*/ 446554 h 622447"/>
                  <a:gd name="connsiteX6" fmla="*/ 175893 w 664755"/>
                  <a:gd name="connsiteY6" fmla="*/ 446554 h 622447"/>
                  <a:gd name="connsiteX7" fmla="*/ 0 w 664755"/>
                  <a:gd name="connsiteY7" fmla="*/ 622447 h 622447"/>
                  <a:gd name="connsiteX8" fmla="*/ 507160 w 664755"/>
                  <a:gd name="connsiteY8" fmla="*/ 622447 h 622447"/>
                  <a:gd name="connsiteX9" fmla="*/ 664756 w 664755"/>
                  <a:gd name="connsiteY9" fmla="*/ 463647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664756" y="463647"/>
                    </a:moveTo>
                    <a:lnTo>
                      <a:pt x="664756" y="30051"/>
                    </a:lnTo>
                    <a:cubicBezTo>
                      <a:pt x="664756" y="15933"/>
                      <a:pt x="655758" y="5542"/>
                      <a:pt x="644464" y="1664"/>
                    </a:cubicBezTo>
                    <a:cubicBezTo>
                      <a:pt x="634374" y="-1799"/>
                      <a:pt x="622515" y="-68"/>
                      <a:pt x="613592" y="8855"/>
                    </a:cubicBezTo>
                    <a:lnTo>
                      <a:pt x="488863" y="133584"/>
                    </a:lnTo>
                    <a:lnTo>
                      <a:pt x="488863" y="446554"/>
                    </a:lnTo>
                    <a:lnTo>
                      <a:pt x="175893" y="446554"/>
                    </a:lnTo>
                    <a:lnTo>
                      <a:pt x="0" y="622447"/>
                    </a:lnTo>
                    <a:lnTo>
                      <a:pt x="507160" y="622447"/>
                    </a:lnTo>
                    <a:cubicBezTo>
                      <a:pt x="530239" y="546962"/>
                      <a:pt x="589497" y="487252"/>
                      <a:pt x="664756" y="463647"/>
                    </a:cubicBezTo>
                    <a:close/>
                  </a:path>
                </a:pathLst>
              </a:custGeom>
              <a:solidFill>
                <a:schemeClr val="bg1"/>
              </a:solidFill>
              <a:ln w="375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E4FFDA1-EB48-EC53-AFEF-7533B7D4A235}"/>
                  </a:ext>
                </a:extLst>
              </p:cNvPr>
              <p:cNvSpPr/>
              <p:nvPr/>
            </p:nvSpPr>
            <p:spPr>
              <a:xfrm>
                <a:off x="3244066" y="2765862"/>
                <a:ext cx="622446" cy="664756"/>
              </a:xfrm>
              <a:custGeom>
                <a:avLst/>
                <a:gdLst>
                  <a:gd name="connsiteX0" fmla="*/ 464851 w 622446"/>
                  <a:gd name="connsiteY0" fmla="*/ 0 h 664756"/>
                  <a:gd name="connsiteX1" fmla="*/ 30051 w 622446"/>
                  <a:gd name="connsiteY1" fmla="*/ 0 h 664756"/>
                  <a:gd name="connsiteX2" fmla="*/ 1664 w 622446"/>
                  <a:gd name="connsiteY2" fmla="*/ 20292 h 664756"/>
                  <a:gd name="connsiteX3" fmla="*/ 8855 w 622446"/>
                  <a:gd name="connsiteY3" fmla="*/ 51164 h 664756"/>
                  <a:gd name="connsiteX4" fmla="*/ 133584 w 622446"/>
                  <a:gd name="connsiteY4" fmla="*/ 175893 h 664756"/>
                  <a:gd name="connsiteX5" fmla="*/ 446554 w 622446"/>
                  <a:gd name="connsiteY5" fmla="*/ 175893 h 664756"/>
                  <a:gd name="connsiteX6" fmla="*/ 446554 w 622446"/>
                  <a:gd name="connsiteY6" fmla="*/ 488863 h 664756"/>
                  <a:gd name="connsiteX7" fmla="*/ 622447 w 622446"/>
                  <a:gd name="connsiteY7" fmla="*/ 664756 h 664756"/>
                  <a:gd name="connsiteX8" fmla="*/ 622447 w 622446"/>
                  <a:gd name="connsiteY8" fmla="*/ 158801 h 664756"/>
                  <a:gd name="connsiteX9" fmla="*/ 464851 w 622446"/>
                  <a:gd name="connsiteY9" fmla="*/ 0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464851" y="0"/>
                    </a:moveTo>
                    <a:lnTo>
                      <a:pt x="30051" y="0"/>
                    </a:lnTo>
                    <a:cubicBezTo>
                      <a:pt x="15933" y="0"/>
                      <a:pt x="5542" y="8998"/>
                      <a:pt x="1664" y="20292"/>
                    </a:cubicBezTo>
                    <a:cubicBezTo>
                      <a:pt x="-1799" y="30382"/>
                      <a:pt x="-68" y="42241"/>
                      <a:pt x="8855" y="51164"/>
                    </a:cubicBezTo>
                    <a:lnTo>
                      <a:pt x="133584" y="175893"/>
                    </a:lnTo>
                    <a:lnTo>
                      <a:pt x="446554" y="175893"/>
                    </a:lnTo>
                    <a:lnTo>
                      <a:pt x="446554" y="488863"/>
                    </a:lnTo>
                    <a:lnTo>
                      <a:pt x="622447" y="664756"/>
                    </a:lnTo>
                    <a:lnTo>
                      <a:pt x="622447" y="158801"/>
                    </a:lnTo>
                    <a:cubicBezTo>
                      <a:pt x="547188" y="135195"/>
                      <a:pt x="487930" y="75522"/>
                      <a:pt x="464851" y="0"/>
                    </a:cubicBezTo>
                    <a:close/>
                  </a:path>
                </a:pathLst>
              </a:custGeom>
              <a:solidFill>
                <a:schemeClr val="bg1"/>
              </a:solidFill>
              <a:ln w="375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94F1B3-B6C4-E8FE-7BD1-B71C1C01D993}"/>
                  </a:ext>
                </a:extLst>
              </p:cNvPr>
              <p:cNvSpPr/>
              <p:nvPr/>
            </p:nvSpPr>
            <p:spPr>
              <a:xfrm>
                <a:off x="4015299" y="2765862"/>
                <a:ext cx="664755" cy="622447"/>
              </a:xfrm>
              <a:custGeom>
                <a:avLst/>
                <a:gdLst>
                  <a:gd name="connsiteX0" fmla="*/ 152626 w 664755"/>
                  <a:gd name="connsiteY0" fmla="*/ 0 h 622447"/>
                  <a:gd name="connsiteX1" fmla="*/ 0 w 664755"/>
                  <a:gd name="connsiteY1" fmla="*/ 157106 h 622447"/>
                  <a:gd name="connsiteX2" fmla="*/ 0 w 664755"/>
                  <a:gd name="connsiteY2" fmla="*/ 592396 h 622447"/>
                  <a:gd name="connsiteX3" fmla="*/ 20292 w 664755"/>
                  <a:gd name="connsiteY3" fmla="*/ 620783 h 622447"/>
                  <a:gd name="connsiteX4" fmla="*/ 51164 w 664755"/>
                  <a:gd name="connsiteY4" fmla="*/ 613592 h 622447"/>
                  <a:gd name="connsiteX5" fmla="*/ 175893 w 664755"/>
                  <a:gd name="connsiteY5" fmla="*/ 488863 h 622447"/>
                  <a:gd name="connsiteX6" fmla="*/ 175893 w 664755"/>
                  <a:gd name="connsiteY6" fmla="*/ 175893 h 622447"/>
                  <a:gd name="connsiteX7" fmla="*/ 488863 w 664755"/>
                  <a:gd name="connsiteY7" fmla="*/ 175893 h 622447"/>
                  <a:gd name="connsiteX8" fmla="*/ 664756 w 664755"/>
                  <a:gd name="connsiteY8" fmla="*/ 0 h 622447"/>
                  <a:gd name="connsiteX9" fmla="*/ 152626 w 664755"/>
                  <a:gd name="connsiteY9" fmla="*/ 0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152626" y="0"/>
                    </a:moveTo>
                    <a:cubicBezTo>
                      <a:pt x="130075" y="73828"/>
                      <a:pt x="72887" y="132484"/>
                      <a:pt x="0" y="157106"/>
                    </a:cubicBezTo>
                    <a:lnTo>
                      <a:pt x="0" y="592396"/>
                    </a:lnTo>
                    <a:cubicBezTo>
                      <a:pt x="0" y="606514"/>
                      <a:pt x="8998" y="616905"/>
                      <a:pt x="20292" y="620783"/>
                    </a:cubicBezTo>
                    <a:cubicBezTo>
                      <a:pt x="30382" y="624247"/>
                      <a:pt x="42241" y="622515"/>
                      <a:pt x="51164" y="613592"/>
                    </a:cubicBezTo>
                    <a:lnTo>
                      <a:pt x="175893" y="488863"/>
                    </a:lnTo>
                    <a:lnTo>
                      <a:pt x="175893" y="175893"/>
                    </a:lnTo>
                    <a:lnTo>
                      <a:pt x="488863" y="175893"/>
                    </a:lnTo>
                    <a:lnTo>
                      <a:pt x="664756" y="0"/>
                    </a:lnTo>
                    <a:lnTo>
                      <a:pt x="152626" y="0"/>
                    </a:lnTo>
                    <a:close/>
                  </a:path>
                </a:pathLst>
              </a:custGeom>
              <a:solidFill>
                <a:schemeClr val="bg1"/>
              </a:solidFill>
              <a:ln w="375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A4A57DB-CCFD-943E-C3C3-4B928070570C}"/>
                  </a:ext>
                </a:extLst>
              </p:cNvPr>
              <p:cNvSpPr/>
              <p:nvPr/>
            </p:nvSpPr>
            <p:spPr>
              <a:xfrm>
                <a:off x="4015299" y="1960716"/>
                <a:ext cx="622446" cy="664756"/>
              </a:xfrm>
              <a:custGeom>
                <a:avLst/>
                <a:gdLst>
                  <a:gd name="connsiteX0" fmla="*/ 152626 w 622446"/>
                  <a:gd name="connsiteY0" fmla="*/ 664756 h 664756"/>
                  <a:gd name="connsiteX1" fmla="*/ 592396 w 622446"/>
                  <a:gd name="connsiteY1" fmla="*/ 664756 h 664756"/>
                  <a:gd name="connsiteX2" fmla="*/ 620783 w 622446"/>
                  <a:gd name="connsiteY2" fmla="*/ 644464 h 664756"/>
                  <a:gd name="connsiteX3" fmla="*/ 613592 w 622446"/>
                  <a:gd name="connsiteY3" fmla="*/ 613592 h 664756"/>
                  <a:gd name="connsiteX4" fmla="*/ 488863 w 622446"/>
                  <a:gd name="connsiteY4" fmla="*/ 488863 h 664756"/>
                  <a:gd name="connsiteX5" fmla="*/ 175893 w 622446"/>
                  <a:gd name="connsiteY5" fmla="*/ 488863 h 664756"/>
                  <a:gd name="connsiteX6" fmla="*/ 175893 w 622446"/>
                  <a:gd name="connsiteY6" fmla="*/ 175893 h 664756"/>
                  <a:gd name="connsiteX7" fmla="*/ 0 w 622446"/>
                  <a:gd name="connsiteY7" fmla="*/ 0 h 664756"/>
                  <a:gd name="connsiteX8" fmla="*/ 0 w 622446"/>
                  <a:gd name="connsiteY8" fmla="*/ 507650 h 664756"/>
                  <a:gd name="connsiteX9" fmla="*/ 152626 w 622446"/>
                  <a:gd name="connsiteY9" fmla="*/ 664756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152626" y="664756"/>
                    </a:moveTo>
                    <a:lnTo>
                      <a:pt x="592396" y="664756"/>
                    </a:lnTo>
                    <a:cubicBezTo>
                      <a:pt x="606514" y="664756"/>
                      <a:pt x="616905" y="655758"/>
                      <a:pt x="620783" y="644464"/>
                    </a:cubicBezTo>
                    <a:cubicBezTo>
                      <a:pt x="624246" y="634374"/>
                      <a:pt x="622515" y="622515"/>
                      <a:pt x="613592" y="613592"/>
                    </a:cubicBezTo>
                    <a:lnTo>
                      <a:pt x="488863" y="488863"/>
                    </a:lnTo>
                    <a:lnTo>
                      <a:pt x="175893" y="488863"/>
                    </a:lnTo>
                    <a:lnTo>
                      <a:pt x="175893" y="175893"/>
                    </a:lnTo>
                    <a:lnTo>
                      <a:pt x="0" y="0"/>
                    </a:lnTo>
                    <a:lnTo>
                      <a:pt x="0" y="507650"/>
                    </a:lnTo>
                    <a:cubicBezTo>
                      <a:pt x="72887" y="532309"/>
                      <a:pt x="130075" y="590928"/>
                      <a:pt x="152626" y="664756"/>
                    </a:cubicBezTo>
                    <a:close/>
                  </a:path>
                </a:pathLst>
              </a:custGeom>
              <a:solidFill>
                <a:schemeClr val="bg1"/>
              </a:solidFill>
              <a:ln w="3757"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9E99A25F-38EB-7165-2399-271B86C74DDF}"/>
                </a:ext>
              </a:extLst>
            </p:cNvPr>
            <p:cNvSpPr/>
            <p:nvPr/>
          </p:nvSpPr>
          <p:spPr>
            <a:xfrm>
              <a:off x="3799650" y="2554429"/>
              <a:ext cx="282512" cy="282512"/>
            </a:xfrm>
            <a:custGeom>
              <a:avLst/>
              <a:gdLst>
                <a:gd name="connsiteX0" fmla="*/ 282513 w 282512"/>
                <a:gd name="connsiteY0" fmla="*/ 141256 h 282512"/>
                <a:gd name="connsiteX1" fmla="*/ 141256 w 282512"/>
                <a:gd name="connsiteY1" fmla="*/ 282513 h 282512"/>
                <a:gd name="connsiteX2" fmla="*/ 0 w 282512"/>
                <a:gd name="connsiteY2" fmla="*/ 141256 h 282512"/>
                <a:gd name="connsiteX3" fmla="*/ 141256 w 282512"/>
                <a:gd name="connsiteY3" fmla="*/ 0 h 282512"/>
                <a:gd name="connsiteX4" fmla="*/ 282513 w 282512"/>
                <a:gd name="connsiteY4" fmla="*/ 141256 h 28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 h="282512">
                  <a:moveTo>
                    <a:pt x="282513" y="141256"/>
                  </a:moveTo>
                  <a:cubicBezTo>
                    <a:pt x="282513" y="219270"/>
                    <a:pt x="219270" y="282513"/>
                    <a:pt x="141256" y="282513"/>
                  </a:cubicBezTo>
                  <a:cubicBezTo>
                    <a:pt x="63243" y="282513"/>
                    <a:pt x="0" y="219270"/>
                    <a:pt x="0" y="141256"/>
                  </a:cubicBezTo>
                  <a:cubicBezTo>
                    <a:pt x="0" y="63243"/>
                    <a:pt x="63243" y="0"/>
                    <a:pt x="141256" y="0"/>
                  </a:cubicBezTo>
                  <a:cubicBezTo>
                    <a:pt x="219270" y="0"/>
                    <a:pt x="282513" y="63243"/>
                    <a:pt x="282513" y="141256"/>
                  </a:cubicBezTo>
                  <a:close/>
                </a:path>
              </a:pathLst>
            </a:custGeom>
            <a:solidFill>
              <a:schemeClr val="accent1"/>
            </a:solidFill>
            <a:ln w="3757"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EBF1A715-142F-A4A1-1D9B-AA1F2645900B}"/>
                </a:ext>
              </a:extLst>
            </p:cNvPr>
            <p:cNvSpPr txBox="1"/>
            <p:nvPr userDrawn="1"/>
          </p:nvSpPr>
          <p:spPr>
            <a:xfrm>
              <a:off x="2017301" y="3652043"/>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grpSp>
    </p:spTree>
    <p:extLst>
      <p:ext uri="{BB962C8B-B14F-4D97-AF65-F5344CB8AC3E}">
        <p14:creationId xmlns:p14="http://schemas.microsoft.com/office/powerpoint/2010/main" val="164936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49820582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il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518858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il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a:solidFill>
            <a:schemeClr val="bg1"/>
          </a:solidFill>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grp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grp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grp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grp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chemeClr val="accent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chemeClr val="accent1"/>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9757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a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5882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a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a:solidFill>
            <a:schemeClr val="bg1"/>
          </a:solidFill>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grp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214962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ve Divider - navy">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E19192-60DF-3898-E057-FB24DD18C36B}"/>
              </a:ext>
            </a:extLst>
          </p:cNvPr>
          <p:cNvGrpSpPr/>
          <p:nvPr userDrawn="1"/>
        </p:nvGrpSpPr>
        <p:grpSpPr>
          <a:xfrm>
            <a:off x="2941320" y="-1203341"/>
            <a:ext cx="10149840" cy="9264682"/>
            <a:chOff x="4657813" y="2052649"/>
            <a:chExt cx="2873932" cy="2755705"/>
          </a:xfrm>
          <a:solidFill>
            <a:schemeClr val="bg1">
              <a:alpha val="2000"/>
            </a:schemeClr>
          </a:solidFill>
        </p:grpSpPr>
        <p:sp>
          <p:nvSpPr>
            <p:cNvPr id="5" name="Freeform: Shape 4">
              <a:extLst>
                <a:ext uri="{FF2B5EF4-FFF2-40B4-BE49-F238E27FC236}">
                  <a16:creationId xmlns:a16="http://schemas.microsoft.com/office/drawing/2014/main" id="{9CB270E8-E629-7F9D-ADA8-646229351187}"/>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B2B65B2-ACCB-A2F1-3F2E-2BCF536458F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7" name="Graphic 6">
            <a:extLst>
              <a:ext uri="{FF2B5EF4-FFF2-40B4-BE49-F238E27FC236}">
                <a16:creationId xmlns:a16="http://schemas.microsoft.com/office/drawing/2014/main" id="{98EBC293-E020-3652-4B48-3113702F13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2697435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ve Divider - light">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67B8D9-655F-BC1A-3796-45081E8AF61D}"/>
              </a:ext>
            </a:extLst>
          </p:cNvPr>
          <p:cNvGrpSpPr/>
          <p:nvPr userDrawn="1"/>
        </p:nvGrpSpPr>
        <p:grpSpPr>
          <a:xfrm>
            <a:off x="2971800" y="-1203341"/>
            <a:ext cx="10149840" cy="9264682"/>
            <a:chOff x="4657813" y="2052649"/>
            <a:chExt cx="2873932" cy="2755705"/>
          </a:xfrm>
          <a:solidFill>
            <a:schemeClr val="bg1">
              <a:alpha val="15000"/>
            </a:schemeClr>
          </a:solidFill>
        </p:grpSpPr>
        <p:sp>
          <p:nvSpPr>
            <p:cNvPr id="9" name="Freeform: Shape 8">
              <a:extLst>
                <a:ext uri="{FF2B5EF4-FFF2-40B4-BE49-F238E27FC236}">
                  <a16:creationId xmlns:a16="http://schemas.microsoft.com/office/drawing/2014/main" id="{E8FC5C7B-68BA-8F20-318E-634AB343810B}"/>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9E91631-3428-3CE7-BEC7-4DA11905398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5" name="Graphic 4">
            <a:extLst>
              <a:ext uri="{FF2B5EF4-FFF2-40B4-BE49-F238E27FC236}">
                <a16:creationId xmlns:a16="http://schemas.microsoft.com/office/drawing/2014/main" id="{B9A48068-2E78-F587-4878-D8619869BA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2448401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itude Divider - navy">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A01401-2E47-2372-F0EF-AFEFCF07906A}"/>
              </a:ext>
            </a:extLst>
          </p:cNvPr>
          <p:cNvGrpSpPr/>
          <p:nvPr userDrawn="1"/>
        </p:nvGrpSpPr>
        <p:grpSpPr>
          <a:xfrm>
            <a:off x="3246120" y="-1996338"/>
            <a:ext cx="11003279" cy="10249080"/>
            <a:chOff x="4676811" y="2105025"/>
            <a:chExt cx="2838100" cy="2643568"/>
          </a:xfrm>
          <a:solidFill>
            <a:schemeClr val="bg1">
              <a:alpha val="2000"/>
            </a:schemeClr>
          </a:solidFill>
        </p:grpSpPr>
        <p:sp>
          <p:nvSpPr>
            <p:cNvPr id="3" name="Freeform: Shape 2">
              <a:extLst>
                <a:ext uri="{FF2B5EF4-FFF2-40B4-BE49-F238E27FC236}">
                  <a16:creationId xmlns:a16="http://schemas.microsoft.com/office/drawing/2014/main" id="{DA71CF46-FFD2-9195-1026-1F421528C606}"/>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16DA128-83B2-7F15-62A7-27FA3213E32B}"/>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3DCFE39-D7CC-D5AD-9A57-2B1BC87B8A45}"/>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3FBB447-3D61-F2AC-59DE-0068E4CC2FAB}"/>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F67164F-8668-8F51-6138-5EED500189BA}"/>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3648FA3-D08C-0E10-CD98-F5D5D84EF328}"/>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CD1CFAE-0B5D-F717-24A8-6EB7CE71F46C}"/>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ECCBD49E-0F99-CB0A-3392-DF90BE351C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2866683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itude Divider - light">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33BDC6E-1C92-FC4D-1AB0-CB54E07F8BC2}"/>
              </a:ext>
            </a:extLst>
          </p:cNvPr>
          <p:cNvGrpSpPr/>
          <p:nvPr userDrawn="1"/>
        </p:nvGrpSpPr>
        <p:grpSpPr>
          <a:xfrm>
            <a:off x="3246120" y="-1996338"/>
            <a:ext cx="11003279" cy="10249080"/>
            <a:chOff x="4676811" y="2105025"/>
            <a:chExt cx="2838100" cy="2643568"/>
          </a:xfrm>
          <a:solidFill>
            <a:schemeClr val="bg1">
              <a:alpha val="15000"/>
            </a:schemeClr>
          </a:solidFill>
        </p:grpSpPr>
        <p:sp>
          <p:nvSpPr>
            <p:cNvPr id="9" name="Freeform: Shape 8">
              <a:extLst>
                <a:ext uri="{FF2B5EF4-FFF2-40B4-BE49-F238E27FC236}">
                  <a16:creationId xmlns:a16="http://schemas.microsoft.com/office/drawing/2014/main" id="{4F4ED0A6-3607-8FFF-F7FA-87A180A5F93B}"/>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DDB9510-83CE-8B24-4757-7451C4047F15}"/>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6790D94-2F03-9F01-99A0-9352F73AB5D0}"/>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08EDD86-973C-6EBE-4FB1-95EB5130F35F}"/>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320B825-DEC5-2DCC-2D5A-B59072AB3B43}"/>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52291F8-C460-B4B0-8E29-FF3C1421896C}"/>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AA43AED-65D6-30CD-627C-723C0CB27373}"/>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3" name="Graphic 2">
            <a:extLst>
              <a:ext uri="{FF2B5EF4-FFF2-40B4-BE49-F238E27FC236}">
                <a16:creationId xmlns:a16="http://schemas.microsoft.com/office/drawing/2014/main" id="{986A4BD9-F5CB-E9CE-2100-3722DAD722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1792728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1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7000" sy="6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711462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1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Graphic 17">
            <a:extLst>
              <a:ext uri="{FF2B5EF4-FFF2-40B4-BE49-F238E27FC236}">
                <a16:creationId xmlns:a16="http://schemas.microsoft.com/office/drawing/2014/main" id="{C3F18FDB-1209-1CE9-F6A1-EAA68C1ECE82}"/>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
        <p:nvSpPr>
          <p:cNvPr id="6" name="Text Placeholder 14">
            <a:extLst>
              <a:ext uri="{FF2B5EF4-FFF2-40B4-BE49-F238E27FC236}">
                <a16:creationId xmlns:a16="http://schemas.microsoft.com/office/drawing/2014/main" id="{BA8A42A4-7535-0C04-9ED5-C9314EED39C0}"/>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9" name="Text Placeholder 16">
            <a:extLst>
              <a:ext uri="{FF2B5EF4-FFF2-40B4-BE49-F238E27FC236}">
                <a16:creationId xmlns:a16="http://schemas.microsoft.com/office/drawing/2014/main" id="{02102A52-C1E2-328A-8E8B-90CA2C86A0ED}"/>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0" name="Text Placeholder 18">
            <a:extLst>
              <a:ext uri="{FF2B5EF4-FFF2-40B4-BE49-F238E27FC236}">
                <a16:creationId xmlns:a16="http://schemas.microsoft.com/office/drawing/2014/main" id="{D0EBC177-52AB-C9DD-201D-AC73844FA5EE}"/>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193010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73A71C5D-5827-7352-531E-79175730DCE0}"/>
              </a:ext>
            </a:extLst>
          </p:cNvPr>
          <p:cNvSpPr txBox="1"/>
          <p:nvPr userDrawn="1"/>
        </p:nvSpPr>
        <p:spPr>
          <a:xfrm>
            <a:off x="4171753" y="422373"/>
            <a:ext cx="3848493" cy="646331"/>
          </a:xfrm>
          <a:prstGeom prst="rect">
            <a:avLst/>
          </a:prstGeom>
          <a:noFill/>
        </p:spPr>
        <p:txBody>
          <a:bodyPr wrap="square">
            <a:spAutoFit/>
          </a:bodyPr>
          <a:lstStyle/>
          <a:p>
            <a:pPr marL="0" lvl="0" indent="0" algn="ctr" defTabSz="914400" rtl="0" eaLnBrk="1" latinLnBrk="0" hangingPunct="1">
              <a:lnSpc>
                <a:spcPct val="90000"/>
              </a:lnSpc>
              <a:spcBef>
                <a:spcPct val="0"/>
              </a:spcBef>
              <a:buClr>
                <a:schemeClr val="accent2"/>
              </a:buClr>
              <a:buFont typeface="Arial" panose="020B0604020202020204" pitchFamily="34" charset="0"/>
              <a:buNone/>
            </a:pPr>
            <a:r>
              <a:rPr lang="en-US" sz="4000" b="1" kern="1200" spc="600" dirty="0">
                <a:solidFill>
                  <a:schemeClr val="tx2"/>
                </a:solidFill>
                <a:latin typeface="+mj-lt"/>
                <a:ea typeface="+mj-ea"/>
                <a:cs typeface="+mj-cs"/>
              </a:rPr>
              <a:t>CONTENTS</a:t>
            </a:r>
          </a:p>
        </p:txBody>
      </p:sp>
      <p:sp>
        <p:nvSpPr>
          <p:cNvPr id="87" name="Text Placeholder 35">
            <a:extLst>
              <a:ext uri="{FF2B5EF4-FFF2-40B4-BE49-F238E27FC236}">
                <a16:creationId xmlns:a16="http://schemas.microsoft.com/office/drawing/2014/main" id="{EF8F3E63-3786-569C-8BA0-83F1AC52A306}"/>
              </a:ext>
            </a:extLst>
          </p:cNvPr>
          <p:cNvSpPr>
            <a:spLocks noGrp="1"/>
          </p:cNvSpPr>
          <p:nvPr>
            <p:ph type="body" sz="quarter" idx="22" hasCustomPrompt="1"/>
          </p:nvPr>
        </p:nvSpPr>
        <p:spPr>
          <a:xfrm>
            <a:off x="1031875" y="1704235"/>
            <a:ext cx="1443038" cy="515937"/>
          </a:xfrm>
        </p:spPr>
        <p:txBody>
          <a:bodyPr>
            <a:noAutofit/>
          </a:bodyPr>
          <a:lstStyle>
            <a:lvl1pPr marL="0" indent="0" algn="l" defTabSz="914400" rtl="0" eaLnBrk="1" latinLnBrk="0" hangingPunct="1">
              <a:buNone/>
              <a:defRPr lang="en-GB" sz="3200" b="1" kern="1200" dirty="0">
                <a:solidFill>
                  <a:schemeClr val="accent2"/>
                </a:solidFill>
                <a:latin typeface="+mj-lt"/>
                <a:ea typeface="+mn-ea"/>
                <a:cs typeface="+mn-cs"/>
              </a:defRPr>
            </a:lvl1pPr>
          </a:lstStyle>
          <a:p>
            <a:pPr lvl="0"/>
            <a:r>
              <a:rPr lang="en-US" dirty="0"/>
              <a:t>01</a:t>
            </a:r>
            <a:endParaRPr lang="en-GB" dirty="0"/>
          </a:p>
        </p:txBody>
      </p:sp>
      <p:sp>
        <p:nvSpPr>
          <p:cNvPr id="97" name="Text Placeholder 37">
            <a:extLst>
              <a:ext uri="{FF2B5EF4-FFF2-40B4-BE49-F238E27FC236}">
                <a16:creationId xmlns:a16="http://schemas.microsoft.com/office/drawing/2014/main" id="{946538FC-9A89-4DED-FF77-46042FEF3FB4}"/>
              </a:ext>
            </a:extLst>
          </p:cNvPr>
          <p:cNvSpPr>
            <a:spLocks noGrp="1"/>
          </p:cNvSpPr>
          <p:nvPr>
            <p:ph type="body" sz="quarter" idx="24"/>
          </p:nvPr>
        </p:nvSpPr>
        <p:spPr>
          <a:xfrm>
            <a:off x="1031875" y="2220172"/>
            <a:ext cx="2947988" cy="929428"/>
          </a:xfrm>
          <a:ln w="19050">
            <a:noFill/>
          </a:ln>
        </p:spPr>
        <p:txBody>
          <a:bodyPr>
            <a:normAutofit/>
          </a:bodyPr>
          <a:lstStyle>
            <a:lvl1pPr marL="0" indent="0" algn="l" defTabSz="914400" rtl="0" eaLnBrk="1" latinLnBrk="0" hangingPunct="1">
              <a:lnSpc>
                <a:spcPct val="150000"/>
              </a:lnSpc>
              <a:spcBef>
                <a:spcPts val="1200"/>
              </a:spcBef>
              <a:buNone/>
              <a:defRPr lang="en-GB" sz="1800" b="1" kern="1200" dirty="0">
                <a:solidFill>
                  <a:schemeClr val="tx2"/>
                </a:solidFill>
                <a:latin typeface="+mj-lt"/>
                <a:ea typeface="+mn-ea"/>
                <a:cs typeface="+mn-cs"/>
              </a:defRPr>
            </a:lvl1pPr>
          </a:lstStyle>
          <a:p>
            <a:pPr lvl="0"/>
            <a:endParaRPr lang="en-GB" dirty="0"/>
          </a:p>
        </p:txBody>
      </p:sp>
    </p:spTree>
    <p:extLst>
      <p:ext uri="{BB962C8B-B14F-4D97-AF65-F5344CB8AC3E}">
        <p14:creationId xmlns:p14="http://schemas.microsoft.com/office/powerpoint/2010/main" val="200711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500"/>
                                        <p:tgtEl>
                                          <p:spTgt spid="87">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7">
                                            <p:txEl>
                                              <p:pRg st="0" end="0"/>
                                            </p:txEl>
                                          </p:spTgt>
                                        </p:tgtEl>
                                        <p:attrNameLst>
                                          <p:attrName>style.visibility</p:attrName>
                                        </p:attrNameLst>
                                      </p:cBhvr>
                                      <p:to>
                                        <p:strVal val="visible"/>
                                      </p:to>
                                    </p:set>
                                    <p:animEffect transition="in" filter="fade">
                                      <p:cBhvr>
                                        <p:cTn id="10" dur="5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2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6" y="1690254"/>
            <a:ext cx="9258803" cy="5167745"/>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CCC8BF0D-6326-8343-65A5-FF875D47CBD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2091985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2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4" y="1690254"/>
            <a:ext cx="9258805" cy="5167746"/>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8" name="Text Placeholder 14">
            <a:extLst>
              <a:ext uri="{FF2B5EF4-FFF2-40B4-BE49-F238E27FC236}">
                <a16:creationId xmlns:a16="http://schemas.microsoft.com/office/drawing/2014/main" id="{A5B1266E-982E-C40B-87DC-374C053A40EF}"/>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10" name="Text Placeholder 16">
            <a:extLst>
              <a:ext uri="{FF2B5EF4-FFF2-40B4-BE49-F238E27FC236}">
                <a16:creationId xmlns:a16="http://schemas.microsoft.com/office/drawing/2014/main" id="{C57C47A7-088C-E0B6-8959-2F60F68CBCEB}"/>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1" name="Text Placeholder 18">
            <a:extLst>
              <a:ext uri="{FF2B5EF4-FFF2-40B4-BE49-F238E27FC236}">
                <a16:creationId xmlns:a16="http://schemas.microsoft.com/office/drawing/2014/main" id="{CB816E8C-6515-E580-D602-8CCAE3DD8537}"/>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2" name="Graphic 17">
            <a:extLst>
              <a:ext uri="{FF2B5EF4-FFF2-40B4-BE49-F238E27FC236}">
                <a16:creationId xmlns:a16="http://schemas.microsoft.com/office/drawing/2014/main" id="{28C8304A-AA79-53D8-0F9B-BA1CC2F26559}"/>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60000"/>
              </a:schemeClr>
            </a:solidFill>
            <a:prstDash val="solid"/>
            <a:miter/>
          </a:ln>
        </p:spPr>
        <p:txBody>
          <a:bodyPr rtlCol="0" anchor="ctr"/>
          <a:lstStyle/>
          <a:p>
            <a:endParaRPr lang="en-GB"/>
          </a:p>
        </p:txBody>
      </p:sp>
    </p:spTree>
    <p:extLst>
      <p:ext uri="{BB962C8B-B14F-4D97-AF65-F5344CB8AC3E}">
        <p14:creationId xmlns:p14="http://schemas.microsoft.com/office/powerpoint/2010/main" val="3939418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3 - navy">
    <p:bg>
      <p:bgPr>
        <a:blipFill dpi="0" rotWithShape="1">
          <a:blip r:embed="rId2">
            <a:lum/>
          </a:blip>
          <a:srcRect/>
          <a:tile tx="0" ty="0" sx="67000" sy="67000" flip="none" algn="ctr"/>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6BBAAD53-7351-6BC6-4DC9-9FF3FA0E790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2333340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3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4">
            <a:extLst>
              <a:ext uri="{FF2B5EF4-FFF2-40B4-BE49-F238E27FC236}">
                <a16:creationId xmlns:a16="http://schemas.microsoft.com/office/drawing/2014/main" id="{6DC192A6-1138-34F1-2109-7785DA567F2A}"/>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3" name="Text Placeholder 16">
            <a:extLst>
              <a:ext uri="{FF2B5EF4-FFF2-40B4-BE49-F238E27FC236}">
                <a16:creationId xmlns:a16="http://schemas.microsoft.com/office/drawing/2014/main" id="{101916FB-FC04-BF5D-90A5-78D07E3B3E81}"/>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6" name="Text Placeholder 18">
            <a:extLst>
              <a:ext uri="{FF2B5EF4-FFF2-40B4-BE49-F238E27FC236}">
                <a16:creationId xmlns:a16="http://schemas.microsoft.com/office/drawing/2014/main" id="{27DF3881-1D80-EFF6-723F-61DA0AD97315}"/>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0" name="Graphic 17">
            <a:extLst>
              <a:ext uri="{FF2B5EF4-FFF2-40B4-BE49-F238E27FC236}">
                <a16:creationId xmlns:a16="http://schemas.microsoft.com/office/drawing/2014/main" id="{2782A67A-1E98-98E0-0186-865007F4B77E}"/>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3298637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8D9EF-25D3-C0E9-FCA9-CC474B9F8B62}"/>
              </a:ext>
            </a:extLst>
          </p:cNvPr>
          <p:cNvSpPr txBox="1"/>
          <p:nvPr userDrawn="1"/>
        </p:nvSpPr>
        <p:spPr>
          <a:xfrm>
            <a:off x="3897630" y="5152469"/>
            <a:ext cx="4396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grpSp>
        <p:nvGrpSpPr>
          <p:cNvPr id="7" name="Group 6">
            <a:extLst>
              <a:ext uri="{FF2B5EF4-FFF2-40B4-BE49-F238E27FC236}">
                <a16:creationId xmlns:a16="http://schemas.microsoft.com/office/drawing/2014/main" id="{81E90B03-1C71-8CF7-3A9D-9AFCFD7BBE6C}"/>
              </a:ext>
            </a:extLst>
          </p:cNvPr>
          <p:cNvGrpSpPr/>
          <p:nvPr userDrawn="1"/>
        </p:nvGrpSpPr>
        <p:grpSpPr>
          <a:xfrm>
            <a:off x="1" y="0"/>
            <a:ext cx="12192000" cy="6857999"/>
            <a:chOff x="1" y="0"/>
            <a:chExt cx="12192000" cy="6857999"/>
          </a:xfrm>
        </p:grpSpPr>
        <p:sp>
          <p:nvSpPr>
            <p:cNvPr id="8" name="Freeform: Shape 7">
              <a:extLst>
                <a:ext uri="{FF2B5EF4-FFF2-40B4-BE49-F238E27FC236}">
                  <a16:creationId xmlns:a16="http://schemas.microsoft.com/office/drawing/2014/main" id="{B01C417F-AAE6-95BB-EB59-8082B999101F}"/>
                </a:ext>
              </a:extLst>
            </p:cNvPr>
            <p:cNvSpPr/>
            <p:nvPr/>
          </p:nvSpPr>
          <p:spPr>
            <a:xfrm>
              <a:off x="1" y="0"/>
              <a:ext cx="3219345" cy="6415835"/>
            </a:xfrm>
            <a:custGeom>
              <a:avLst/>
              <a:gdLst>
                <a:gd name="connsiteX0" fmla="*/ 0 w 3219345"/>
                <a:gd name="connsiteY0" fmla="*/ 0 h 6415835"/>
                <a:gd name="connsiteX1" fmla="*/ 3219345 w 3219345"/>
                <a:gd name="connsiteY1" fmla="*/ 0 h 6415835"/>
                <a:gd name="connsiteX2" fmla="*/ 3219345 w 3219345"/>
                <a:gd name="connsiteY2" fmla="*/ 6415835 h 6415835"/>
                <a:gd name="connsiteX3" fmla="*/ 0 w 3219345"/>
                <a:gd name="connsiteY3" fmla="*/ 3196987 h 6415835"/>
                <a:gd name="connsiteX4" fmla="*/ 0 w 3219345"/>
                <a:gd name="connsiteY4" fmla="*/ 0 h 64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345" h="6415835">
                  <a:moveTo>
                    <a:pt x="0" y="0"/>
                  </a:moveTo>
                  <a:lnTo>
                    <a:pt x="3219345" y="0"/>
                  </a:lnTo>
                  <a:lnTo>
                    <a:pt x="3219345" y="6415835"/>
                  </a:lnTo>
                  <a:lnTo>
                    <a:pt x="0" y="3196987"/>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02A35EBA-6E2B-04EC-83E9-A43889D7C716}"/>
                </a:ext>
              </a:extLst>
            </p:cNvPr>
            <p:cNvSpPr/>
            <p:nvPr/>
          </p:nvSpPr>
          <p:spPr>
            <a:xfrm>
              <a:off x="8753425" y="0"/>
              <a:ext cx="882635" cy="441285"/>
            </a:xfrm>
            <a:custGeom>
              <a:avLst/>
              <a:gdLst>
                <a:gd name="connsiteX0" fmla="*/ 0 w 882635"/>
                <a:gd name="connsiteY0" fmla="*/ 0 h 441285"/>
                <a:gd name="connsiteX1" fmla="*/ 882635 w 882635"/>
                <a:gd name="connsiteY1" fmla="*/ 0 h 441285"/>
                <a:gd name="connsiteX2" fmla="*/ 441350 w 882635"/>
                <a:gd name="connsiteY2" fmla="*/ 441285 h 441285"/>
                <a:gd name="connsiteX3" fmla="*/ 0 w 882635"/>
                <a:gd name="connsiteY3" fmla="*/ 0 h 441285"/>
              </a:gdLst>
              <a:ahLst/>
              <a:cxnLst>
                <a:cxn ang="0">
                  <a:pos x="connsiteX0" y="connsiteY0"/>
                </a:cxn>
                <a:cxn ang="0">
                  <a:pos x="connsiteX1" y="connsiteY1"/>
                </a:cxn>
                <a:cxn ang="0">
                  <a:pos x="connsiteX2" y="connsiteY2"/>
                </a:cxn>
                <a:cxn ang="0">
                  <a:pos x="connsiteX3" y="connsiteY3"/>
                </a:cxn>
              </a:cxnLst>
              <a:rect l="l" t="t" r="r" b="b"/>
              <a:pathLst>
                <a:path w="882635" h="441285">
                  <a:moveTo>
                    <a:pt x="0" y="0"/>
                  </a:moveTo>
                  <a:lnTo>
                    <a:pt x="882635" y="0"/>
                  </a:lnTo>
                  <a:lnTo>
                    <a:pt x="441350" y="441285"/>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373009C6-8571-BC57-3A51-58AA5689A5BE}"/>
                </a:ext>
              </a:extLst>
            </p:cNvPr>
            <p:cNvSpPr/>
            <p:nvPr/>
          </p:nvSpPr>
          <p:spPr>
            <a:xfrm>
              <a:off x="9194776" y="441285"/>
              <a:ext cx="2997225" cy="6416714"/>
            </a:xfrm>
            <a:custGeom>
              <a:avLst/>
              <a:gdLst>
                <a:gd name="connsiteX0" fmla="*/ 0 w 2997225"/>
                <a:gd name="connsiteY0" fmla="*/ 0 h 6416714"/>
                <a:gd name="connsiteX1" fmla="*/ 2997225 w 2997225"/>
                <a:gd name="connsiteY1" fmla="*/ 2997226 h 6416714"/>
                <a:gd name="connsiteX2" fmla="*/ 2997225 w 2997225"/>
                <a:gd name="connsiteY2" fmla="*/ 6416714 h 6416714"/>
                <a:gd name="connsiteX3" fmla="*/ 0 w 2997225"/>
                <a:gd name="connsiteY3" fmla="*/ 6416714 h 6416714"/>
                <a:gd name="connsiteX4" fmla="*/ 0 w 2997225"/>
                <a:gd name="connsiteY4" fmla="*/ 0 h 641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25" h="6416714">
                  <a:moveTo>
                    <a:pt x="0" y="0"/>
                  </a:moveTo>
                  <a:lnTo>
                    <a:pt x="2997225" y="2997226"/>
                  </a:lnTo>
                  <a:lnTo>
                    <a:pt x="2997225" y="6416714"/>
                  </a:lnTo>
                  <a:lnTo>
                    <a:pt x="0" y="6416714"/>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0877FCA1-069D-B533-2333-7E24A9699B98}"/>
                </a:ext>
              </a:extLst>
            </p:cNvPr>
            <p:cNvSpPr/>
            <p:nvPr/>
          </p:nvSpPr>
          <p:spPr>
            <a:xfrm>
              <a:off x="2778062" y="6416715"/>
              <a:ext cx="882568" cy="441284"/>
            </a:xfrm>
            <a:custGeom>
              <a:avLst/>
              <a:gdLst>
                <a:gd name="connsiteX0" fmla="*/ 441284 w 882568"/>
                <a:gd name="connsiteY0" fmla="*/ 0 h 441284"/>
                <a:gd name="connsiteX1" fmla="*/ 882568 w 882568"/>
                <a:gd name="connsiteY1" fmla="*/ 441284 h 441284"/>
                <a:gd name="connsiteX2" fmla="*/ 0 w 882568"/>
                <a:gd name="connsiteY2" fmla="*/ 441284 h 441284"/>
                <a:gd name="connsiteX3" fmla="*/ 441284 w 882568"/>
                <a:gd name="connsiteY3" fmla="*/ 0 h 441284"/>
              </a:gdLst>
              <a:ahLst/>
              <a:cxnLst>
                <a:cxn ang="0">
                  <a:pos x="connsiteX0" y="connsiteY0"/>
                </a:cxn>
                <a:cxn ang="0">
                  <a:pos x="connsiteX1" y="connsiteY1"/>
                </a:cxn>
                <a:cxn ang="0">
                  <a:pos x="connsiteX2" y="connsiteY2"/>
                </a:cxn>
                <a:cxn ang="0">
                  <a:pos x="connsiteX3" y="connsiteY3"/>
                </a:cxn>
              </a:cxnLst>
              <a:rect l="l" t="t" r="r" b="b"/>
              <a:pathLst>
                <a:path w="882568" h="441284">
                  <a:moveTo>
                    <a:pt x="441284" y="0"/>
                  </a:moveTo>
                  <a:lnTo>
                    <a:pt x="882568" y="441284"/>
                  </a:lnTo>
                  <a:lnTo>
                    <a:pt x="0" y="441284"/>
                  </a:lnTo>
                  <a:lnTo>
                    <a:pt x="441284"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a:t>
            </a:r>
            <a:fld id="{8D2B60BA-2AD1-435D-8B83-8FAD80FB2457}" type="datetimeyyyy">
              <a:rPr lang="en-GB" sz="800" smtClean="0">
                <a:solidFill>
                  <a:schemeClr val="bg1"/>
                </a:solidFill>
                <a:latin typeface="Arial" panose="020B0604020202020204" pitchFamily="34" charset="0"/>
                <a:ea typeface="Calibri" panose="020F0502020204030204" pitchFamily="34" charset="0"/>
                <a:cs typeface="Arial" panose="020B0604020202020204" pitchFamily="34" charset="0"/>
              </a:rPr>
              <a:t>2024</a:t>
            </a:fld>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Saville Assessment Ltd. All rights reserved.</a:t>
            </a:r>
          </a:p>
        </p:txBody>
      </p:sp>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8110" y="1018776"/>
            <a:ext cx="2772618" cy="3026049"/>
          </a:xfrm>
          <a:prstGeom prst="rect">
            <a:avLst/>
          </a:prstGeom>
        </p:spPr>
      </p:pic>
    </p:spTree>
    <p:extLst>
      <p:ext uri="{BB962C8B-B14F-4D97-AF65-F5344CB8AC3E}">
        <p14:creationId xmlns:p14="http://schemas.microsoft.com/office/powerpoint/2010/main" val="2147676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2">
    <p:bg>
      <p:bgPr>
        <a:solidFill>
          <a:schemeClr val="tx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A56D859B-9AEB-75B4-4DDC-7530D9C05978}"/>
              </a:ext>
            </a:extLst>
          </p:cNvPr>
          <p:cNvSpPr/>
          <p:nvPr userDrawn="1"/>
        </p:nvSpPr>
        <p:spPr>
          <a:xfrm>
            <a:off x="8287651" y="1215171"/>
            <a:ext cx="3904349" cy="5642828"/>
          </a:xfrm>
          <a:custGeom>
            <a:avLst/>
            <a:gdLst>
              <a:gd name="connsiteX0" fmla="*/ 5 w 3904349"/>
              <a:gd name="connsiteY0" fmla="*/ 0 h 5642828"/>
              <a:gd name="connsiteX1" fmla="*/ 3904349 w 3904349"/>
              <a:gd name="connsiteY1" fmla="*/ 3901136 h 5642828"/>
              <a:gd name="connsiteX2" fmla="*/ 3904349 w 3904349"/>
              <a:gd name="connsiteY2" fmla="*/ 4859019 h 5642828"/>
              <a:gd name="connsiteX3" fmla="*/ 3121185 w 3904349"/>
              <a:gd name="connsiteY3" fmla="*/ 5642828 h 5642828"/>
              <a:gd name="connsiteX4" fmla="*/ 0 w 3904349"/>
              <a:gd name="connsiteY4" fmla="*/ 5642828 h 5642828"/>
              <a:gd name="connsiteX5" fmla="*/ 0 w 3904349"/>
              <a:gd name="connsiteY5" fmla="*/ 3 h 5642828"/>
              <a:gd name="connsiteX6" fmla="*/ 1 w 3904349"/>
              <a:gd name="connsiteY6" fmla="*/ 4 h 5642828"/>
              <a:gd name="connsiteX7" fmla="*/ 5 w 3904349"/>
              <a:gd name="connsiteY7" fmla="*/ 0 h 56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4349" h="5642828">
                <a:moveTo>
                  <a:pt x="5" y="0"/>
                </a:moveTo>
                <a:lnTo>
                  <a:pt x="3904349" y="3901136"/>
                </a:lnTo>
                <a:lnTo>
                  <a:pt x="3904349" y="4859019"/>
                </a:lnTo>
                <a:lnTo>
                  <a:pt x="3121185" y="5642828"/>
                </a:lnTo>
                <a:lnTo>
                  <a:pt x="0" y="5642828"/>
                </a:lnTo>
                <a:lnTo>
                  <a:pt x="0" y="3"/>
                </a:lnTo>
                <a:lnTo>
                  <a:pt x="1" y="4"/>
                </a:lnTo>
                <a:lnTo>
                  <a:pt x="5" y="0"/>
                </a:lnTo>
                <a:close/>
              </a:path>
            </a:pathLst>
          </a:custGeom>
          <a:solidFill>
            <a:srgbClr val="55D2B1">
              <a:alpha val="3000"/>
            </a:srgbClr>
          </a:solidFill>
          <a:ln w="375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a:t>
            </a:r>
            <a:fld id="{C4F0A2D4-F68A-4C46-96AA-289FAD3CF02C}" type="datetimeyyyy">
              <a:rPr lang="en-GB" sz="800" smtClean="0">
                <a:solidFill>
                  <a:schemeClr val="bg1"/>
                </a:solidFill>
                <a:latin typeface="Arial" panose="020B0604020202020204" pitchFamily="34" charset="0"/>
                <a:ea typeface="Calibri" panose="020F0502020204030204" pitchFamily="34" charset="0"/>
                <a:cs typeface="Arial" panose="020B0604020202020204" pitchFamily="34" charset="0"/>
              </a:rPr>
              <a:t>2024</a:t>
            </a:fld>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Saville Assessment Ltd. All rights reserved.</a:t>
            </a:r>
          </a:p>
        </p:txBody>
      </p:sp>
      <p:grpSp>
        <p:nvGrpSpPr>
          <p:cNvPr id="118" name="Group 117">
            <a:extLst>
              <a:ext uri="{FF2B5EF4-FFF2-40B4-BE49-F238E27FC236}">
                <a16:creationId xmlns:a16="http://schemas.microsoft.com/office/drawing/2014/main" id="{2FA7E0BF-4D7F-3D16-A78B-4AEA2951B154}"/>
              </a:ext>
            </a:extLst>
          </p:cNvPr>
          <p:cNvGrpSpPr/>
          <p:nvPr userDrawn="1"/>
        </p:nvGrpSpPr>
        <p:grpSpPr>
          <a:xfrm>
            <a:off x="2037138" y="2014150"/>
            <a:ext cx="8117724" cy="2842055"/>
            <a:chOff x="2160931" y="2014150"/>
            <a:chExt cx="8117724" cy="2842055"/>
          </a:xfrm>
        </p:grpSpPr>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931" y="2116321"/>
              <a:ext cx="2419314" cy="2640450"/>
            </a:xfrm>
            <a:prstGeom prst="rect">
              <a:avLst/>
            </a:prstGeom>
          </p:spPr>
        </p:pic>
        <p:cxnSp>
          <p:nvCxnSpPr>
            <p:cNvPr id="3" name="Straight Connector 2">
              <a:extLst>
                <a:ext uri="{FF2B5EF4-FFF2-40B4-BE49-F238E27FC236}">
                  <a16:creationId xmlns:a16="http://schemas.microsoft.com/office/drawing/2014/main" id="{585EF3F2-C4AE-E178-4AE0-78CB6B931D09}"/>
                </a:ext>
              </a:extLst>
            </p:cNvPr>
            <p:cNvCxnSpPr>
              <a:cxnSpLocks/>
            </p:cNvCxnSpPr>
            <p:nvPr userDrawn="1"/>
          </p:nvCxnSpPr>
          <p:spPr>
            <a:xfrm>
              <a:off x="5650056" y="2014150"/>
              <a:ext cx="0" cy="28420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98D9EF-25D3-C0E9-FCA9-CC474B9F8B62}"/>
                </a:ext>
              </a:extLst>
            </p:cNvPr>
            <p:cNvSpPr txBox="1"/>
            <p:nvPr userDrawn="1"/>
          </p:nvSpPr>
          <p:spPr>
            <a:xfrm>
              <a:off x="7193569" y="2122929"/>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4" name="Freeform: Shape 3">
              <a:extLst>
                <a:ext uri="{FF2B5EF4-FFF2-40B4-BE49-F238E27FC236}">
                  <a16:creationId xmlns:a16="http://schemas.microsoft.com/office/drawing/2014/main" id="{24B7E8A9-3E72-63B0-AA04-19072D4973FF}"/>
                </a:ext>
              </a:extLst>
            </p:cNvPr>
            <p:cNvSpPr/>
            <p:nvPr userDrawn="1"/>
          </p:nvSpPr>
          <p:spPr>
            <a:xfrm rot="5400000">
              <a:off x="6696078" y="2268881"/>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549D2551-03D3-20F8-E006-48D9BE5BFE4B}"/>
                </a:ext>
              </a:extLst>
            </p:cNvPr>
            <p:cNvSpPr txBox="1"/>
            <p:nvPr userDrawn="1"/>
          </p:nvSpPr>
          <p:spPr>
            <a:xfrm>
              <a:off x="7193569" y="3205044"/>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+44(0)20 8619 9000</a:t>
              </a:r>
            </a:p>
          </p:txBody>
        </p:sp>
        <p:sp>
          <p:nvSpPr>
            <p:cNvPr id="13" name="Freeform: Shape 12">
              <a:extLst>
                <a:ext uri="{FF2B5EF4-FFF2-40B4-BE49-F238E27FC236}">
                  <a16:creationId xmlns:a16="http://schemas.microsoft.com/office/drawing/2014/main" id="{8763D0CC-5CF0-5E4D-3888-E5059EC19A0B}"/>
                </a:ext>
              </a:extLst>
            </p:cNvPr>
            <p:cNvSpPr/>
            <p:nvPr userDrawn="1"/>
          </p:nvSpPr>
          <p:spPr>
            <a:xfrm rot="5400000">
              <a:off x="6696078" y="3336763"/>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1C489FC4-16FF-CB68-EA66-472ABBF90130}"/>
                </a:ext>
              </a:extLst>
            </p:cNvPr>
            <p:cNvSpPr txBox="1"/>
            <p:nvPr userDrawn="1"/>
          </p:nvSpPr>
          <p:spPr>
            <a:xfrm>
              <a:off x="7193568" y="4261496"/>
              <a:ext cx="308508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info@</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16" name="Freeform: Shape 15">
              <a:extLst>
                <a:ext uri="{FF2B5EF4-FFF2-40B4-BE49-F238E27FC236}">
                  <a16:creationId xmlns:a16="http://schemas.microsoft.com/office/drawing/2014/main" id="{37436DDF-9415-000D-7EC1-7FA4B646F6AA}"/>
                </a:ext>
              </a:extLst>
            </p:cNvPr>
            <p:cNvSpPr/>
            <p:nvPr userDrawn="1"/>
          </p:nvSpPr>
          <p:spPr>
            <a:xfrm rot="5400000">
              <a:off x="6696078" y="4389405"/>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grpSp>
      <p:sp>
        <p:nvSpPr>
          <p:cNvPr id="115" name="Freeform: Shape 114">
            <a:extLst>
              <a:ext uri="{FF2B5EF4-FFF2-40B4-BE49-F238E27FC236}">
                <a16:creationId xmlns:a16="http://schemas.microsoft.com/office/drawing/2014/main" id="{BAF5DDB7-E40A-CE16-606A-A02D62D43D62}"/>
              </a:ext>
            </a:extLst>
          </p:cNvPr>
          <p:cNvSpPr/>
          <p:nvPr userDrawn="1"/>
        </p:nvSpPr>
        <p:spPr>
          <a:xfrm>
            <a:off x="-1" y="0"/>
            <a:ext cx="3900917" cy="5598471"/>
          </a:xfrm>
          <a:custGeom>
            <a:avLst/>
            <a:gdLst>
              <a:gd name="connsiteX0" fmla="*/ 734567 w 3900917"/>
              <a:gd name="connsiteY0" fmla="*/ 0 h 5598471"/>
              <a:gd name="connsiteX1" fmla="*/ 3900917 w 3900917"/>
              <a:gd name="connsiteY1" fmla="*/ 0 h 5598471"/>
              <a:gd name="connsiteX2" fmla="*/ 3900917 w 3900917"/>
              <a:gd name="connsiteY2" fmla="*/ 5598471 h 5598471"/>
              <a:gd name="connsiteX3" fmla="*/ 0 w 3900917"/>
              <a:gd name="connsiteY3" fmla="*/ 1694346 h 5598471"/>
              <a:gd name="connsiteX4" fmla="*/ 0 w 3900917"/>
              <a:gd name="connsiteY4" fmla="*/ 735776 h 5598471"/>
              <a:gd name="connsiteX5" fmla="*/ 734567 w 3900917"/>
              <a:gd name="connsiteY5" fmla="*/ 0 h 55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917" h="5598471">
                <a:moveTo>
                  <a:pt x="734567" y="0"/>
                </a:moveTo>
                <a:lnTo>
                  <a:pt x="3900917" y="0"/>
                </a:lnTo>
                <a:lnTo>
                  <a:pt x="3900917" y="5598471"/>
                </a:lnTo>
                <a:lnTo>
                  <a:pt x="0" y="1694346"/>
                </a:lnTo>
                <a:lnTo>
                  <a:pt x="0" y="735776"/>
                </a:lnTo>
                <a:lnTo>
                  <a:pt x="734567" y="0"/>
                </a:lnTo>
                <a:close/>
              </a:path>
            </a:pathLst>
          </a:custGeom>
          <a:solidFill>
            <a:srgbClr val="55D2B1">
              <a:alpha val="3000"/>
            </a:srgbClr>
          </a:solidFill>
          <a:ln w="37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4" name="Freeform: Shape 113">
            <a:extLst>
              <a:ext uri="{FF2B5EF4-FFF2-40B4-BE49-F238E27FC236}">
                <a16:creationId xmlns:a16="http://schemas.microsoft.com/office/drawing/2014/main" id="{03FAFC63-C994-1E64-EAB7-D64CCC4FB498}"/>
              </a:ext>
            </a:extLst>
          </p:cNvPr>
          <p:cNvSpPr/>
          <p:nvPr userDrawn="1"/>
        </p:nvSpPr>
        <p:spPr>
          <a:xfrm>
            <a:off x="7072476" y="0"/>
            <a:ext cx="2429279" cy="1215175"/>
          </a:xfrm>
          <a:custGeom>
            <a:avLst/>
            <a:gdLst>
              <a:gd name="connsiteX0" fmla="*/ 0 w 2429279"/>
              <a:gd name="connsiteY0" fmla="*/ 0 h 1215175"/>
              <a:gd name="connsiteX1" fmla="*/ 2429279 w 2429279"/>
              <a:gd name="connsiteY1" fmla="*/ 0 h 1215175"/>
              <a:gd name="connsiteX2" fmla="*/ 1215180 w 2429279"/>
              <a:gd name="connsiteY2" fmla="*/ 1215172 h 1215175"/>
              <a:gd name="connsiteX3" fmla="*/ 1215175 w 2429279"/>
              <a:gd name="connsiteY3" fmla="*/ 1215167 h 1215175"/>
              <a:gd name="connsiteX4" fmla="*/ 1215175 w 2429279"/>
              <a:gd name="connsiteY4" fmla="*/ 1215175 h 1215175"/>
              <a:gd name="connsiteX5" fmla="*/ 0 w 2429279"/>
              <a:gd name="connsiteY5" fmla="*/ 0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279" h="1215175">
                <a:moveTo>
                  <a:pt x="0" y="0"/>
                </a:moveTo>
                <a:lnTo>
                  <a:pt x="2429279" y="0"/>
                </a:lnTo>
                <a:lnTo>
                  <a:pt x="1215180" y="1215172"/>
                </a:lnTo>
                <a:lnTo>
                  <a:pt x="1215175" y="1215167"/>
                </a:lnTo>
                <a:lnTo>
                  <a:pt x="1215175" y="1215175"/>
                </a:lnTo>
                <a:lnTo>
                  <a:pt x="0" y="0"/>
                </a:lnTo>
                <a:close/>
              </a:path>
            </a:pathLst>
          </a:custGeom>
          <a:solidFill>
            <a:srgbClr val="55D2B1">
              <a:alpha val="3000"/>
            </a:srgbClr>
          </a:solidFill>
          <a:ln w="375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EC0650C7-A129-27BB-F8D6-5E1F3727AD49}"/>
              </a:ext>
            </a:extLst>
          </p:cNvPr>
          <p:cNvSpPr/>
          <p:nvPr userDrawn="1"/>
        </p:nvSpPr>
        <p:spPr>
          <a:xfrm>
            <a:off x="2644819" y="5598462"/>
            <a:ext cx="2519076" cy="1259538"/>
          </a:xfrm>
          <a:custGeom>
            <a:avLst/>
            <a:gdLst>
              <a:gd name="connsiteX0" fmla="*/ 1259538 w 2519076"/>
              <a:gd name="connsiteY0" fmla="*/ 0 h 1259538"/>
              <a:gd name="connsiteX1" fmla="*/ 2519076 w 2519076"/>
              <a:gd name="connsiteY1" fmla="*/ 1259538 h 1259538"/>
              <a:gd name="connsiteX2" fmla="*/ 0 w 2519076"/>
              <a:gd name="connsiteY2" fmla="*/ 1259538 h 1259538"/>
              <a:gd name="connsiteX3" fmla="*/ 1259538 w 2519076"/>
              <a:gd name="connsiteY3" fmla="*/ 0 h 1259538"/>
            </a:gdLst>
            <a:ahLst/>
            <a:cxnLst>
              <a:cxn ang="0">
                <a:pos x="connsiteX0" y="connsiteY0"/>
              </a:cxn>
              <a:cxn ang="0">
                <a:pos x="connsiteX1" y="connsiteY1"/>
              </a:cxn>
              <a:cxn ang="0">
                <a:pos x="connsiteX2" y="connsiteY2"/>
              </a:cxn>
              <a:cxn ang="0">
                <a:pos x="connsiteX3" y="connsiteY3"/>
              </a:cxn>
            </a:cxnLst>
            <a:rect l="l" t="t" r="r" b="b"/>
            <a:pathLst>
              <a:path w="2519076" h="1259538">
                <a:moveTo>
                  <a:pt x="1259538" y="0"/>
                </a:moveTo>
                <a:lnTo>
                  <a:pt x="2519076" y="1259538"/>
                </a:lnTo>
                <a:lnTo>
                  <a:pt x="0" y="1259538"/>
                </a:lnTo>
                <a:lnTo>
                  <a:pt x="1259538" y="0"/>
                </a:lnTo>
                <a:close/>
              </a:path>
            </a:pathLst>
          </a:custGeom>
          <a:solidFill>
            <a:srgbClr val="55D2B1">
              <a:alpha val="3000"/>
            </a:srgbClr>
          </a:solidFill>
          <a:ln w="375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B2FD51C-8E76-314B-D74B-4BA5523D4A65}"/>
              </a:ext>
            </a:extLst>
          </p:cNvPr>
          <p:cNvSpPr/>
          <p:nvPr userDrawn="1"/>
        </p:nvSpPr>
        <p:spPr>
          <a:xfrm>
            <a:off x="11408836" y="6074191"/>
            <a:ext cx="783164" cy="783809"/>
          </a:xfrm>
          <a:custGeom>
            <a:avLst/>
            <a:gdLst>
              <a:gd name="connsiteX0" fmla="*/ 783164 w 783164"/>
              <a:gd name="connsiteY0" fmla="*/ 0 h 783809"/>
              <a:gd name="connsiteX1" fmla="*/ 783164 w 783164"/>
              <a:gd name="connsiteY1" fmla="*/ 783809 h 783809"/>
              <a:gd name="connsiteX2" fmla="*/ 0 w 783164"/>
              <a:gd name="connsiteY2" fmla="*/ 783809 h 783809"/>
              <a:gd name="connsiteX3" fmla="*/ 783164 w 783164"/>
              <a:gd name="connsiteY3" fmla="*/ 0 h 783809"/>
            </a:gdLst>
            <a:ahLst/>
            <a:cxnLst>
              <a:cxn ang="0">
                <a:pos x="connsiteX0" y="connsiteY0"/>
              </a:cxn>
              <a:cxn ang="0">
                <a:pos x="connsiteX1" y="connsiteY1"/>
              </a:cxn>
              <a:cxn ang="0">
                <a:pos x="connsiteX2" y="connsiteY2"/>
              </a:cxn>
              <a:cxn ang="0">
                <a:pos x="connsiteX3" y="connsiteY3"/>
              </a:cxn>
            </a:cxnLst>
            <a:rect l="l" t="t" r="r" b="b"/>
            <a:pathLst>
              <a:path w="783164" h="783809">
                <a:moveTo>
                  <a:pt x="783164" y="0"/>
                </a:moveTo>
                <a:lnTo>
                  <a:pt x="783164" y="783809"/>
                </a:lnTo>
                <a:lnTo>
                  <a:pt x="0" y="783809"/>
                </a:lnTo>
                <a:lnTo>
                  <a:pt x="783164" y="0"/>
                </a:lnTo>
                <a:close/>
              </a:path>
            </a:pathLst>
          </a:custGeom>
          <a:solidFill>
            <a:srgbClr val="55D2B1">
              <a:alpha val="5000"/>
            </a:srgbClr>
          </a:solidFill>
          <a:ln w="3755" cap="flat">
            <a:noFill/>
            <a:prstDash val="solid"/>
            <a:miter/>
          </a:ln>
        </p:spPr>
        <p:txBody>
          <a:bodyPr rtlCol="0" anchor="ctr"/>
          <a:lstStyle/>
          <a:p>
            <a:endParaRPr lang="en-GB"/>
          </a:p>
        </p:txBody>
      </p:sp>
    </p:spTree>
    <p:extLst>
      <p:ext uri="{BB962C8B-B14F-4D97-AF65-F5344CB8AC3E}">
        <p14:creationId xmlns:p14="http://schemas.microsoft.com/office/powerpoint/2010/main" val="2291456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90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CB20-5637-8FDA-F518-0129E76283F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B0A148-D57A-3402-0CC3-2A1E06DB43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0B2F0E2-B0B4-D65E-224C-58DB54B3FE01}"/>
              </a:ext>
            </a:extLst>
          </p:cNvPr>
          <p:cNvSpPr>
            <a:spLocks noGrp="1"/>
          </p:cNvSpPr>
          <p:nvPr>
            <p:ph type="dt" sz="half" idx="10"/>
          </p:nvPr>
        </p:nvSpPr>
        <p:spPr/>
        <p:txBody>
          <a:bodyPr/>
          <a:lstStyle/>
          <a:p>
            <a:fld id="{97342036-1495-4D8E-873D-F0471425C120}" type="datetimeFigureOut">
              <a:rPr lang="en-GB" smtClean="0"/>
              <a:t>23/05/2024</a:t>
            </a:fld>
            <a:endParaRPr lang="en-GB"/>
          </a:p>
        </p:txBody>
      </p:sp>
      <p:sp>
        <p:nvSpPr>
          <p:cNvPr id="5" name="Footer Placeholder 4">
            <a:extLst>
              <a:ext uri="{FF2B5EF4-FFF2-40B4-BE49-F238E27FC236}">
                <a16:creationId xmlns:a16="http://schemas.microsoft.com/office/drawing/2014/main" id="{924A7742-AD23-19E1-7416-A318C618BC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FAAE7-9777-B979-6026-BE4844484296}"/>
              </a:ext>
            </a:extLst>
          </p:cNvPr>
          <p:cNvSpPr>
            <a:spLocks noGrp="1"/>
          </p:cNvSpPr>
          <p:nvPr>
            <p:ph type="sldNum" sz="quarter" idx="12"/>
          </p:nvPr>
        </p:nvSpPr>
        <p:spPr/>
        <p:txBody>
          <a:bodyPr/>
          <a:lstStyle/>
          <a:p>
            <a:fld id="{B64EEB70-E0B5-4A94-8723-BBECA03E5601}" type="slidenum">
              <a:rPr lang="en-GB" smtClean="0"/>
              <a:t>‹#›</a:t>
            </a:fld>
            <a:endParaRPr lang="en-GB"/>
          </a:p>
        </p:txBody>
      </p:sp>
    </p:spTree>
    <p:extLst>
      <p:ext uri="{BB962C8B-B14F-4D97-AF65-F5344CB8AC3E}">
        <p14:creationId xmlns:p14="http://schemas.microsoft.com/office/powerpoint/2010/main" val="167408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DCA0D-4602-7263-A62A-23D5794AD5E0}"/>
              </a:ext>
            </a:extLst>
          </p:cNvPr>
          <p:cNvSpPr>
            <a:spLocks noGrp="1"/>
          </p:cNvSpPr>
          <p:nvPr>
            <p:ph sz="half" idx="1"/>
          </p:nvPr>
        </p:nvSpPr>
        <p:spPr>
          <a:xfrm>
            <a:off x="339437" y="1825625"/>
            <a:ext cx="5181600" cy="4351338"/>
          </a:xfrm>
          <a:prstGeom prst="rect">
            <a:avLst/>
          </a:prstGeom>
        </p:spPr>
        <p:txBody>
          <a:bodyPr>
            <a:normAutofit/>
          </a:bodyPr>
          <a:lstStyle>
            <a:lvl1pPr marL="2286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1pPr>
            <a:lvl2pPr marL="6858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2pPr>
            <a:lvl3pPr marL="11430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3pPr>
            <a:lvl4pPr marL="16002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lnSpc>
                <a:spcPct val="90000"/>
              </a:lnSpc>
              <a:buClr>
                <a:schemeClr val="accent2"/>
              </a:buClr>
              <a:buFont typeface="Arial" panose="020B0604020202020204" pitchFamily="34" charset="0"/>
              <a:buChar char="•"/>
              <a:defRPr lang="en-GB"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BA6F73AD-9288-58FC-8602-0E3AB02749D2}"/>
              </a:ext>
            </a:extLst>
          </p:cNvPr>
          <p:cNvSpPr>
            <a:spLocks noGrp="1"/>
          </p:cNvSpPr>
          <p:nvPr>
            <p:ph sz="half" idx="2"/>
          </p:nvPr>
        </p:nvSpPr>
        <p:spPr>
          <a:xfrm>
            <a:off x="5673437"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427F883-EAF1-E51F-D3C9-A058C067BC16}"/>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9" name="Content Placeholder 6">
            <a:extLst>
              <a:ext uri="{FF2B5EF4-FFF2-40B4-BE49-F238E27FC236}">
                <a16:creationId xmlns:a16="http://schemas.microsoft.com/office/drawing/2014/main" id="{ECE8B265-B3D6-57F7-F7DF-B42F6C0005CF}"/>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10" name="Freeform: Shape 9">
            <a:extLst>
              <a:ext uri="{FF2B5EF4-FFF2-40B4-BE49-F238E27FC236}">
                <a16:creationId xmlns:a16="http://schemas.microsoft.com/office/drawing/2014/main" id="{4896C598-87DD-3DF2-99E9-0552BBBB60A4}"/>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7758CE6C-1C00-0301-E372-3ECF6B84A63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08483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8147261"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99775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8146973"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4" name="Freeform: Shape 3">
            <a:extLst>
              <a:ext uri="{FF2B5EF4-FFF2-40B4-BE49-F238E27FC236}">
                <a16:creationId xmlns:a16="http://schemas.microsoft.com/office/drawing/2014/main" id="{4CD14B02-7691-768D-A7D5-3368A6B67FAF}"/>
              </a:ext>
            </a:extLst>
          </p:cNvPr>
          <p:cNvSpPr/>
          <p:nvPr userDrawn="1"/>
        </p:nvSpPr>
        <p:spPr>
          <a:xfrm>
            <a:off x="8486698" y="0"/>
            <a:ext cx="3391927" cy="3544847"/>
          </a:xfrm>
          <a:custGeom>
            <a:avLst/>
            <a:gdLst>
              <a:gd name="connsiteX0" fmla="*/ 9456 w 3391927"/>
              <a:gd name="connsiteY0" fmla="*/ 0 h 3544847"/>
              <a:gd name="connsiteX1" fmla="*/ 3391927 w 3391927"/>
              <a:gd name="connsiteY1" fmla="*/ 0 h 3544847"/>
              <a:gd name="connsiteX2" fmla="*/ 3391927 w 3391927"/>
              <a:gd name="connsiteY2" fmla="*/ 3544847 h 3544847"/>
              <a:gd name="connsiteX3" fmla="*/ 64826 w 3391927"/>
              <a:gd name="connsiteY3" fmla="*/ 218258 h 3544847"/>
              <a:gd name="connsiteX4" fmla="*/ 0 w 3391927"/>
              <a:gd name="connsiteY4" fmla="*/ 60826 h 3544847"/>
              <a:gd name="connsiteX5" fmla="*/ 4051 w 3391927"/>
              <a:gd name="connsiteY5" fmla="*/ 18293 h 3544847"/>
              <a:gd name="connsiteX6" fmla="*/ 9456 w 3391927"/>
              <a:gd name="connsiteY6" fmla="*/ 0 h 35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927" h="3544847">
                <a:moveTo>
                  <a:pt x="9456" y="0"/>
                </a:moveTo>
                <a:lnTo>
                  <a:pt x="3391927" y="0"/>
                </a:lnTo>
                <a:lnTo>
                  <a:pt x="3391927" y="3544847"/>
                </a:lnTo>
                <a:lnTo>
                  <a:pt x="64826" y="218258"/>
                </a:lnTo>
                <a:cubicBezTo>
                  <a:pt x="21605" y="174523"/>
                  <a:pt x="0" y="117934"/>
                  <a:pt x="0" y="60826"/>
                </a:cubicBezTo>
                <a:cubicBezTo>
                  <a:pt x="0" y="46549"/>
                  <a:pt x="1350" y="32304"/>
                  <a:pt x="4051" y="18293"/>
                </a:cubicBezTo>
                <a:lnTo>
                  <a:pt x="9456"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379AF9D4-11A9-DABD-BA2D-774CE763D522}"/>
              </a:ext>
            </a:extLst>
          </p:cNvPr>
          <p:cNvSpPr/>
          <p:nvPr userDrawn="1"/>
        </p:nvSpPr>
        <p:spPr>
          <a:xfrm>
            <a:off x="8708059" y="3545359"/>
            <a:ext cx="3483941" cy="3312642"/>
          </a:xfrm>
          <a:custGeom>
            <a:avLst/>
            <a:gdLst>
              <a:gd name="connsiteX0" fmla="*/ 3170568 w 3483941"/>
              <a:gd name="connsiteY0" fmla="*/ 0 h 3312642"/>
              <a:gd name="connsiteX1" fmla="*/ 3483941 w 3483941"/>
              <a:gd name="connsiteY1" fmla="*/ 313373 h 3312642"/>
              <a:gd name="connsiteX2" fmla="*/ 3483941 w 3483941"/>
              <a:gd name="connsiteY2" fmla="*/ 3312642 h 3312642"/>
              <a:gd name="connsiteX3" fmla="*/ 8121 w 3483941"/>
              <a:gd name="connsiteY3" fmla="*/ 3312642 h 3312642"/>
              <a:gd name="connsiteX4" fmla="*/ 2834 w 3483941"/>
              <a:gd name="connsiteY4" fmla="*/ 3295781 h 3312642"/>
              <a:gd name="connsiteX5" fmla="*/ 65200 w 3483941"/>
              <a:gd name="connsiteY5" fmla="*/ 3104855 h 3312642"/>
              <a:gd name="connsiteX6" fmla="*/ 65713 w 3483941"/>
              <a:gd name="connsiteY6" fmla="*/ 3104855 h 3312642"/>
              <a:gd name="connsiteX7" fmla="*/ 3170568 w 3483941"/>
              <a:gd name="connsiteY7" fmla="*/ 0 h 33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941" h="3312642">
                <a:moveTo>
                  <a:pt x="3170568" y="0"/>
                </a:moveTo>
                <a:lnTo>
                  <a:pt x="3483941" y="313373"/>
                </a:lnTo>
                <a:lnTo>
                  <a:pt x="3483941" y="3312642"/>
                </a:lnTo>
                <a:lnTo>
                  <a:pt x="8121" y="3312642"/>
                </a:lnTo>
                <a:lnTo>
                  <a:pt x="2834" y="3295781"/>
                </a:lnTo>
                <a:cubicBezTo>
                  <a:pt x="-7633" y="3230549"/>
                  <a:pt x="10407" y="3160033"/>
                  <a:pt x="65200" y="3104855"/>
                </a:cubicBezTo>
                <a:lnTo>
                  <a:pt x="65713" y="3104855"/>
                </a:lnTo>
                <a:lnTo>
                  <a:pt x="3170568" y="0"/>
                </a:lnTo>
                <a:close/>
              </a:path>
            </a:pathLst>
          </a:custGeom>
          <a:solidFill>
            <a:srgbClr val="55D2B1"/>
          </a:solidFill>
          <a:ln w="9525" cap="flat">
            <a:noFill/>
            <a:prstDash val="solid"/>
            <a:miter/>
          </a:ln>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82569794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0D69AA-C1E3-E47E-0561-6DCCFE1344A5}"/>
              </a:ext>
            </a:extLst>
          </p:cNvPr>
          <p:cNvGrpSpPr>
            <a:grpSpLocks/>
          </p:cNvGrpSpPr>
          <p:nvPr userDrawn="1"/>
        </p:nvGrpSpPr>
        <p:grpSpPr>
          <a:xfrm>
            <a:off x="1" y="0"/>
            <a:ext cx="12192000" cy="6857999"/>
            <a:chOff x="1" y="0"/>
            <a:chExt cx="12192000" cy="6857999"/>
          </a:xfrm>
        </p:grpSpPr>
        <p:sp>
          <p:nvSpPr>
            <p:cNvPr id="5" name="Freeform: Shape 4">
              <a:extLst>
                <a:ext uri="{FF2B5EF4-FFF2-40B4-BE49-F238E27FC236}">
                  <a16:creationId xmlns:a16="http://schemas.microsoft.com/office/drawing/2014/main" id="{A4753432-7367-C8DD-C560-E9091D3ECDEF}"/>
                </a:ext>
              </a:extLst>
            </p:cNvPr>
            <p:cNvSpPr>
              <a:spLocks/>
            </p:cNvSpPr>
            <p:nvPr/>
          </p:nvSpPr>
          <p:spPr>
            <a:xfrm>
              <a:off x="1" y="0"/>
              <a:ext cx="3867601" cy="5965633"/>
            </a:xfrm>
            <a:custGeom>
              <a:avLst/>
              <a:gdLst>
                <a:gd name="connsiteX0" fmla="*/ 0 w 3867601"/>
                <a:gd name="connsiteY0" fmla="*/ 0 h 5965633"/>
                <a:gd name="connsiteX1" fmla="*/ 3867601 w 3867601"/>
                <a:gd name="connsiteY1" fmla="*/ 0 h 5965633"/>
                <a:gd name="connsiteX2" fmla="*/ 3867601 w 3867601"/>
                <a:gd name="connsiteY2" fmla="*/ 5965633 h 5965633"/>
                <a:gd name="connsiteX3" fmla="*/ 0 w 3867601"/>
                <a:gd name="connsiteY3" fmla="*/ 2098629 h 5965633"/>
                <a:gd name="connsiteX4" fmla="*/ 0 w 3867601"/>
                <a:gd name="connsiteY4" fmla="*/ 0 h 596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01" h="5965633">
                  <a:moveTo>
                    <a:pt x="0" y="0"/>
                  </a:moveTo>
                  <a:lnTo>
                    <a:pt x="3867601" y="0"/>
                  </a:lnTo>
                  <a:lnTo>
                    <a:pt x="3867601" y="5965633"/>
                  </a:lnTo>
                  <a:lnTo>
                    <a:pt x="0" y="209862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E7B72DCB-3D63-C6E7-CA7D-913BE8291385}"/>
                </a:ext>
              </a:extLst>
            </p:cNvPr>
            <p:cNvSpPr>
              <a:spLocks/>
            </p:cNvSpPr>
            <p:nvPr/>
          </p:nvSpPr>
          <p:spPr>
            <a:xfrm>
              <a:off x="8050611" y="0"/>
              <a:ext cx="1783371" cy="891620"/>
            </a:xfrm>
            <a:custGeom>
              <a:avLst/>
              <a:gdLst>
                <a:gd name="connsiteX0" fmla="*/ 0 w 1783371"/>
                <a:gd name="connsiteY0" fmla="*/ 0 h 891620"/>
                <a:gd name="connsiteX1" fmla="*/ 1783371 w 1783371"/>
                <a:gd name="connsiteY1" fmla="*/ 0 h 891620"/>
                <a:gd name="connsiteX2" fmla="*/ 891751 w 1783371"/>
                <a:gd name="connsiteY2" fmla="*/ 891620 h 891620"/>
                <a:gd name="connsiteX3" fmla="*/ 0 w 1783371"/>
                <a:gd name="connsiteY3" fmla="*/ 0 h 891620"/>
              </a:gdLst>
              <a:ahLst/>
              <a:cxnLst>
                <a:cxn ang="0">
                  <a:pos x="connsiteX0" y="connsiteY0"/>
                </a:cxn>
                <a:cxn ang="0">
                  <a:pos x="connsiteX1" y="connsiteY1"/>
                </a:cxn>
                <a:cxn ang="0">
                  <a:pos x="connsiteX2" y="connsiteY2"/>
                </a:cxn>
                <a:cxn ang="0">
                  <a:pos x="connsiteX3" y="connsiteY3"/>
                </a:cxn>
              </a:cxnLst>
              <a:rect l="l" t="t" r="r" b="b"/>
              <a:pathLst>
                <a:path w="1783371" h="891620">
                  <a:moveTo>
                    <a:pt x="0" y="0"/>
                  </a:moveTo>
                  <a:lnTo>
                    <a:pt x="1783371" y="0"/>
                  </a:lnTo>
                  <a:lnTo>
                    <a:pt x="891751" y="891620"/>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4B48FFE-6F57-391B-F497-AFE50F4041A4}"/>
                </a:ext>
              </a:extLst>
            </p:cNvPr>
            <p:cNvSpPr>
              <a:spLocks/>
            </p:cNvSpPr>
            <p:nvPr/>
          </p:nvSpPr>
          <p:spPr>
            <a:xfrm>
              <a:off x="8942362" y="891620"/>
              <a:ext cx="3249639" cy="5966379"/>
            </a:xfrm>
            <a:custGeom>
              <a:avLst/>
              <a:gdLst>
                <a:gd name="connsiteX0" fmla="*/ 0 w 3249639"/>
                <a:gd name="connsiteY0" fmla="*/ 0 h 5966379"/>
                <a:gd name="connsiteX1" fmla="*/ 3249639 w 3249639"/>
                <a:gd name="connsiteY1" fmla="*/ 3249638 h 5966379"/>
                <a:gd name="connsiteX2" fmla="*/ 3249639 w 3249639"/>
                <a:gd name="connsiteY2" fmla="*/ 5966379 h 5966379"/>
                <a:gd name="connsiteX3" fmla="*/ 0 w 3249639"/>
                <a:gd name="connsiteY3" fmla="*/ 5966379 h 5966379"/>
                <a:gd name="connsiteX4" fmla="*/ 0 w 3249639"/>
                <a:gd name="connsiteY4" fmla="*/ 0 h 59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9" h="5966379">
                  <a:moveTo>
                    <a:pt x="0" y="0"/>
                  </a:moveTo>
                  <a:lnTo>
                    <a:pt x="3249639" y="3249638"/>
                  </a:lnTo>
                  <a:lnTo>
                    <a:pt x="3249639" y="5966379"/>
                  </a:lnTo>
                  <a:lnTo>
                    <a:pt x="0" y="596637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B324E9E-25F7-CA04-8717-01B5EFF1A26F}"/>
                </a:ext>
              </a:extLst>
            </p:cNvPr>
            <p:cNvSpPr>
              <a:spLocks/>
            </p:cNvSpPr>
            <p:nvPr/>
          </p:nvSpPr>
          <p:spPr>
            <a:xfrm>
              <a:off x="2975982" y="5966380"/>
              <a:ext cx="1783238" cy="891619"/>
            </a:xfrm>
            <a:custGeom>
              <a:avLst/>
              <a:gdLst>
                <a:gd name="connsiteX0" fmla="*/ 891619 w 1783238"/>
                <a:gd name="connsiteY0" fmla="*/ 0 h 891619"/>
                <a:gd name="connsiteX1" fmla="*/ 1783238 w 1783238"/>
                <a:gd name="connsiteY1" fmla="*/ 891619 h 891619"/>
                <a:gd name="connsiteX2" fmla="*/ 0 w 1783238"/>
                <a:gd name="connsiteY2" fmla="*/ 891619 h 891619"/>
                <a:gd name="connsiteX3" fmla="*/ 891619 w 1783238"/>
                <a:gd name="connsiteY3" fmla="*/ 0 h 891619"/>
              </a:gdLst>
              <a:ahLst/>
              <a:cxnLst>
                <a:cxn ang="0">
                  <a:pos x="connsiteX0" y="connsiteY0"/>
                </a:cxn>
                <a:cxn ang="0">
                  <a:pos x="connsiteX1" y="connsiteY1"/>
                </a:cxn>
                <a:cxn ang="0">
                  <a:pos x="connsiteX2" y="connsiteY2"/>
                </a:cxn>
                <a:cxn ang="0">
                  <a:pos x="connsiteX3" y="connsiteY3"/>
                </a:cxn>
              </a:cxnLst>
              <a:rect l="l" t="t" r="r" b="b"/>
              <a:pathLst>
                <a:path w="1783238" h="891619">
                  <a:moveTo>
                    <a:pt x="891619" y="0"/>
                  </a:moveTo>
                  <a:lnTo>
                    <a:pt x="1783238" y="891619"/>
                  </a:lnTo>
                  <a:lnTo>
                    <a:pt x="0" y="891619"/>
                  </a:lnTo>
                  <a:lnTo>
                    <a:pt x="891619"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lnSpc>
                <a:spcPct val="100000"/>
              </a:lnSpc>
              <a:buClr>
                <a:schemeClr val="accent2"/>
              </a:buClr>
              <a:buFont typeface="Arial" panose="020B0604020202020204" pitchFamily="34" charset="0"/>
              <a:buChar char="•"/>
              <a:defRPr sz="1400">
                <a:solidFill>
                  <a:schemeClr val="tx1"/>
                </a:solidFill>
              </a:defRPr>
            </a:lvl1pPr>
            <a:lvl2pPr>
              <a:lnSpc>
                <a:spcPct val="100000"/>
              </a:lnSpc>
              <a:buClr>
                <a:schemeClr val="accent2"/>
              </a:buClr>
              <a:defRPr sz="1400">
                <a:solidFill>
                  <a:schemeClr val="tx1"/>
                </a:solidFill>
              </a:defRPr>
            </a:lvl2pPr>
            <a:lvl3pPr>
              <a:lnSpc>
                <a:spcPct val="100000"/>
              </a:lnSpc>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238655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950856" y="434253"/>
            <a:ext cx="7197435"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950856" y="1995055"/>
            <a:ext cx="71971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951144" y="1154544"/>
            <a:ext cx="7197181"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21" name="Freeform: Shape 20">
            <a:extLst>
              <a:ext uri="{FF2B5EF4-FFF2-40B4-BE49-F238E27FC236}">
                <a16:creationId xmlns:a16="http://schemas.microsoft.com/office/drawing/2014/main" id="{7778D19D-1B39-F626-DC9F-E0E51238D26F}"/>
              </a:ext>
            </a:extLst>
          </p:cNvPr>
          <p:cNvSpPr/>
          <p:nvPr userDrawn="1"/>
        </p:nvSpPr>
        <p:spPr>
          <a:xfrm>
            <a:off x="374609" y="3565872"/>
            <a:ext cx="3284821" cy="3292128"/>
          </a:xfrm>
          <a:custGeom>
            <a:avLst/>
            <a:gdLst>
              <a:gd name="connsiteX0" fmla="*/ 0 w 3284821"/>
              <a:gd name="connsiteY0" fmla="*/ 0 h 3292128"/>
              <a:gd name="connsiteX1" fmla="*/ 3255435 w 3284821"/>
              <a:gd name="connsiteY1" fmla="*/ 3255421 h 3292128"/>
              <a:gd name="connsiteX2" fmla="*/ 3282639 w 3284821"/>
              <a:gd name="connsiteY2" fmla="*/ 3288206 h 3292128"/>
              <a:gd name="connsiteX3" fmla="*/ 3284821 w 3284821"/>
              <a:gd name="connsiteY3" fmla="*/ 3292128 h 3292128"/>
              <a:gd name="connsiteX4" fmla="*/ 0 w 3284821"/>
              <a:gd name="connsiteY4" fmla="*/ 3292128 h 329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821" h="3292128">
                <a:moveTo>
                  <a:pt x="0" y="0"/>
                </a:moveTo>
                <a:lnTo>
                  <a:pt x="3255435" y="3255421"/>
                </a:lnTo>
                <a:cubicBezTo>
                  <a:pt x="3265499" y="3265485"/>
                  <a:pt x="3274620" y="3276492"/>
                  <a:pt x="3282639" y="3288206"/>
                </a:cubicBezTo>
                <a:lnTo>
                  <a:pt x="3284821" y="3292128"/>
                </a:lnTo>
                <a:lnTo>
                  <a:pt x="0" y="32921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9CF377C3-E8C5-0C1E-A5E4-A32816B132ED}"/>
              </a:ext>
            </a:extLst>
          </p:cNvPr>
          <p:cNvSpPr/>
          <p:nvPr userDrawn="1"/>
        </p:nvSpPr>
        <p:spPr>
          <a:xfrm>
            <a:off x="0" y="1"/>
            <a:ext cx="3634180" cy="3565583"/>
          </a:xfrm>
          <a:custGeom>
            <a:avLst/>
            <a:gdLst>
              <a:gd name="connsiteX0" fmla="*/ 0 w 3634180"/>
              <a:gd name="connsiteY0" fmla="*/ 0 h 3565583"/>
              <a:gd name="connsiteX1" fmla="*/ 3402662 w 3634180"/>
              <a:gd name="connsiteY1" fmla="*/ 0 h 3565583"/>
              <a:gd name="connsiteX2" fmla="*/ 3608055 w 3634180"/>
              <a:gd name="connsiteY2" fmla="*/ 126402 h 3565583"/>
              <a:gd name="connsiteX3" fmla="*/ 3565930 w 3634180"/>
              <a:gd name="connsiteY3" fmla="*/ 384466 h 3565583"/>
              <a:gd name="connsiteX4" fmla="*/ 384792 w 3634180"/>
              <a:gd name="connsiteY4" fmla="*/ 3565583 h 3565583"/>
              <a:gd name="connsiteX5" fmla="*/ 0 w 3634180"/>
              <a:gd name="connsiteY5" fmla="*/ 3180792 h 3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4180" h="3565583">
                <a:moveTo>
                  <a:pt x="0" y="0"/>
                </a:moveTo>
                <a:lnTo>
                  <a:pt x="3402662" y="0"/>
                </a:lnTo>
                <a:cubicBezTo>
                  <a:pt x="3497457" y="0"/>
                  <a:pt x="3571189" y="52657"/>
                  <a:pt x="3608055" y="126402"/>
                </a:cubicBezTo>
                <a:cubicBezTo>
                  <a:pt x="3650193" y="205394"/>
                  <a:pt x="3644921" y="310733"/>
                  <a:pt x="3565930" y="384466"/>
                </a:cubicBezTo>
                <a:lnTo>
                  <a:pt x="384792" y="3565583"/>
                </a:lnTo>
                <a:lnTo>
                  <a:pt x="0" y="3180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Freeform: Shape 3">
            <a:extLst>
              <a:ext uri="{FF2B5EF4-FFF2-40B4-BE49-F238E27FC236}">
                <a16:creationId xmlns:a16="http://schemas.microsoft.com/office/drawing/2014/main" id="{32F05FA2-E5E5-78D0-5C16-2FCDCDBAE4AA}"/>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257D4DC4-C8DB-2F24-9CD3-300D9B507D2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11345288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31" name="Freeform: Shape 30">
            <a:extLst>
              <a:ext uri="{FF2B5EF4-FFF2-40B4-BE49-F238E27FC236}">
                <a16:creationId xmlns:a16="http://schemas.microsoft.com/office/drawing/2014/main" id="{2DABC660-8022-FC13-ED94-2A6591A92F75}"/>
              </a:ext>
            </a:extLst>
          </p:cNvPr>
          <p:cNvSpPr/>
          <p:nvPr userDrawn="1"/>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userDrawn="1"/>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userDrawn="1"/>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userDrawn="1"/>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752CD043-699B-D98F-1A58-657BD3529583}"/>
              </a:ext>
            </a:extLst>
          </p:cNvPr>
          <p:cNvSpPr>
            <a:spLocks noGrp="1"/>
          </p:cNvSpPr>
          <p:nvPr>
            <p:ph type="title" hasCustomPrompt="1"/>
          </p:nvPr>
        </p:nvSpPr>
        <p:spPr>
          <a:xfrm>
            <a:off x="340496" y="434253"/>
            <a:ext cx="5755504"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BD0BC3E9-B633-B097-82B0-35B9223A89CC}"/>
              </a:ext>
            </a:extLst>
          </p:cNvPr>
          <p:cNvSpPr>
            <a:spLocks noGrp="1"/>
          </p:cNvSpPr>
          <p:nvPr>
            <p:ph idx="1"/>
          </p:nvPr>
        </p:nvSpPr>
        <p:spPr>
          <a:xfrm>
            <a:off x="340496" y="1995055"/>
            <a:ext cx="4813711" cy="774571"/>
          </a:xfrm>
          <a:prstGeom prst="rect">
            <a:avLst/>
          </a:prstGeom>
        </p:spPr>
        <p:txBody>
          <a:bodyPr wrap="square">
            <a:sp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Content Placeholder 6">
            <a:extLst>
              <a:ext uri="{FF2B5EF4-FFF2-40B4-BE49-F238E27FC236}">
                <a16:creationId xmlns:a16="http://schemas.microsoft.com/office/drawing/2014/main" id="{60221775-BF39-0502-0CE1-9B54CC3C3F25}"/>
              </a:ext>
            </a:extLst>
          </p:cNvPr>
          <p:cNvSpPr>
            <a:spLocks noGrp="1"/>
          </p:cNvSpPr>
          <p:nvPr>
            <p:ph sz="quarter" idx="13" hasCustomPrompt="1"/>
          </p:nvPr>
        </p:nvSpPr>
        <p:spPr>
          <a:xfrm>
            <a:off x="340784" y="1154544"/>
            <a:ext cx="532120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6" name="Freeform: Shape 5">
            <a:extLst>
              <a:ext uri="{FF2B5EF4-FFF2-40B4-BE49-F238E27FC236}">
                <a16:creationId xmlns:a16="http://schemas.microsoft.com/office/drawing/2014/main" id="{EA0AE87E-5AEF-29ED-180C-8FFD856E6C26}"/>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1B4C09FA-9CA1-7F34-3F81-DD1F831A278F}"/>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12528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sultant Bio">
    <p:spTree>
      <p:nvGrpSpPr>
        <p:cNvPr id="1" name=""/>
        <p:cNvGrpSpPr/>
        <p:nvPr/>
      </p:nvGrpSpPr>
      <p:grpSpPr>
        <a:xfrm>
          <a:off x="0" y="0"/>
          <a:ext cx="0" cy="0"/>
          <a:chOff x="0" y="0"/>
          <a:chExt cx="0" cy="0"/>
        </a:xfrm>
      </p:grpSpPr>
      <p:pic>
        <p:nvPicPr>
          <p:cNvPr id="8" name="Picture 7" descr="A green background with triangles&#10;&#10;Description automatically generated">
            <a:extLst>
              <a:ext uri="{FF2B5EF4-FFF2-40B4-BE49-F238E27FC236}">
                <a16:creationId xmlns:a16="http://schemas.microsoft.com/office/drawing/2014/main" id="{1B436445-CC0B-ABA8-9DC5-98F425D9C06B}"/>
              </a:ext>
            </a:extLst>
          </p:cNvPr>
          <p:cNvPicPr>
            <a:picLocks noChangeAspect="1"/>
          </p:cNvPicPr>
          <p:nvPr userDrawn="1"/>
        </p:nvPicPr>
        <p:blipFill rotWithShape="1">
          <a:blip r:embed="rId2">
            <a:clrChange>
              <a:clrFrom>
                <a:srgbClr val="55D2B1"/>
              </a:clrFrom>
              <a:clrTo>
                <a:srgbClr val="55D2B1">
                  <a:alpha val="0"/>
                </a:srgbClr>
              </a:clrTo>
            </a:clrChange>
            <a:alphaModFix amt="14000"/>
            <a:extLst>
              <a:ext uri="{28A0092B-C50C-407E-A947-70E740481C1C}">
                <a14:useLocalDpi xmlns:a14="http://schemas.microsoft.com/office/drawing/2010/main" val="0"/>
              </a:ext>
            </a:extLst>
          </a:blip>
          <a:srcRect r="41532"/>
          <a:stretch/>
        </p:blipFill>
        <p:spPr>
          <a:xfrm>
            <a:off x="0" y="0"/>
            <a:ext cx="7128387" cy="6858000"/>
          </a:xfrm>
          <a:prstGeom prst="rect">
            <a:avLst/>
          </a:prstGeom>
        </p:spPr>
      </p:pic>
      <p:sp>
        <p:nvSpPr>
          <p:cNvPr id="9" name="Rectangle 8">
            <a:extLst>
              <a:ext uri="{FF2B5EF4-FFF2-40B4-BE49-F238E27FC236}">
                <a16:creationId xmlns:a16="http://schemas.microsoft.com/office/drawing/2014/main" id="{E49BC10D-A111-15D7-CCA2-2013FFD5A083}"/>
              </a:ext>
            </a:extLst>
          </p:cNvPr>
          <p:cNvSpPr>
            <a:spLocks noGrp="1" noRot="1" noMove="1" noResize="1" noEditPoints="1" noAdjustHandles="1" noChangeArrowheads="1" noChangeShapeType="1"/>
          </p:cNvSpPr>
          <p:nvPr userDrawn="1"/>
        </p:nvSpPr>
        <p:spPr>
          <a:xfrm>
            <a:off x="1577457" y="0"/>
            <a:ext cx="6666746" cy="6858000"/>
          </a:xfrm>
          <a:prstGeom prst="rect">
            <a:avLst/>
          </a:prstGeom>
          <a:gradFill flip="none" rotWithShape="1">
            <a:gsLst>
              <a:gs pos="3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0F411538-ED69-6243-9DD9-2D828566DE3B}"/>
              </a:ext>
            </a:extLst>
          </p:cNvPr>
          <p:cNvSpPr>
            <a:spLocks noGrp="1"/>
          </p:cNvSpPr>
          <p:nvPr>
            <p:ph idx="1"/>
          </p:nvPr>
        </p:nvSpPr>
        <p:spPr>
          <a:xfrm>
            <a:off x="5720120" y="1319247"/>
            <a:ext cx="5649844" cy="5017695"/>
          </a:xfrm>
          <a:prstGeom prst="rect">
            <a:avLst/>
          </a:prstGeom>
        </p:spPr>
        <p:txBody>
          <a:bodyPr>
            <a:normAutofit/>
          </a:bodyPr>
          <a:lstStyle>
            <a:lvl1pPr marL="0" indent="0">
              <a:buClr>
                <a:schemeClr val="accent2"/>
              </a:buClr>
              <a:buFont typeface="Arial" panose="020B0604020202020204" pitchFamily="34" charset="0"/>
              <a:buNone/>
              <a:defRPr sz="1400">
                <a:solidFill>
                  <a:schemeClr val="tx1"/>
                </a:solidFill>
              </a:defRPr>
            </a:lvl1pPr>
            <a:lvl2pPr marL="457200" indent="0">
              <a:buClr>
                <a:schemeClr val="accent2"/>
              </a:buClr>
              <a:buNone/>
              <a:defRPr sz="1400">
                <a:solidFill>
                  <a:schemeClr val="tx1"/>
                </a:solidFill>
              </a:defRPr>
            </a:lvl2pPr>
            <a:lvl3pPr marL="914400" indent="0">
              <a:buClr>
                <a:schemeClr val="accent2"/>
              </a:buClr>
              <a:buNone/>
              <a:defRPr sz="1200">
                <a:solidFill>
                  <a:schemeClr val="tx1"/>
                </a:solidFill>
              </a:defRPr>
            </a:lvl3pPr>
            <a:lvl4pPr>
              <a:defRPr sz="1400"/>
            </a:lvl4pPr>
            <a:lvl5pPr>
              <a:defRPr sz="1400"/>
            </a:lvl5pPr>
          </a:lstStyle>
          <a:p>
            <a:pPr lvl="0"/>
            <a:r>
              <a:rPr lang="en-US"/>
              <a:t>Click to edit Master text styles</a:t>
            </a:r>
          </a:p>
        </p:txBody>
      </p:sp>
      <p:sp>
        <p:nvSpPr>
          <p:cNvPr id="6" name="Freeform: Shape 5">
            <a:extLst>
              <a:ext uri="{FF2B5EF4-FFF2-40B4-BE49-F238E27FC236}">
                <a16:creationId xmlns:a16="http://schemas.microsoft.com/office/drawing/2014/main" id="{13A29C9B-B3C8-2296-9F1B-5BF263B3918B}"/>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49B1146C-42F0-7FAF-47F0-9F95C1705FE1}"/>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13" name="Graphic 27">
            <a:extLst>
              <a:ext uri="{FF2B5EF4-FFF2-40B4-BE49-F238E27FC236}">
                <a16:creationId xmlns:a16="http://schemas.microsoft.com/office/drawing/2014/main" id="{AA5139EA-8EFB-542D-3ED3-EC786AE839A9}"/>
              </a:ext>
            </a:extLst>
          </p:cNvPr>
          <p:cNvSpPr/>
          <p:nvPr userDrawn="1"/>
        </p:nvSpPr>
        <p:spPr>
          <a:xfrm>
            <a:off x="2915775" y="1594973"/>
            <a:ext cx="837801" cy="369332"/>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4" name="Graphic 34">
            <a:extLst>
              <a:ext uri="{FF2B5EF4-FFF2-40B4-BE49-F238E27FC236}">
                <a16:creationId xmlns:a16="http://schemas.microsoft.com/office/drawing/2014/main" id="{5DF4D77C-AD51-E5AE-B0B1-27BCCE73AE2B}"/>
              </a:ext>
            </a:extLst>
          </p:cNvPr>
          <p:cNvSpPr/>
          <p:nvPr userDrawn="1"/>
        </p:nvSpPr>
        <p:spPr>
          <a:xfrm>
            <a:off x="1154177" y="3027231"/>
            <a:ext cx="376298" cy="404298"/>
          </a:xfrm>
          <a:custGeom>
            <a:avLst/>
            <a:gdLst>
              <a:gd name="connsiteX0" fmla="*/ 0 w 536352"/>
              <a:gd name="connsiteY0" fmla="*/ 131540 h 576262"/>
              <a:gd name="connsiteX1" fmla="*/ 0 w 536352"/>
              <a:gd name="connsiteY1" fmla="*/ 576263 h 576262"/>
              <a:gd name="connsiteX2" fmla="*/ 536353 w 536352"/>
              <a:gd name="connsiteY2" fmla="*/ 576263 h 576262"/>
              <a:gd name="connsiteX3" fmla="*/ 536353 w 536352"/>
              <a:gd name="connsiteY3" fmla="*/ 0 h 576262"/>
              <a:gd name="connsiteX4" fmla="*/ 0 w 536352"/>
              <a:gd name="connsiteY4" fmla="*/ 131540 h 5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52" h="576262">
                <a:moveTo>
                  <a:pt x="0" y="131540"/>
                </a:moveTo>
                <a:lnTo>
                  <a:pt x="0" y="576263"/>
                </a:lnTo>
                <a:lnTo>
                  <a:pt x="536353" y="576263"/>
                </a:lnTo>
                <a:lnTo>
                  <a:pt x="536353" y="0"/>
                </a:lnTo>
                <a:lnTo>
                  <a:pt x="0" y="131540"/>
                </a:lnTo>
                <a:close/>
              </a:path>
            </a:pathLst>
          </a:custGeom>
          <a:solidFill>
            <a:schemeClr val="accent1"/>
          </a:solidFill>
          <a:ln w="9525" cap="flat">
            <a:noFill/>
            <a:prstDash val="solid"/>
            <a:miter/>
          </a:ln>
        </p:spPr>
        <p:txBody>
          <a:bodyPr rtlCol="0" anchor="ctr"/>
          <a:lstStyle/>
          <a:p>
            <a:endParaRPr lang="en-GB"/>
          </a:p>
        </p:txBody>
      </p:sp>
      <p:sp>
        <p:nvSpPr>
          <p:cNvPr id="15" name="Graphic 27">
            <a:extLst>
              <a:ext uri="{FF2B5EF4-FFF2-40B4-BE49-F238E27FC236}">
                <a16:creationId xmlns:a16="http://schemas.microsoft.com/office/drawing/2014/main" id="{EBEA6948-D93E-A3E7-F072-75C82E69A314}"/>
              </a:ext>
            </a:extLst>
          </p:cNvPr>
          <p:cNvSpPr/>
          <p:nvPr userDrawn="1"/>
        </p:nvSpPr>
        <p:spPr>
          <a:xfrm>
            <a:off x="3334675" y="2416330"/>
            <a:ext cx="454337" cy="200288"/>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8" name="Title 1">
            <a:extLst>
              <a:ext uri="{FF2B5EF4-FFF2-40B4-BE49-F238E27FC236}">
                <a16:creationId xmlns:a16="http://schemas.microsoft.com/office/drawing/2014/main" id="{10BCEDE8-D121-4BA3-8EE6-E29C50C7286C}"/>
              </a:ext>
            </a:extLst>
          </p:cNvPr>
          <p:cNvSpPr>
            <a:spLocks noGrp="1"/>
          </p:cNvSpPr>
          <p:nvPr>
            <p:ph type="title" hasCustomPrompt="1"/>
          </p:nvPr>
        </p:nvSpPr>
        <p:spPr>
          <a:xfrm>
            <a:off x="1243570" y="3856467"/>
            <a:ext cx="3716357" cy="720291"/>
          </a:xfrm>
          <a:prstGeom prst="rect">
            <a:avLst/>
          </a:prstGeom>
        </p:spPr>
        <p:txBody>
          <a:bodyPr>
            <a:normAutofit/>
          </a:bodyPr>
          <a:lstStyle>
            <a:lvl1pPr>
              <a:defRPr sz="4000" b="1">
                <a:solidFill>
                  <a:schemeClr val="tx2"/>
                </a:solidFill>
              </a:defRPr>
            </a:lvl1pPr>
          </a:lstStyle>
          <a:p>
            <a:r>
              <a:rPr lang="en-US"/>
              <a:t>Name</a:t>
            </a:r>
            <a:endParaRPr lang="en-GB"/>
          </a:p>
        </p:txBody>
      </p:sp>
      <p:sp>
        <p:nvSpPr>
          <p:cNvPr id="19" name="Content Placeholder 6">
            <a:extLst>
              <a:ext uri="{FF2B5EF4-FFF2-40B4-BE49-F238E27FC236}">
                <a16:creationId xmlns:a16="http://schemas.microsoft.com/office/drawing/2014/main" id="{AB712B72-CCDB-49CE-8C9D-C201FB449058}"/>
              </a:ext>
            </a:extLst>
          </p:cNvPr>
          <p:cNvSpPr>
            <a:spLocks noGrp="1"/>
          </p:cNvSpPr>
          <p:nvPr>
            <p:ph sz="quarter" idx="13" hasCustomPrompt="1"/>
          </p:nvPr>
        </p:nvSpPr>
        <p:spPr>
          <a:xfrm>
            <a:off x="1243858" y="4576758"/>
            <a:ext cx="371635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Job title</a:t>
            </a:r>
          </a:p>
        </p:txBody>
      </p:sp>
      <p:sp>
        <p:nvSpPr>
          <p:cNvPr id="21" name="Text Placeholder 20">
            <a:extLst>
              <a:ext uri="{FF2B5EF4-FFF2-40B4-BE49-F238E27FC236}">
                <a16:creationId xmlns:a16="http://schemas.microsoft.com/office/drawing/2014/main" id="{6D188B64-2984-C81D-4E35-4ED6DAC12D4D}"/>
              </a:ext>
            </a:extLst>
          </p:cNvPr>
          <p:cNvSpPr>
            <a:spLocks noGrp="1"/>
          </p:cNvSpPr>
          <p:nvPr>
            <p:ph type="body" sz="quarter" idx="14" hasCustomPrompt="1"/>
          </p:nvPr>
        </p:nvSpPr>
        <p:spPr>
          <a:xfrm>
            <a:off x="5720120" y="714412"/>
            <a:ext cx="3460750" cy="450850"/>
          </a:xfrm>
        </p:spPr>
        <p:txBody>
          <a:bodyPr>
            <a:normAutofit/>
          </a:bodyPr>
          <a:lstStyle>
            <a:lvl1pPr marL="0" indent="0">
              <a:buNone/>
              <a:defRPr lang="en-GB" sz="1800" b="1" kern="1200" dirty="0">
                <a:solidFill>
                  <a:schemeClr val="accent2"/>
                </a:solidFill>
                <a:latin typeface="+mj-lt"/>
                <a:ea typeface="+mn-ea"/>
                <a:cs typeface="+mn-cs"/>
              </a:defRPr>
            </a:lvl1pPr>
          </a:lstStyle>
          <a:p>
            <a:r>
              <a:rPr lang="en-GB" b="1">
                <a:solidFill>
                  <a:schemeClr val="accent2"/>
                </a:solidFill>
                <a:latin typeface="+mj-lt"/>
              </a:rPr>
              <a:t>Relevant Experience</a:t>
            </a:r>
          </a:p>
        </p:txBody>
      </p:sp>
      <p:sp>
        <p:nvSpPr>
          <p:cNvPr id="35" name="Picture Placeholder 34">
            <a:extLst>
              <a:ext uri="{FF2B5EF4-FFF2-40B4-BE49-F238E27FC236}">
                <a16:creationId xmlns:a16="http://schemas.microsoft.com/office/drawing/2014/main" id="{B863D0C7-13F5-D09D-2E09-E936CD788D59}"/>
              </a:ext>
            </a:extLst>
          </p:cNvPr>
          <p:cNvSpPr>
            <a:spLocks noGrp="1"/>
          </p:cNvSpPr>
          <p:nvPr>
            <p:ph type="pic" sz="quarter" idx="16"/>
          </p:nvPr>
        </p:nvSpPr>
        <p:spPr>
          <a:xfrm>
            <a:off x="1342258" y="1779427"/>
            <a:ext cx="1873250" cy="1858206"/>
          </a:xfrm>
          <a:custGeom>
            <a:avLst/>
            <a:gdLst>
              <a:gd name="connsiteX0" fmla="*/ 0 w 1873250"/>
              <a:gd name="connsiteY0" fmla="*/ 0 h 1858206"/>
              <a:gd name="connsiteX1" fmla="*/ 1651006 w 1873250"/>
              <a:gd name="connsiteY1" fmla="*/ 0 h 1858206"/>
              <a:gd name="connsiteX2" fmla="*/ 1635812 w 1873250"/>
              <a:gd name="connsiteY2" fmla="*/ 20419 h 1858206"/>
              <a:gd name="connsiteX3" fmla="*/ 1572750 w 1873250"/>
              <a:gd name="connsiteY3" fmla="*/ 184878 h 1858206"/>
              <a:gd name="connsiteX4" fmla="*/ 1873250 w 1873250"/>
              <a:gd name="connsiteY4" fmla="*/ 184878 h 1858206"/>
              <a:gd name="connsiteX5" fmla="*/ 1873250 w 1873250"/>
              <a:gd name="connsiteY5" fmla="*/ 1858206 h 1858206"/>
              <a:gd name="connsiteX6" fmla="*/ 0 w 1873250"/>
              <a:gd name="connsiteY6" fmla="*/ 1858206 h 1858206"/>
              <a:gd name="connsiteX7" fmla="*/ 0 w 1873250"/>
              <a:gd name="connsiteY7" fmla="*/ 1652103 h 1858206"/>
              <a:gd name="connsiteX8" fmla="*/ 187451 w 1873250"/>
              <a:gd name="connsiteY8" fmla="*/ 1652103 h 1858206"/>
              <a:gd name="connsiteX9" fmla="*/ 187451 w 1873250"/>
              <a:gd name="connsiteY9" fmla="*/ 1247804 h 1858206"/>
              <a:gd name="connsiteX10" fmla="*/ 0 w 1873250"/>
              <a:gd name="connsiteY10" fmla="*/ 1293776 h 185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3250" h="1858206">
                <a:moveTo>
                  <a:pt x="0" y="0"/>
                </a:moveTo>
                <a:lnTo>
                  <a:pt x="1651006" y="0"/>
                </a:lnTo>
                <a:lnTo>
                  <a:pt x="1635812" y="20419"/>
                </a:lnTo>
                <a:cubicBezTo>
                  <a:pt x="1607380" y="66905"/>
                  <a:pt x="1585575" y="121618"/>
                  <a:pt x="1572750" y="184878"/>
                </a:cubicBezTo>
                <a:lnTo>
                  <a:pt x="1873250" y="184878"/>
                </a:lnTo>
                <a:lnTo>
                  <a:pt x="1873250" y="1858206"/>
                </a:lnTo>
                <a:lnTo>
                  <a:pt x="0" y="1858206"/>
                </a:lnTo>
                <a:lnTo>
                  <a:pt x="0" y="1652103"/>
                </a:lnTo>
                <a:lnTo>
                  <a:pt x="187451" y="1652103"/>
                </a:lnTo>
                <a:lnTo>
                  <a:pt x="187451" y="1247804"/>
                </a:lnTo>
                <a:lnTo>
                  <a:pt x="0" y="1293776"/>
                </a:lnTo>
                <a:close/>
              </a:path>
            </a:pathLst>
          </a:custGeom>
        </p:spPr>
        <p:txBody>
          <a:bodyPr wrap="square">
            <a:noAutofit/>
          </a:bodyPr>
          <a:lstStyle/>
          <a:p>
            <a:endParaRPr lang="en-GB"/>
          </a:p>
        </p:txBody>
      </p:sp>
    </p:spTree>
    <p:extLst>
      <p:ext uri="{BB962C8B-B14F-4D97-AF65-F5344CB8AC3E}">
        <p14:creationId xmlns:p14="http://schemas.microsoft.com/office/powerpoint/2010/main" val="26361648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E229-02D5-CCEA-926C-21B9F00F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C43F52-B783-F2FB-8D0C-E2D4CB1F4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9770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6" r:id="rId3"/>
    <p:sldLayoutId id="2147483652" r:id="rId4"/>
    <p:sldLayoutId id="2147483661" r:id="rId5"/>
    <p:sldLayoutId id="2147483686" r:id="rId6"/>
    <p:sldLayoutId id="2147483687" r:id="rId7"/>
    <p:sldLayoutId id="2147483688" r:id="rId8"/>
    <p:sldLayoutId id="2147483695" r:id="rId9"/>
    <p:sldLayoutId id="2147483658" r:id="rId10"/>
    <p:sldLayoutId id="2147483659" r:id="rId11"/>
    <p:sldLayoutId id="2147483672" r:id="rId12"/>
    <p:sldLayoutId id="2147483670" r:id="rId13"/>
    <p:sldLayoutId id="2147483671" r:id="rId14"/>
    <p:sldLayoutId id="2147483660" r:id="rId15"/>
    <p:sldLayoutId id="2147483662" r:id="rId16"/>
    <p:sldLayoutId id="2147483663" r:id="rId17"/>
    <p:sldLayoutId id="2147483675" r:id="rId18"/>
    <p:sldLayoutId id="2147483676" r:id="rId19"/>
    <p:sldLayoutId id="2147483677" r:id="rId20"/>
    <p:sldLayoutId id="2147483678" r:id="rId21"/>
    <p:sldLayoutId id="2147483679" r:id="rId22"/>
    <p:sldLayoutId id="2147483680" r:id="rId23"/>
    <p:sldLayoutId id="2147483681" r:id="rId24"/>
    <p:sldLayoutId id="2147483683" r:id="rId25"/>
    <p:sldLayoutId id="2147483682" r:id="rId26"/>
    <p:sldLayoutId id="2147483684" r:id="rId27"/>
    <p:sldLayoutId id="2147483664" r:id="rId28"/>
    <p:sldLayoutId id="2147483690" r:id="rId29"/>
    <p:sldLayoutId id="2147483691" r:id="rId30"/>
    <p:sldLayoutId id="2147483692" r:id="rId31"/>
    <p:sldLayoutId id="2147483693" r:id="rId32"/>
    <p:sldLayoutId id="2147483694" r:id="rId33"/>
    <p:sldLayoutId id="2147483657" r:id="rId34"/>
    <p:sldLayoutId id="2147483673" r:id="rId35"/>
    <p:sldLayoutId id="2147483685" r:id="rId36"/>
    <p:sldLayoutId id="2147483698" r:id="rId37"/>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hyperlink" Target="https://www.oxfordcollege.ac/news/skills-gap-statistics-uk/#:~:text=One%20report%20from%202022%20found,for%20leisure%20and%20hospitality%20companies."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orkplaceintelligence.com/upskilling-stud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jbc.joshbersin.com/wp-content/uploads/2023/01/WT-23_01-HR-Predictions-2023-Report.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joshbersin.com/enterprise-talent-intelligence/#:~:text=Enterprise%20talent%20intelligence%20technology%20enables,that%20have%20not%20previously%20surfaced."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jbc.joshbersin.com/wp-content/uploads/2023/01/WT-23_01-HR-Predictions-2023-Report.pdf" TargetMode="External"/><Relationship Id="rId3" Type="http://schemas.openxmlformats.org/officeDocument/2006/relationships/image" Target="../media/image25.png"/><Relationship Id="rId7" Type="http://schemas.openxmlformats.org/officeDocument/2006/relationships/hyperlink" Target="https://www.pwc.com/gx/en/issues/workforce/future-of-work-and-skill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0.svg"/><Relationship Id="rId4" Type="http://schemas.openxmlformats.org/officeDocument/2006/relationships/image" Target="../media/image26.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4DF2DD-6BF9-8395-EA0C-1938518DD0C1}"/>
              </a:ext>
            </a:extLst>
          </p:cNvPr>
          <p:cNvSpPr>
            <a:spLocks noGrp="1"/>
          </p:cNvSpPr>
          <p:nvPr>
            <p:ph type="body" sz="quarter" idx="10"/>
          </p:nvPr>
        </p:nvSpPr>
        <p:spPr>
          <a:xfrm>
            <a:off x="903407" y="1573897"/>
            <a:ext cx="5752089" cy="2682882"/>
          </a:xfrm>
        </p:spPr>
        <p:txBody>
          <a:bodyPr/>
          <a:lstStyle/>
          <a:p>
            <a:r>
              <a:rPr lang="en-GB" dirty="0"/>
              <a:t>Skills: everyone’s talking about them, but are they having the right conversation? </a:t>
            </a:r>
          </a:p>
        </p:txBody>
      </p:sp>
      <p:sp>
        <p:nvSpPr>
          <p:cNvPr id="3" name="Text Placeholder 2">
            <a:extLst>
              <a:ext uri="{FF2B5EF4-FFF2-40B4-BE49-F238E27FC236}">
                <a16:creationId xmlns:a16="http://schemas.microsoft.com/office/drawing/2014/main" id="{54D98EED-0ADD-50BC-9BDD-F34E9B7FECE4}"/>
              </a:ext>
            </a:extLst>
          </p:cNvPr>
          <p:cNvSpPr>
            <a:spLocks noGrp="1"/>
          </p:cNvSpPr>
          <p:nvPr>
            <p:ph type="body" sz="quarter" idx="4294967295"/>
          </p:nvPr>
        </p:nvSpPr>
        <p:spPr>
          <a:xfrm rot="10800000" flipV="1">
            <a:off x="903407" y="4256779"/>
            <a:ext cx="4397375" cy="1079961"/>
          </a:xfrm>
        </p:spPr>
        <p:txBody>
          <a:bodyPr>
            <a:normAutofit/>
          </a:bodyPr>
          <a:lstStyle/>
          <a:p>
            <a:pPr marL="0" indent="0">
              <a:buNone/>
            </a:pPr>
            <a:r>
              <a:rPr lang="en-GB" sz="2800" dirty="0">
                <a:solidFill>
                  <a:schemeClr val="bg1"/>
                </a:solidFill>
              </a:rPr>
              <a:t>Rab MacIver </a:t>
            </a:r>
          </a:p>
          <a:p>
            <a:pPr marL="0" indent="0">
              <a:buNone/>
            </a:pPr>
            <a:r>
              <a:rPr lang="en-GB" sz="2000" dirty="0" err="1">
                <a:solidFill>
                  <a:schemeClr val="bg1"/>
                </a:solidFill>
              </a:rPr>
              <a:t>Cpsychol</a:t>
            </a:r>
            <a:r>
              <a:rPr lang="en-GB" sz="2000" dirty="0">
                <a:solidFill>
                  <a:schemeClr val="bg1"/>
                </a:solidFill>
              </a:rPr>
              <a:t>, MSc, BSc </a:t>
            </a:r>
          </a:p>
        </p:txBody>
      </p:sp>
      <p:grpSp>
        <p:nvGrpSpPr>
          <p:cNvPr id="12" name="Group 11">
            <a:extLst>
              <a:ext uri="{FF2B5EF4-FFF2-40B4-BE49-F238E27FC236}">
                <a16:creationId xmlns:a16="http://schemas.microsoft.com/office/drawing/2014/main" id="{61B34F83-8E89-E8C7-F9D5-C905942DAB6E}"/>
              </a:ext>
            </a:extLst>
          </p:cNvPr>
          <p:cNvGrpSpPr/>
          <p:nvPr/>
        </p:nvGrpSpPr>
        <p:grpSpPr>
          <a:xfrm>
            <a:off x="7196607" y="1430055"/>
            <a:ext cx="4378076" cy="3997889"/>
            <a:chOff x="7988624" y="2751616"/>
            <a:chExt cx="2657681" cy="2426891"/>
          </a:xfrm>
        </p:grpSpPr>
        <p:pic>
          <p:nvPicPr>
            <p:cNvPr id="7" name="Graphic 6">
              <a:extLst>
                <a:ext uri="{FF2B5EF4-FFF2-40B4-BE49-F238E27FC236}">
                  <a16:creationId xmlns:a16="http://schemas.microsoft.com/office/drawing/2014/main" id="{500E020F-5A62-C01A-071F-272C9C6C5036}"/>
                </a:ext>
              </a:extLst>
            </p:cNvPr>
            <p:cNvPicPr>
              <a:picLocks noChangeAspect="1"/>
            </p:cNvPicPr>
            <p:nvPr/>
          </p:nvPicPr>
          <p:blipFill>
            <a:blip r:embed="rId2">
              <a:alphaModFix amt="31000"/>
              <a:extLst>
                <a:ext uri="{96DAC541-7B7A-43D3-8B79-37D633B846F1}">
                  <asvg:svgBlip xmlns:asvg="http://schemas.microsoft.com/office/drawing/2016/SVG/main" r:embed="rId3"/>
                </a:ext>
              </a:extLst>
            </a:blip>
            <a:stretch>
              <a:fillRect/>
            </a:stretch>
          </p:blipFill>
          <p:spPr>
            <a:xfrm>
              <a:off x="7988624" y="3653247"/>
              <a:ext cx="1525260" cy="1525260"/>
            </a:xfrm>
            <a:prstGeom prst="rect">
              <a:avLst/>
            </a:prstGeom>
          </p:spPr>
        </p:pic>
        <p:pic>
          <p:nvPicPr>
            <p:cNvPr id="8" name="Picture 4">
              <a:extLst>
                <a:ext uri="{FF2B5EF4-FFF2-40B4-BE49-F238E27FC236}">
                  <a16:creationId xmlns:a16="http://schemas.microsoft.com/office/drawing/2014/main" id="{F4EBEDF3-C92F-917A-1069-F28B01385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4332" y="3090012"/>
              <a:ext cx="1856512" cy="1856512"/>
            </a:xfrm>
            <a:prstGeom prst="rect">
              <a:avLst/>
            </a:prstGeom>
            <a:noFill/>
            <a:extLst>
              <a:ext uri="{909E8E84-426E-40DD-AFC4-6F175D3DCCD1}">
                <a14:hiddenFill xmlns:a14="http://schemas.microsoft.com/office/drawing/2010/main">
                  <a:solidFill>
                    <a:srgbClr val="FFFFFF"/>
                  </a:solidFill>
                </a14:hiddenFill>
              </a:ext>
            </a:extLst>
          </p:spPr>
        </p:pic>
        <p:sp>
          <p:nvSpPr>
            <p:cNvPr id="9" name="Graphic 34">
              <a:extLst>
                <a:ext uri="{FF2B5EF4-FFF2-40B4-BE49-F238E27FC236}">
                  <a16:creationId xmlns:a16="http://schemas.microsoft.com/office/drawing/2014/main" id="{F52333C0-20D6-EF13-43D9-B1728E9AE0F4}"/>
                </a:ext>
              </a:extLst>
            </p:cNvPr>
            <p:cNvSpPr/>
            <p:nvPr/>
          </p:nvSpPr>
          <p:spPr>
            <a:xfrm>
              <a:off x="8147604" y="2751616"/>
              <a:ext cx="544431" cy="563790"/>
            </a:xfrm>
            <a:custGeom>
              <a:avLst/>
              <a:gdLst>
                <a:gd name="connsiteX0" fmla="*/ 0 w 536352"/>
                <a:gd name="connsiteY0" fmla="*/ 131540 h 576262"/>
                <a:gd name="connsiteX1" fmla="*/ 0 w 536352"/>
                <a:gd name="connsiteY1" fmla="*/ 576263 h 576262"/>
                <a:gd name="connsiteX2" fmla="*/ 536353 w 536352"/>
                <a:gd name="connsiteY2" fmla="*/ 576263 h 576262"/>
                <a:gd name="connsiteX3" fmla="*/ 536353 w 536352"/>
                <a:gd name="connsiteY3" fmla="*/ 0 h 576262"/>
                <a:gd name="connsiteX4" fmla="*/ 0 w 536352"/>
                <a:gd name="connsiteY4" fmla="*/ 131540 h 5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52" h="576262">
                  <a:moveTo>
                    <a:pt x="0" y="131540"/>
                  </a:moveTo>
                  <a:lnTo>
                    <a:pt x="0" y="576263"/>
                  </a:lnTo>
                  <a:lnTo>
                    <a:pt x="536353" y="576263"/>
                  </a:lnTo>
                  <a:lnTo>
                    <a:pt x="536353" y="0"/>
                  </a:lnTo>
                  <a:lnTo>
                    <a:pt x="0" y="13154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Graphic 27">
              <a:extLst>
                <a:ext uri="{FF2B5EF4-FFF2-40B4-BE49-F238E27FC236}">
                  <a16:creationId xmlns:a16="http://schemas.microsoft.com/office/drawing/2014/main" id="{0E2461B0-42B9-7EB0-C2E7-05283B74363C}"/>
                </a:ext>
              </a:extLst>
            </p:cNvPr>
            <p:cNvSpPr/>
            <p:nvPr/>
          </p:nvSpPr>
          <p:spPr>
            <a:xfrm>
              <a:off x="8011285" y="4226857"/>
              <a:ext cx="654691" cy="322504"/>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chemeClr val="accent1"/>
            </a:solidFill>
            <a:ln w="16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1" name="Graphic 36">
              <a:extLst>
                <a:ext uri="{FF2B5EF4-FFF2-40B4-BE49-F238E27FC236}">
                  <a16:creationId xmlns:a16="http://schemas.microsoft.com/office/drawing/2014/main" id="{5D10076E-D90F-EC13-65B2-81171A91D9C0}"/>
                </a:ext>
              </a:extLst>
            </p:cNvPr>
            <p:cNvSpPr/>
            <p:nvPr/>
          </p:nvSpPr>
          <p:spPr>
            <a:xfrm>
              <a:off x="10004713" y="3204351"/>
              <a:ext cx="641592" cy="329412"/>
            </a:xfrm>
            <a:custGeom>
              <a:avLst/>
              <a:gdLst>
                <a:gd name="connsiteX0" fmla="*/ 14245 w 1442519"/>
                <a:gd name="connsiteY0" fmla="*/ 673037 h 755237"/>
                <a:gd name="connsiteX1" fmla="*/ 687282 w 1442519"/>
                <a:gd name="connsiteY1" fmla="*/ 0 h 755237"/>
                <a:gd name="connsiteX2" fmla="*/ 1442519 w 1442519"/>
                <a:gd name="connsiteY2" fmla="*/ 755237 h 755237"/>
                <a:gd name="connsiteX3" fmla="*/ 48250 w 1442519"/>
                <a:gd name="connsiteY3" fmla="*/ 755237 h 755237"/>
                <a:gd name="connsiteX4" fmla="*/ 4911 w 1442519"/>
                <a:gd name="connsiteY4" fmla="*/ 728091 h 755237"/>
                <a:gd name="connsiteX5" fmla="*/ 14245 w 1442519"/>
                <a:gd name="connsiteY5" fmla="*/ 673132 h 7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519" h="755237">
                  <a:moveTo>
                    <a:pt x="14245" y="673037"/>
                  </a:moveTo>
                  <a:lnTo>
                    <a:pt x="687282" y="0"/>
                  </a:lnTo>
                  <a:lnTo>
                    <a:pt x="1442519" y="755237"/>
                  </a:lnTo>
                  <a:lnTo>
                    <a:pt x="48250" y="755237"/>
                  </a:lnTo>
                  <a:cubicBezTo>
                    <a:pt x="27866" y="755237"/>
                    <a:pt x="12340" y="743522"/>
                    <a:pt x="4911" y="728091"/>
                  </a:cubicBezTo>
                  <a:cubicBezTo>
                    <a:pt x="-3376" y="710946"/>
                    <a:pt x="-1757" y="689038"/>
                    <a:pt x="14245" y="673132"/>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Tree>
    <p:extLst>
      <p:ext uri="{BB962C8B-B14F-4D97-AF65-F5344CB8AC3E}">
        <p14:creationId xmlns:p14="http://schemas.microsoft.com/office/powerpoint/2010/main" val="280601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3EEDD3-EC26-4D91-B210-C601961A34F5}"/>
              </a:ext>
            </a:extLst>
          </p:cNvPr>
          <p:cNvSpPr>
            <a:spLocks noGrp="1"/>
          </p:cNvSpPr>
          <p:nvPr>
            <p:ph type="title"/>
          </p:nvPr>
        </p:nvSpPr>
        <p:spPr/>
        <p:txBody>
          <a:bodyPr>
            <a:normAutofit fontScale="90000"/>
          </a:bodyPr>
          <a:lstStyle/>
          <a:p>
            <a:r>
              <a:rPr lang="en-GB" dirty="0"/>
              <a:t>Increased Need to Reskill &amp; Upskill</a:t>
            </a:r>
          </a:p>
        </p:txBody>
      </p:sp>
      <p:sp>
        <p:nvSpPr>
          <p:cNvPr id="10" name="TextBox 9">
            <a:extLst>
              <a:ext uri="{FF2B5EF4-FFF2-40B4-BE49-F238E27FC236}">
                <a16:creationId xmlns:a16="http://schemas.microsoft.com/office/drawing/2014/main" id="{A7A5838E-7D64-A318-BC48-E34CDA6CCFF6}"/>
              </a:ext>
            </a:extLst>
          </p:cNvPr>
          <p:cNvSpPr txBox="1"/>
          <p:nvPr/>
        </p:nvSpPr>
        <p:spPr>
          <a:xfrm>
            <a:off x="339437" y="6304151"/>
            <a:ext cx="6154220" cy="338554"/>
          </a:xfrm>
          <a:prstGeom prst="rect">
            <a:avLst/>
          </a:prstGeom>
          <a:noFill/>
        </p:spPr>
        <p:txBody>
          <a:bodyPr wrap="square">
            <a:spAutoFit/>
          </a:bodyPr>
          <a:lstStyle/>
          <a:p>
            <a:pPr marL="342900" indent="-342900">
              <a:buAutoNum type="arabicPeriod"/>
            </a:pPr>
            <a:r>
              <a:rPr lang="en-GB" sz="800" dirty="0"/>
              <a:t>The World Economic Forum’s Future of Jobs 2023 report</a:t>
            </a:r>
          </a:p>
          <a:p>
            <a:pPr marL="342900" indent="-342900">
              <a:buAutoNum type="arabicPeriod"/>
            </a:pPr>
            <a:r>
              <a:rPr lang="en-GB" sz="800" dirty="0">
                <a:latin typeface="Arial"/>
                <a:cs typeface="Poppins"/>
                <a:hlinkClick r:id="rId3"/>
              </a:rPr>
              <a:t>Oxford Learning College, 2022 </a:t>
            </a:r>
            <a:endParaRPr lang="en-GB" sz="800" dirty="0"/>
          </a:p>
        </p:txBody>
      </p:sp>
      <p:sp>
        <p:nvSpPr>
          <p:cNvPr id="2" name="TextBox 1">
            <a:extLst>
              <a:ext uri="{FF2B5EF4-FFF2-40B4-BE49-F238E27FC236}">
                <a16:creationId xmlns:a16="http://schemas.microsoft.com/office/drawing/2014/main" id="{535BA08D-528C-8375-CB8E-5EF59A7723E4}"/>
              </a:ext>
            </a:extLst>
          </p:cNvPr>
          <p:cNvSpPr txBox="1"/>
          <p:nvPr/>
        </p:nvSpPr>
        <p:spPr>
          <a:xfrm>
            <a:off x="631860" y="2078439"/>
            <a:ext cx="3448841" cy="1692771"/>
          </a:xfrm>
          <a:prstGeom prst="rect">
            <a:avLst/>
          </a:prstGeom>
          <a:noFill/>
        </p:spPr>
        <p:txBody>
          <a:bodyPr wrap="square" rtlCol="0">
            <a:spAutoFit/>
          </a:bodyPr>
          <a:lstStyle/>
          <a:p>
            <a:r>
              <a:rPr lang="en-GB" sz="4400" dirty="0">
                <a:solidFill>
                  <a:schemeClr val="accent2"/>
                </a:solidFill>
              </a:rPr>
              <a:t>85% </a:t>
            </a:r>
            <a:r>
              <a:rPr lang="en-GB" sz="2000" dirty="0"/>
              <a:t>of organisations are </a:t>
            </a:r>
            <a:r>
              <a:rPr lang="en-GB" sz="2000" b="1" dirty="0"/>
              <a:t>increasing adoption of new technology</a:t>
            </a:r>
            <a:r>
              <a:rPr lang="en-GB" sz="2000" baseline="30000" dirty="0"/>
              <a:t>1</a:t>
            </a:r>
          </a:p>
          <a:p>
            <a:endParaRPr lang="en-GB" sz="2000" dirty="0"/>
          </a:p>
        </p:txBody>
      </p:sp>
      <p:sp>
        <p:nvSpPr>
          <p:cNvPr id="3" name="TextBox 2">
            <a:extLst>
              <a:ext uri="{FF2B5EF4-FFF2-40B4-BE49-F238E27FC236}">
                <a16:creationId xmlns:a16="http://schemas.microsoft.com/office/drawing/2014/main" id="{25DDCB82-8FFA-1E6C-E38E-27D0835AE530}"/>
              </a:ext>
            </a:extLst>
          </p:cNvPr>
          <p:cNvSpPr txBox="1"/>
          <p:nvPr/>
        </p:nvSpPr>
        <p:spPr>
          <a:xfrm>
            <a:off x="631860" y="4242591"/>
            <a:ext cx="6657939" cy="1590179"/>
          </a:xfrm>
          <a:prstGeom prst="rect">
            <a:avLst/>
          </a:prstGeom>
          <a:noFill/>
        </p:spPr>
        <p:txBody>
          <a:bodyPr wrap="square" rtlCol="0">
            <a:spAutoFit/>
          </a:bodyPr>
          <a:lstStyle/>
          <a:p>
            <a:r>
              <a:rPr lang="en-GB" sz="4400" dirty="0">
                <a:solidFill>
                  <a:schemeClr val="accent2"/>
                </a:solidFill>
              </a:rPr>
              <a:t>Six in 10 </a:t>
            </a:r>
            <a:r>
              <a:rPr lang="en-GB" sz="2000" dirty="0"/>
              <a:t>workers will </a:t>
            </a:r>
            <a:r>
              <a:rPr lang="en-GB" sz="2000" b="1" dirty="0"/>
              <a:t>require training before 2027 </a:t>
            </a:r>
            <a:r>
              <a:rPr lang="en-GB" sz="2000" dirty="0"/>
              <a:t>but only </a:t>
            </a:r>
            <a:r>
              <a:rPr lang="en-GB" sz="2000" b="1" dirty="0"/>
              <a:t>half have access </a:t>
            </a:r>
            <a:r>
              <a:rPr lang="en-GB" sz="2000" dirty="0"/>
              <a:t>to training opportunities</a:t>
            </a:r>
            <a:r>
              <a:rPr lang="en-GB" sz="2000" baseline="30000" dirty="0"/>
              <a:t>1</a:t>
            </a:r>
          </a:p>
          <a:p>
            <a:endParaRPr lang="en-GB" sz="2000" baseline="30000" dirty="0"/>
          </a:p>
          <a:p>
            <a:endParaRPr lang="en-GB" sz="2000" dirty="0"/>
          </a:p>
        </p:txBody>
      </p:sp>
      <p:sp>
        <p:nvSpPr>
          <p:cNvPr id="4" name="TextBox 3">
            <a:extLst>
              <a:ext uri="{FF2B5EF4-FFF2-40B4-BE49-F238E27FC236}">
                <a16:creationId xmlns:a16="http://schemas.microsoft.com/office/drawing/2014/main" id="{3D390484-D46B-07B3-96C5-122FB9F97A9C}"/>
              </a:ext>
            </a:extLst>
          </p:cNvPr>
          <p:cNvSpPr txBox="1"/>
          <p:nvPr/>
        </p:nvSpPr>
        <p:spPr>
          <a:xfrm>
            <a:off x="5464513" y="2036859"/>
            <a:ext cx="3771816" cy="2205732"/>
          </a:xfrm>
          <a:prstGeom prst="rect">
            <a:avLst/>
          </a:prstGeom>
          <a:noFill/>
        </p:spPr>
        <p:txBody>
          <a:bodyPr wrap="square" rtlCol="0">
            <a:spAutoFit/>
          </a:bodyPr>
          <a:lstStyle/>
          <a:p>
            <a:r>
              <a:rPr lang="en-GB" sz="4400" dirty="0">
                <a:solidFill>
                  <a:schemeClr val="accent2"/>
                </a:solidFill>
              </a:rPr>
              <a:t>66% </a:t>
            </a:r>
            <a:r>
              <a:rPr lang="en-GB" sz="2000" dirty="0"/>
              <a:t>of large </a:t>
            </a:r>
            <a:r>
              <a:rPr lang="en-GB" sz="2000" b="1" i="0" dirty="0">
                <a:effectLst/>
                <a:latin typeface="Arial"/>
                <a:cs typeface="Poppins"/>
              </a:rPr>
              <a:t>businesses</a:t>
            </a:r>
            <a:r>
              <a:rPr lang="en-GB" sz="2000" b="0" i="0" dirty="0">
                <a:effectLst/>
                <a:latin typeface="Arial"/>
                <a:cs typeface="Poppins"/>
              </a:rPr>
              <a:t> said they would </a:t>
            </a:r>
            <a:r>
              <a:rPr lang="en-GB" sz="2000" b="1" i="0" dirty="0">
                <a:effectLst/>
                <a:latin typeface="Arial"/>
                <a:cs typeface="Poppins"/>
              </a:rPr>
              <a:t>struggle to recruit employees with the skills </a:t>
            </a:r>
            <a:r>
              <a:rPr lang="en-GB" sz="2000" b="0" i="0" dirty="0">
                <a:effectLst/>
                <a:latin typeface="Arial"/>
                <a:cs typeface="Poppins"/>
              </a:rPr>
              <a:t>they need</a:t>
            </a:r>
            <a:r>
              <a:rPr lang="en-GB" sz="2000" b="0" i="0" baseline="30000" dirty="0">
                <a:effectLst/>
                <a:latin typeface="Arial"/>
                <a:cs typeface="Poppins"/>
              </a:rPr>
              <a:t>2</a:t>
            </a:r>
            <a:endParaRPr lang="en-GB" sz="2000" baseline="30000" dirty="0"/>
          </a:p>
          <a:p>
            <a:endParaRPr lang="en-GB" sz="2000" baseline="30000" dirty="0"/>
          </a:p>
          <a:p>
            <a:endParaRPr lang="en-GB" sz="2000" dirty="0"/>
          </a:p>
        </p:txBody>
      </p:sp>
    </p:spTree>
    <p:extLst>
      <p:ext uri="{BB962C8B-B14F-4D97-AF65-F5344CB8AC3E}">
        <p14:creationId xmlns:p14="http://schemas.microsoft.com/office/powerpoint/2010/main" val="2568766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A465EA1C-BDE7-F405-E5AC-937B3F8705F1}"/>
              </a:ext>
            </a:extLst>
          </p:cNvPr>
          <p:cNvSpPr/>
          <p:nvPr/>
        </p:nvSpPr>
        <p:spPr>
          <a:xfrm>
            <a:off x="778220" y="1762414"/>
            <a:ext cx="1410550" cy="389207"/>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Diagonal Corners Rounded 9">
            <a:extLst>
              <a:ext uri="{FF2B5EF4-FFF2-40B4-BE49-F238E27FC236}">
                <a16:creationId xmlns:a16="http://schemas.microsoft.com/office/drawing/2014/main" id="{8302AD44-9F18-3E88-B924-24EFB2D95C47}"/>
              </a:ext>
            </a:extLst>
          </p:cNvPr>
          <p:cNvSpPr/>
          <p:nvPr/>
        </p:nvSpPr>
        <p:spPr>
          <a:xfrm>
            <a:off x="778220" y="2316165"/>
            <a:ext cx="1410550" cy="389207"/>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32765491-AFA8-C194-7C49-77AEDAB609CC}"/>
              </a:ext>
            </a:extLst>
          </p:cNvPr>
          <p:cNvSpPr txBox="1"/>
          <p:nvPr/>
        </p:nvSpPr>
        <p:spPr>
          <a:xfrm>
            <a:off x="1031837" y="2341491"/>
            <a:ext cx="9033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Talents</a:t>
            </a:r>
          </a:p>
        </p:txBody>
      </p:sp>
      <p:sp>
        <p:nvSpPr>
          <p:cNvPr id="9" name="TextBox 8">
            <a:extLst>
              <a:ext uri="{FF2B5EF4-FFF2-40B4-BE49-F238E27FC236}">
                <a16:creationId xmlns:a16="http://schemas.microsoft.com/office/drawing/2014/main" id="{6AF89187-2F26-A5AA-3D03-E4556B03E4EE}"/>
              </a:ext>
            </a:extLst>
          </p:cNvPr>
          <p:cNvSpPr txBox="1"/>
          <p:nvPr/>
        </p:nvSpPr>
        <p:spPr>
          <a:xfrm>
            <a:off x="971661" y="1787740"/>
            <a:ext cx="10236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Motives</a:t>
            </a:r>
          </a:p>
        </p:txBody>
      </p:sp>
      <p:grpSp>
        <p:nvGrpSpPr>
          <p:cNvPr id="65" name="Group 64">
            <a:extLst>
              <a:ext uri="{FF2B5EF4-FFF2-40B4-BE49-F238E27FC236}">
                <a16:creationId xmlns:a16="http://schemas.microsoft.com/office/drawing/2014/main" id="{ED522791-B41E-9112-22CA-C449467245EA}"/>
              </a:ext>
            </a:extLst>
          </p:cNvPr>
          <p:cNvGrpSpPr/>
          <p:nvPr/>
        </p:nvGrpSpPr>
        <p:grpSpPr>
          <a:xfrm>
            <a:off x="3718193" y="3026193"/>
            <a:ext cx="4251914" cy="2313681"/>
            <a:chOff x="4235338" y="2728668"/>
            <a:chExt cx="3721322" cy="2313681"/>
          </a:xfrm>
        </p:grpSpPr>
        <p:sp>
          <p:nvSpPr>
            <p:cNvPr id="14" name="Rectangle: Diagonal Corners Rounded 13">
              <a:extLst>
                <a:ext uri="{FF2B5EF4-FFF2-40B4-BE49-F238E27FC236}">
                  <a16:creationId xmlns:a16="http://schemas.microsoft.com/office/drawing/2014/main" id="{81EA146A-C94A-470F-19AE-692207F31D81}"/>
                </a:ext>
              </a:extLst>
            </p:cNvPr>
            <p:cNvSpPr/>
            <p:nvPr/>
          </p:nvSpPr>
          <p:spPr>
            <a:xfrm>
              <a:off x="4285816" y="3003990"/>
              <a:ext cx="3621496" cy="2038359"/>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8B08632F-16BB-9471-8B33-729D530B2039}"/>
                </a:ext>
              </a:extLst>
            </p:cNvPr>
            <p:cNvSpPr txBox="1"/>
            <p:nvPr/>
          </p:nvSpPr>
          <p:spPr>
            <a:xfrm>
              <a:off x="4235338" y="3135114"/>
              <a:ext cx="37213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Learning Methods</a:t>
              </a:r>
            </a:p>
          </p:txBody>
        </p:sp>
        <p:sp>
          <p:nvSpPr>
            <p:cNvPr id="32" name="Freeform: Shape 31">
              <a:extLst>
                <a:ext uri="{FF2B5EF4-FFF2-40B4-BE49-F238E27FC236}">
                  <a16:creationId xmlns:a16="http://schemas.microsoft.com/office/drawing/2014/main" id="{553E2672-B3BD-CD01-7DAD-0AD9D6D7C981}"/>
                </a:ext>
              </a:extLst>
            </p:cNvPr>
            <p:cNvSpPr/>
            <p:nvPr/>
          </p:nvSpPr>
          <p:spPr>
            <a:xfrm rot="10800000">
              <a:off x="5924037" y="2728668"/>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64" name="Group 63">
            <a:extLst>
              <a:ext uri="{FF2B5EF4-FFF2-40B4-BE49-F238E27FC236}">
                <a16:creationId xmlns:a16="http://schemas.microsoft.com/office/drawing/2014/main" id="{F7CE7640-0AF0-C9B1-EB38-1D6111D890B9}"/>
              </a:ext>
            </a:extLst>
          </p:cNvPr>
          <p:cNvGrpSpPr/>
          <p:nvPr/>
        </p:nvGrpSpPr>
        <p:grpSpPr>
          <a:xfrm>
            <a:off x="3999439" y="1498423"/>
            <a:ext cx="3991435" cy="1391920"/>
            <a:chOff x="3985992" y="1200898"/>
            <a:chExt cx="3991435" cy="1391920"/>
          </a:xfrm>
        </p:grpSpPr>
        <p:sp>
          <p:nvSpPr>
            <p:cNvPr id="5" name="Rectangle: Diagonal Corners Rounded 4">
              <a:extLst>
                <a:ext uri="{FF2B5EF4-FFF2-40B4-BE49-F238E27FC236}">
                  <a16:creationId xmlns:a16="http://schemas.microsoft.com/office/drawing/2014/main" id="{4594B807-D9EC-8084-7C15-89A4CECA8267}"/>
                </a:ext>
              </a:extLst>
            </p:cNvPr>
            <p:cNvSpPr/>
            <p:nvPr/>
          </p:nvSpPr>
          <p:spPr>
            <a:xfrm>
              <a:off x="4300231" y="1200898"/>
              <a:ext cx="3591538" cy="139192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a:extLst>
                <a:ext uri="{FF2B5EF4-FFF2-40B4-BE49-F238E27FC236}">
                  <a16:creationId xmlns:a16="http://schemas.microsoft.com/office/drawing/2014/main" id="{85CC6F65-04AF-B21D-C39B-CBCA11EDF0F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0250"/>
            <a:stretch/>
          </p:blipFill>
          <p:spPr>
            <a:xfrm>
              <a:off x="4657191" y="1525199"/>
              <a:ext cx="745436" cy="743107"/>
            </a:xfrm>
            <a:prstGeom prst="rect">
              <a:avLst/>
            </a:prstGeom>
          </p:spPr>
        </p:pic>
        <p:sp>
          <p:nvSpPr>
            <p:cNvPr id="20" name="TextBox 19">
              <a:extLst>
                <a:ext uri="{FF2B5EF4-FFF2-40B4-BE49-F238E27FC236}">
                  <a16:creationId xmlns:a16="http://schemas.microsoft.com/office/drawing/2014/main" id="{38D66C89-AA63-388D-D0A3-B3E4E700FB1A}"/>
                </a:ext>
              </a:extLst>
            </p:cNvPr>
            <p:cNvSpPr txBox="1"/>
            <p:nvPr/>
          </p:nvSpPr>
          <p:spPr>
            <a:xfrm>
              <a:off x="5108657" y="1681414"/>
              <a:ext cx="28687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5D2B1"/>
                  </a:solidFill>
                  <a:effectLst/>
                  <a:uLnTx/>
                  <a:uFillTx/>
                  <a:latin typeface="Segoe UI"/>
                  <a:ea typeface="+mn-ea"/>
                  <a:cs typeface="Arial" panose="020B0604020202020204" pitchFamily="34" charset="0"/>
                </a:rPr>
                <a:t>SKILLS POTENTIAL</a:t>
              </a:r>
            </a:p>
          </p:txBody>
        </p:sp>
        <p:sp>
          <p:nvSpPr>
            <p:cNvPr id="29" name="Freeform: Shape 28">
              <a:extLst>
                <a:ext uri="{FF2B5EF4-FFF2-40B4-BE49-F238E27FC236}">
                  <a16:creationId xmlns:a16="http://schemas.microsoft.com/office/drawing/2014/main" id="{9413E1A0-948F-CD2D-0DC1-93CBADECE7D0}"/>
                </a:ext>
              </a:extLst>
            </p:cNvPr>
            <p:cNvSpPr/>
            <p:nvPr/>
          </p:nvSpPr>
          <p:spPr>
            <a:xfrm rot="5400000">
              <a:off x="3903999" y="1812550"/>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98B042B-A295-4716-03A7-6AE7EEBE845C}"/>
              </a:ext>
            </a:extLst>
          </p:cNvPr>
          <p:cNvGrpSpPr/>
          <p:nvPr/>
        </p:nvGrpSpPr>
        <p:grpSpPr>
          <a:xfrm>
            <a:off x="2292241" y="1762413"/>
            <a:ext cx="1573779" cy="917631"/>
            <a:chOff x="2278794" y="1464888"/>
            <a:chExt cx="1573779" cy="917631"/>
          </a:xfrm>
        </p:grpSpPr>
        <p:sp>
          <p:nvSpPr>
            <p:cNvPr id="11" name="Rectangle: Diagonal Corners Rounded 10">
              <a:extLst>
                <a:ext uri="{FF2B5EF4-FFF2-40B4-BE49-F238E27FC236}">
                  <a16:creationId xmlns:a16="http://schemas.microsoft.com/office/drawing/2014/main" id="{DB188EC8-550E-9E10-0FB6-8C6977D44E2F}"/>
                </a:ext>
              </a:extLst>
            </p:cNvPr>
            <p:cNvSpPr/>
            <p:nvPr/>
          </p:nvSpPr>
          <p:spPr>
            <a:xfrm>
              <a:off x="2533253" y="1464888"/>
              <a:ext cx="1319320" cy="917631"/>
            </a:xfrm>
            <a:prstGeom prst="round2DiagRect">
              <a:avLst>
                <a:gd name="adj1" fmla="val 0"/>
                <a:gd name="adj2" fmla="val 138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44411A06-EDCF-9A9B-AF81-A61F272B72AE}"/>
                </a:ext>
              </a:extLst>
            </p:cNvPr>
            <p:cNvSpPr txBox="1"/>
            <p:nvPr/>
          </p:nvSpPr>
          <p:spPr>
            <a:xfrm>
              <a:off x="2681078" y="1727581"/>
              <a:ext cx="10236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A244A"/>
                  </a:solidFill>
                  <a:effectLst/>
                  <a:uLnTx/>
                  <a:uFillTx/>
                  <a:latin typeface="Segoe UI"/>
                  <a:ea typeface="+mn-ea"/>
                  <a:cs typeface="Arial" panose="020B0604020202020204" pitchFamily="34" charset="0"/>
                </a:rPr>
                <a:t>STYLES</a:t>
              </a:r>
            </a:p>
          </p:txBody>
        </p:sp>
        <p:sp>
          <p:nvSpPr>
            <p:cNvPr id="31" name="Freeform: Shape 30">
              <a:extLst>
                <a:ext uri="{FF2B5EF4-FFF2-40B4-BE49-F238E27FC236}">
                  <a16:creationId xmlns:a16="http://schemas.microsoft.com/office/drawing/2014/main" id="{DF86089B-A467-3D21-4F34-C85D59E5C086}"/>
                </a:ext>
              </a:extLst>
            </p:cNvPr>
            <p:cNvSpPr/>
            <p:nvPr/>
          </p:nvSpPr>
          <p:spPr>
            <a:xfrm rot="5400000">
              <a:off x="2196801" y="1812550"/>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67" name="Group 66">
            <a:extLst>
              <a:ext uri="{FF2B5EF4-FFF2-40B4-BE49-F238E27FC236}">
                <a16:creationId xmlns:a16="http://schemas.microsoft.com/office/drawing/2014/main" id="{14FBC9E6-96C8-6CAE-AA00-5F8B01F91068}"/>
              </a:ext>
            </a:extLst>
          </p:cNvPr>
          <p:cNvGrpSpPr/>
          <p:nvPr/>
        </p:nvGrpSpPr>
        <p:grpSpPr>
          <a:xfrm>
            <a:off x="4119171" y="5348906"/>
            <a:ext cx="3621496" cy="1369724"/>
            <a:chOff x="4285252" y="4938115"/>
            <a:chExt cx="3621496" cy="1369724"/>
          </a:xfrm>
        </p:grpSpPr>
        <p:sp>
          <p:nvSpPr>
            <p:cNvPr id="16" name="Rectangle: Diagonal Corners Rounded 15">
              <a:extLst>
                <a:ext uri="{FF2B5EF4-FFF2-40B4-BE49-F238E27FC236}">
                  <a16:creationId xmlns:a16="http://schemas.microsoft.com/office/drawing/2014/main" id="{51D78799-5ABA-61C0-60D3-E649F45D8373}"/>
                </a:ext>
              </a:extLst>
            </p:cNvPr>
            <p:cNvSpPr/>
            <p:nvPr/>
          </p:nvSpPr>
          <p:spPr>
            <a:xfrm>
              <a:off x="4285252" y="5390208"/>
              <a:ext cx="3621496" cy="917631"/>
            </a:xfrm>
            <a:prstGeom prst="round2DiagRect">
              <a:avLst>
                <a:gd name="adj1" fmla="val 0"/>
                <a:gd name="adj2" fmla="val 138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BB4D68E0-6DB5-F579-8933-BE8CD080956C}"/>
                </a:ext>
              </a:extLst>
            </p:cNvPr>
            <p:cNvSpPr txBox="1"/>
            <p:nvPr/>
          </p:nvSpPr>
          <p:spPr>
            <a:xfrm>
              <a:off x="5584729" y="5679746"/>
              <a:ext cx="10236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A244A"/>
                  </a:solidFill>
                  <a:effectLst/>
                  <a:uLnTx/>
                  <a:uFillTx/>
                  <a:latin typeface="Segoe UI"/>
                  <a:ea typeface="+mn-ea"/>
                  <a:cs typeface="Arial" panose="020B0604020202020204" pitchFamily="34" charset="0"/>
                </a:rPr>
                <a:t>SKILLS</a:t>
              </a:r>
            </a:p>
          </p:txBody>
        </p:sp>
        <p:sp>
          <p:nvSpPr>
            <p:cNvPr id="33" name="Freeform: Shape 32">
              <a:extLst>
                <a:ext uri="{FF2B5EF4-FFF2-40B4-BE49-F238E27FC236}">
                  <a16:creationId xmlns:a16="http://schemas.microsoft.com/office/drawing/2014/main" id="{2D832B21-55D5-B8CF-2E6C-A87370590FA6}"/>
                </a:ext>
              </a:extLst>
            </p:cNvPr>
            <p:cNvSpPr/>
            <p:nvPr/>
          </p:nvSpPr>
          <p:spPr>
            <a:xfrm rot="10800000">
              <a:off x="5869909" y="4938115"/>
              <a:ext cx="401500" cy="2031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lumMod val="60000"/>
                <a:lumOff val="40000"/>
              </a:schemeClr>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9164-CF50-B6A1-C126-210A341D4B9F}"/>
              </a:ext>
            </a:extLst>
          </p:cNvPr>
          <p:cNvSpPr txBox="1"/>
          <p:nvPr/>
        </p:nvSpPr>
        <p:spPr>
          <a:xfrm>
            <a:off x="6560726" y="4203716"/>
            <a:ext cx="1570905"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Experience/Practise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Feedback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Observation</a:t>
            </a:r>
          </a:p>
        </p:txBody>
      </p:sp>
      <p:sp>
        <p:nvSpPr>
          <p:cNvPr id="28" name="TextBox 27">
            <a:extLst>
              <a:ext uri="{FF2B5EF4-FFF2-40B4-BE49-F238E27FC236}">
                <a16:creationId xmlns:a16="http://schemas.microsoft.com/office/drawing/2014/main" id="{558A6687-1A71-CDB6-6281-70AC2F791B79}"/>
              </a:ext>
            </a:extLst>
          </p:cNvPr>
          <p:cNvSpPr txBox="1"/>
          <p:nvPr/>
        </p:nvSpPr>
        <p:spPr>
          <a:xfrm>
            <a:off x="6544562" y="3834608"/>
            <a:ext cx="15709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A244A"/>
                </a:solidFill>
                <a:effectLst/>
                <a:uLnTx/>
                <a:uFillTx/>
                <a:latin typeface="Segoe UI"/>
                <a:ea typeface="+mn-ea"/>
                <a:cs typeface="Arial" panose="020B0604020202020204" pitchFamily="34" charset="0"/>
              </a:rPr>
              <a:t>Experiential </a:t>
            </a:r>
          </a:p>
        </p:txBody>
      </p:sp>
      <p:cxnSp>
        <p:nvCxnSpPr>
          <p:cNvPr id="43" name="Connector: Elbow 42">
            <a:extLst>
              <a:ext uri="{FF2B5EF4-FFF2-40B4-BE49-F238E27FC236}">
                <a16:creationId xmlns:a16="http://schemas.microsoft.com/office/drawing/2014/main" id="{86BB9461-699F-AFC3-7D9E-F32103F922B9}"/>
              </a:ext>
            </a:extLst>
          </p:cNvPr>
          <p:cNvCxnSpPr>
            <a:cxnSpLocks/>
            <a:endCxn id="15" idx="1"/>
          </p:cNvCxnSpPr>
          <p:nvPr/>
        </p:nvCxnSpPr>
        <p:spPr>
          <a:xfrm rot="16200000" flipH="1">
            <a:off x="3015426" y="2914538"/>
            <a:ext cx="918134" cy="487400"/>
          </a:xfrm>
          <a:prstGeom prst="bentConnector2">
            <a:avLst/>
          </a:prstGeom>
          <a:ln w="19050">
            <a:solidFill>
              <a:schemeClr val="tx1">
                <a:lumMod val="50000"/>
                <a:lumOff val="50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72" name="Title 1">
            <a:extLst>
              <a:ext uri="{FF2B5EF4-FFF2-40B4-BE49-F238E27FC236}">
                <a16:creationId xmlns:a16="http://schemas.microsoft.com/office/drawing/2014/main" id="{88DC6F07-A413-5B34-8C14-29DA9BB21DA0}"/>
              </a:ext>
            </a:extLst>
          </p:cNvPr>
          <p:cNvSpPr txBox="1">
            <a:spLocks/>
          </p:cNvSpPr>
          <p:nvPr/>
        </p:nvSpPr>
        <p:spPr>
          <a:xfrm>
            <a:off x="339437" y="215194"/>
            <a:ext cx="10515600" cy="720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1A244A"/>
                </a:solidFill>
                <a:effectLst/>
                <a:uLnTx/>
                <a:uFillTx/>
                <a:latin typeface="Segoe UI"/>
                <a:ea typeface="+mj-ea"/>
                <a:cs typeface="+mj-cs"/>
              </a:rPr>
              <a:t>The Science of Skills</a:t>
            </a:r>
          </a:p>
        </p:txBody>
      </p:sp>
      <p:sp>
        <p:nvSpPr>
          <p:cNvPr id="6" name="Rectangle: Diagonal Corners Rounded 5">
            <a:extLst>
              <a:ext uri="{FF2B5EF4-FFF2-40B4-BE49-F238E27FC236}">
                <a16:creationId xmlns:a16="http://schemas.microsoft.com/office/drawing/2014/main" id="{DDC8A2E1-A9D0-62F2-91B5-0A6ECE99FA3E}"/>
              </a:ext>
            </a:extLst>
          </p:cNvPr>
          <p:cNvSpPr/>
          <p:nvPr/>
        </p:nvSpPr>
        <p:spPr>
          <a:xfrm>
            <a:off x="773700" y="3301515"/>
            <a:ext cx="2239183" cy="1658498"/>
          </a:xfrm>
          <a:prstGeom prst="round2DiagRect">
            <a:avLst>
              <a:gd name="adj1" fmla="val 0"/>
              <a:gd name="adj2" fmla="val 6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B756D3FE-3A56-29BD-622C-E532FF6E58D3}"/>
              </a:ext>
            </a:extLst>
          </p:cNvPr>
          <p:cNvSpPr txBox="1"/>
          <p:nvPr/>
        </p:nvSpPr>
        <p:spPr>
          <a:xfrm>
            <a:off x="862125" y="3402074"/>
            <a:ext cx="197388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Arial"/>
                <a:ea typeface="+mn-ea"/>
                <a:cs typeface="+mn-cs"/>
              </a:rPr>
              <a:t>Styles identifies</a:t>
            </a:r>
            <a:r>
              <a:rPr kumimoji="0" lang="en-GB" sz="1800" b="0" i="0" u="none" strike="noStrike" kern="1200" cap="none" spc="0" normalizeH="0" noProof="0" dirty="0">
                <a:ln>
                  <a:noFill/>
                </a:ln>
                <a:solidFill>
                  <a:schemeClr val="bg1"/>
                </a:solidFill>
                <a:effectLst/>
                <a:uLnTx/>
                <a:uFillTx/>
                <a:latin typeface="Arial"/>
                <a:ea typeface="+mn-ea"/>
                <a:cs typeface="+mn-cs"/>
              </a:rPr>
              <a:t> which Learning Methods are Easy Wins or Hard Fought </a:t>
            </a:r>
            <a:endParaRPr kumimoji="0" lang="en-GB" sz="1800" b="0" i="0" u="none" strike="noStrike" kern="1200" cap="none" spc="0" normalizeH="0" baseline="0" noProof="0" dirty="0">
              <a:ln>
                <a:noFill/>
              </a:ln>
              <a:solidFill>
                <a:schemeClr val="bg1"/>
              </a:solidFill>
              <a:effectLst/>
              <a:uLnTx/>
              <a:uFillTx/>
              <a:latin typeface="Arial"/>
              <a:ea typeface="+mn-ea"/>
              <a:cs typeface="+mn-cs"/>
            </a:endParaRPr>
          </a:p>
        </p:txBody>
      </p:sp>
      <p:grpSp>
        <p:nvGrpSpPr>
          <p:cNvPr id="53" name="Group 52">
            <a:extLst>
              <a:ext uri="{FF2B5EF4-FFF2-40B4-BE49-F238E27FC236}">
                <a16:creationId xmlns:a16="http://schemas.microsoft.com/office/drawing/2014/main" id="{9C19BC2A-530A-D6B9-B1BA-16684CE6524A}"/>
              </a:ext>
            </a:extLst>
          </p:cNvPr>
          <p:cNvGrpSpPr/>
          <p:nvPr/>
        </p:nvGrpSpPr>
        <p:grpSpPr>
          <a:xfrm>
            <a:off x="3802098" y="3834608"/>
            <a:ext cx="2640218" cy="1101088"/>
            <a:chOff x="3802098" y="3834608"/>
            <a:chExt cx="2640218" cy="1101088"/>
          </a:xfrm>
        </p:grpSpPr>
        <p:sp>
          <p:nvSpPr>
            <p:cNvPr id="23" name="TextBox 22">
              <a:extLst>
                <a:ext uri="{FF2B5EF4-FFF2-40B4-BE49-F238E27FC236}">
                  <a16:creationId xmlns:a16="http://schemas.microsoft.com/office/drawing/2014/main" id="{0F1A28E6-2847-86E6-4573-7E278F1B73F5}"/>
                </a:ext>
              </a:extLst>
            </p:cNvPr>
            <p:cNvSpPr txBox="1"/>
            <p:nvPr/>
          </p:nvSpPr>
          <p:spPr>
            <a:xfrm>
              <a:off x="3802098" y="4200475"/>
              <a:ext cx="1570905" cy="7309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Reading/Podcasts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Tuition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Training/Education</a:t>
              </a:r>
            </a:p>
          </p:txBody>
        </p:sp>
        <p:cxnSp>
          <p:nvCxnSpPr>
            <p:cNvPr id="25" name="Straight Connector 24">
              <a:extLst>
                <a:ext uri="{FF2B5EF4-FFF2-40B4-BE49-F238E27FC236}">
                  <a16:creationId xmlns:a16="http://schemas.microsoft.com/office/drawing/2014/main" id="{810E21D3-1BB2-BC66-CE97-09B474455A50}"/>
                </a:ext>
              </a:extLst>
            </p:cNvPr>
            <p:cNvCxnSpPr/>
            <p:nvPr/>
          </p:nvCxnSpPr>
          <p:spPr>
            <a:xfrm>
              <a:off x="5109360" y="3834608"/>
              <a:ext cx="0" cy="10925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DCE32C1-F7A2-AD35-6FAF-FE45367656F3}"/>
                </a:ext>
              </a:extLst>
            </p:cNvPr>
            <p:cNvSpPr txBox="1"/>
            <p:nvPr/>
          </p:nvSpPr>
          <p:spPr>
            <a:xfrm>
              <a:off x="3917660" y="3839859"/>
              <a:ext cx="17464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A244A"/>
                  </a:solidFill>
                  <a:effectLst/>
                  <a:uLnTx/>
                  <a:uFillTx/>
                  <a:latin typeface="Segoe UI"/>
                  <a:ea typeface="+mn-ea"/>
                  <a:cs typeface="Arial" panose="020B0604020202020204" pitchFamily="34" charset="0"/>
                </a:rPr>
                <a:t>Formal</a:t>
              </a:r>
            </a:p>
          </p:txBody>
        </p:sp>
        <p:cxnSp>
          <p:nvCxnSpPr>
            <p:cNvPr id="2" name="Straight Connector 1">
              <a:extLst>
                <a:ext uri="{FF2B5EF4-FFF2-40B4-BE49-F238E27FC236}">
                  <a16:creationId xmlns:a16="http://schemas.microsoft.com/office/drawing/2014/main" id="{C6FADB6B-95D2-D499-00D5-8126AD2697C2}"/>
                </a:ext>
              </a:extLst>
            </p:cNvPr>
            <p:cNvCxnSpPr/>
            <p:nvPr/>
          </p:nvCxnSpPr>
          <p:spPr>
            <a:xfrm>
              <a:off x="6442316" y="3843122"/>
              <a:ext cx="0" cy="10925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D9A2F898-7E68-AB0D-DBCE-D64E2824A9B0}"/>
                </a:ext>
              </a:extLst>
            </p:cNvPr>
            <p:cNvGrpSpPr/>
            <p:nvPr/>
          </p:nvGrpSpPr>
          <p:grpSpPr>
            <a:xfrm>
              <a:off x="5294451" y="3848978"/>
              <a:ext cx="1072274" cy="1086718"/>
              <a:chOff x="5308977" y="3844702"/>
              <a:chExt cx="1072274" cy="1086718"/>
            </a:xfrm>
          </p:grpSpPr>
          <p:sp>
            <p:nvSpPr>
              <p:cNvPr id="7" name="TextBox 6">
                <a:extLst>
                  <a:ext uri="{FF2B5EF4-FFF2-40B4-BE49-F238E27FC236}">
                    <a16:creationId xmlns:a16="http://schemas.microsoft.com/office/drawing/2014/main" id="{C3E7CC9C-AE55-B00E-1A32-1E6593C3A62B}"/>
                  </a:ext>
                </a:extLst>
              </p:cNvPr>
              <p:cNvSpPr txBox="1"/>
              <p:nvPr/>
            </p:nvSpPr>
            <p:spPr>
              <a:xfrm>
                <a:off x="5308977" y="3844702"/>
                <a:ext cx="806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A244A"/>
                    </a:solidFill>
                    <a:effectLst/>
                    <a:uLnTx/>
                    <a:uFillTx/>
                    <a:latin typeface="Segoe UI"/>
                    <a:ea typeface="+mn-ea"/>
                    <a:cs typeface="Arial" panose="020B0604020202020204" pitchFamily="34" charset="0"/>
                  </a:rPr>
                  <a:t>Social </a:t>
                </a:r>
              </a:p>
            </p:txBody>
          </p:sp>
          <p:sp>
            <p:nvSpPr>
              <p:cNvPr id="21" name="TextBox 20">
                <a:extLst>
                  <a:ext uri="{FF2B5EF4-FFF2-40B4-BE49-F238E27FC236}">
                    <a16:creationId xmlns:a16="http://schemas.microsoft.com/office/drawing/2014/main" id="{01572AF3-C212-A3EC-DF86-16FCFA6B8463}"/>
                  </a:ext>
                </a:extLst>
              </p:cNvPr>
              <p:cNvSpPr txBox="1"/>
              <p:nvPr/>
            </p:nvSpPr>
            <p:spPr>
              <a:xfrm>
                <a:off x="5308977" y="4200451"/>
                <a:ext cx="1072274" cy="7309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Coaching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Mentoring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Peer to Peer </a:t>
                </a:r>
              </a:p>
            </p:txBody>
          </p:sp>
        </p:grpSp>
      </p:grpSp>
      <p:sp>
        <p:nvSpPr>
          <p:cNvPr id="24" name="Freeform: Shape 23">
            <a:extLst>
              <a:ext uri="{FF2B5EF4-FFF2-40B4-BE49-F238E27FC236}">
                <a16:creationId xmlns:a16="http://schemas.microsoft.com/office/drawing/2014/main" id="{145DCA0D-0E3D-A145-4B97-40F8D34439E0}"/>
              </a:ext>
            </a:extLst>
          </p:cNvPr>
          <p:cNvSpPr/>
          <p:nvPr/>
        </p:nvSpPr>
        <p:spPr>
          <a:xfrm rot="10800000">
            <a:off x="7047504" y="5348399"/>
            <a:ext cx="500749" cy="39990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CE4D73C0-D57E-56B8-C25B-81B0F747AFF8}"/>
              </a:ext>
            </a:extLst>
          </p:cNvPr>
          <p:cNvSpPr/>
          <p:nvPr/>
        </p:nvSpPr>
        <p:spPr>
          <a:xfrm rot="10800000">
            <a:off x="4387653" y="5353749"/>
            <a:ext cx="155589" cy="121954"/>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lumMod val="40000"/>
              <a:lumOff val="60000"/>
            </a:schemeClr>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C2455E24-B800-3F35-5338-1D04EBF26FA3}"/>
              </a:ext>
            </a:extLst>
          </p:cNvPr>
          <p:cNvGrpSpPr/>
          <p:nvPr/>
        </p:nvGrpSpPr>
        <p:grpSpPr>
          <a:xfrm>
            <a:off x="8015968" y="2028082"/>
            <a:ext cx="1053649" cy="4290429"/>
            <a:chOff x="8002521" y="1907839"/>
            <a:chExt cx="1053649" cy="4290429"/>
          </a:xfrm>
        </p:grpSpPr>
        <p:grpSp>
          <p:nvGrpSpPr>
            <p:cNvPr id="30" name="Group 29">
              <a:extLst>
                <a:ext uri="{FF2B5EF4-FFF2-40B4-BE49-F238E27FC236}">
                  <a16:creationId xmlns:a16="http://schemas.microsoft.com/office/drawing/2014/main" id="{8D8109C0-AA06-087B-D1A6-FB65973054D4}"/>
                </a:ext>
              </a:extLst>
            </p:cNvPr>
            <p:cNvGrpSpPr/>
            <p:nvPr/>
          </p:nvGrpSpPr>
          <p:grpSpPr>
            <a:xfrm>
              <a:off x="8002521" y="2394702"/>
              <a:ext cx="1053649" cy="3284213"/>
              <a:chOff x="8002521" y="2217420"/>
              <a:chExt cx="1053649" cy="3284213"/>
            </a:xfrm>
          </p:grpSpPr>
          <p:sp>
            <p:nvSpPr>
              <p:cNvPr id="42" name="Rectangle: Diagonal Corners Rounded 41">
                <a:extLst>
                  <a:ext uri="{FF2B5EF4-FFF2-40B4-BE49-F238E27FC236}">
                    <a16:creationId xmlns:a16="http://schemas.microsoft.com/office/drawing/2014/main" id="{01E719B3-0C10-2A10-0235-31FD9A8EBBE9}"/>
                  </a:ext>
                </a:extLst>
              </p:cNvPr>
              <p:cNvSpPr/>
              <p:nvPr/>
            </p:nvSpPr>
            <p:spPr>
              <a:xfrm>
                <a:off x="8027467" y="3477533"/>
                <a:ext cx="1028703" cy="805830"/>
              </a:xfrm>
              <a:prstGeom prst="round2DiagRect">
                <a:avLst>
                  <a:gd name="adj1" fmla="val 0"/>
                  <a:gd name="adj2" fmla="val 1113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1A8EB035-FC10-1754-1AD0-EBD2D709A0DD}"/>
                  </a:ext>
                </a:extLst>
              </p:cNvPr>
              <p:cNvSpPr txBox="1"/>
              <p:nvPr/>
            </p:nvSpPr>
            <p:spPr>
              <a:xfrm>
                <a:off x="8002521" y="3557282"/>
                <a:ext cx="10536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Culture, Job &amp; Environment</a:t>
                </a:r>
              </a:p>
            </p:txBody>
          </p:sp>
          <p:cxnSp>
            <p:nvCxnSpPr>
              <p:cNvPr id="45" name="Straight Arrow Connector 44">
                <a:extLst>
                  <a:ext uri="{FF2B5EF4-FFF2-40B4-BE49-F238E27FC236}">
                    <a16:creationId xmlns:a16="http://schemas.microsoft.com/office/drawing/2014/main" id="{B1816E35-9BFE-B53D-930C-674C539E9681}"/>
                  </a:ext>
                </a:extLst>
              </p:cNvPr>
              <p:cNvCxnSpPr>
                <a:cxnSpLocks/>
              </p:cNvCxnSpPr>
              <p:nvPr/>
            </p:nvCxnSpPr>
            <p:spPr>
              <a:xfrm flipV="1">
                <a:off x="8513243" y="2217420"/>
                <a:ext cx="0" cy="1110362"/>
              </a:xfrm>
              <a:prstGeom prst="straightConnector1">
                <a:avLst/>
              </a:prstGeom>
              <a:ln w="19050">
                <a:solidFill>
                  <a:schemeClr val="tx1">
                    <a:lumMod val="50000"/>
                    <a:lumOff val="50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FCCAED8-E8C3-8C30-D5C1-B1A5222ADB28}"/>
                  </a:ext>
                </a:extLst>
              </p:cNvPr>
              <p:cNvCxnSpPr>
                <a:cxnSpLocks/>
              </p:cNvCxnSpPr>
              <p:nvPr/>
            </p:nvCxnSpPr>
            <p:spPr>
              <a:xfrm>
                <a:off x="8513243" y="4399679"/>
                <a:ext cx="0" cy="1101954"/>
              </a:xfrm>
              <a:prstGeom prst="straightConnector1">
                <a:avLst/>
              </a:prstGeom>
              <a:ln w="19050">
                <a:solidFill>
                  <a:schemeClr val="tx1">
                    <a:lumMod val="50000"/>
                    <a:lumOff val="50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grpSp>
        <p:sp>
          <p:nvSpPr>
            <p:cNvPr id="38" name="Freeform: Shape 29">
              <a:extLst>
                <a:ext uri="{FF2B5EF4-FFF2-40B4-BE49-F238E27FC236}">
                  <a16:creationId xmlns:a16="http://schemas.microsoft.com/office/drawing/2014/main" id="{5CE4DF7C-BCA5-55B8-929C-B14D5FF8231D}"/>
                </a:ext>
              </a:extLst>
            </p:cNvPr>
            <p:cNvSpPr/>
            <p:nvPr/>
          </p:nvSpPr>
          <p:spPr>
            <a:xfrm rot="5400000">
              <a:off x="8368981" y="1989832"/>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9" name="Freeform: Shape 33">
              <a:extLst>
                <a:ext uri="{FF2B5EF4-FFF2-40B4-BE49-F238E27FC236}">
                  <a16:creationId xmlns:a16="http://schemas.microsoft.com/office/drawing/2014/main" id="{5E5CCD87-19D5-8BD8-47C7-D17B56CD74E7}"/>
                </a:ext>
              </a:extLst>
            </p:cNvPr>
            <p:cNvSpPr/>
            <p:nvPr/>
          </p:nvSpPr>
          <p:spPr>
            <a:xfrm rot="5400000">
              <a:off x="8368981" y="5936335"/>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47" name="Group 46">
            <a:extLst>
              <a:ext uri="{FF2B5EF4-FFF2-40B4-BE49-F238E27FC236}">
                <a16:creationId xmlns:a16="http://schemas.microsoft.com/office/drawing/2014/main" id="{DD3DA046-44B1-C3C6-36C3-F248359E8ECC}"/>
              </a:ext>
            </a:extLst>
          </p:cNvPr>
          <p:cNvGrpSpPr/>
          <p:nvPr/>
        </p:nvGrpSpPr>
        <p:grpSpPr>
          <a:xfrm>
            <a:off x="9200944" y="2108874"/>
            <a:ext cx="2464172" cy="4138195"/>
            <a:chOff x="8963055" y="2031377"/>
            <a:chExt cx="2464172" cy="4138195"/>
          </a:xfrm>
        </p:grpSpPr>
        <p:sp>
          <p:nvSpPr>
            <p:cNvPr id="48" name="Rectangle: Diagonal Corners Rounded 47">
              <a:extLst>
                <a:ext uri="{FF2B5EF4-FFF2-40B4-BE49-F238E27FC236}">
                  <a16:creationId xmlns:a16="http://schemas.microsoft.com/office/drawing/2014/main" id="{28D18074-4C81-3BC8-11D1-EDB6A016180C}"/>
                </a:ext>
              </a:extLst>
            </p:cNvPr>
            <p:cNvSpPr/>
            <p:nvPr/>
          </p:nvSpPr>
          <p:spPr>
            <a:xfrm>
              <a:off x="8963055" y="2031377"/>
              <a:ext cx="2464172" cy="4138195"/>
            </a:xfrm>
            <a:prstGeom prst="round2DiagRect">
              <a:avLst>
                <a:gd name="adj1" fmla="val 0"/>
                <a:gd name="adj2" fmla="val 60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62DA1E97-0106-FCD2-5D41-F5B5364A542A}"/>
                </a:ext>
              </a:extLst>
            </p:cNvPr>
            <p:cNvSpPr txBox="1"/>
            <p:nvPr/>
          </p:nvSpPr>
          <p:spPr>
            <a:xfrm>
              <a:off x="9066731" y="2903321"/>
              <a:ext cx="22568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Arial" panose="020B0604020202020204" pitchFamily="34" charset="0"/>
                </a:rPr>
                <a:t>Overall Performance</a:t>
              </a:r>
            </a:p>
          </p:txBody>
        </p:sp>
        <p:sp>
          <p:nvSpPr>
            <p:cNvPr id="51" name="TextBox 50">
              <a:extLst>
                <a:ext uri="{FF2B5EF4-FFF2-40B4-BE49-F238E27FC236}">
                  <a16:creationId xmlns:a16="http://schemas.microsoft.com/office/drawing/2014/main" id="{72C81FC8-D885-5C3C-360D-89E40A0B78A9}"/>
                </a:ext>
              </a:extLst>
            </p:cNvPr>
            <p:cNvSpPr txBox="1"/>
            <p:nvPr/>
          </p:nvSpPr>
          <p:spPr>
            <a:xfrm>
              <a:off x="9066731" y="3629706"/>
              <a:ext cx="225682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Demonstrating Potential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Accomplishing Objectives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Applying Specialist Expertise</a:t>
              </a:r>
            </a:p>
          </p:txBody>
        </p:sp>
      </p:grpSp>
      <p:sp>
        <p:nvSpPr>
          <p:cNvPr id="52" name="Rectangle 51">
            <a:extLst>
              <a:ext uri="{FF2B5EF4-FFF2-40B4-BE49-F238E27FC236}">
                <a16:creationId xmlns:a16="http://schemas.microsoft.com/office/drawing/2014/main" id="{5D1FA473-7B86-7698-9B29-FFF8212932BF}"/>
              </a:ext>
            </a:extLst>
          </p:cNvPr>
          <p:cNvSpPr/>
          <p:nvPr/>
        </p:nvSpPr>
        <p:spPr>
          <a:xfrm>
            <a:off x="773701" y="960005"/>
            <a:ext cx="7196406" cy="425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Powered by Wave Assessment</a:t>
            </a:r>
          </a:p>
        </p:txBody>
      </p:sp>
    </p:spTree>
    <p:extLst>
      <p:ext uri="{BB962C8B-B14F-4D97-AF65-F5344CB8AC3E}">
        <p14:creationId xmlns:p14="http://schemas.microsoft.com/office/powerpoint/2010/main" val="33211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8" grpId="0"/>
      <p:bldP spid="9" grpId="0"/>
      <p:bldP spid="26" grpId="0"/>
      <p:bldP spid="28" grpId="0"/>
      <p:bldP spid="6" grpId="0" animBg="1"/>
      <p:bldP spid="3" grpId="0"/>
      <p:bldP spid="24" grpId="0" animBg="1"/>
      <p:bldP spid="37"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01CB7A-A351-2B8C-698D-8700FB23CEB5}"/>
              </a:ext>
            </a:extLst>
          </p:cNvPr>
          <p:cNvSpPr/>
          <p:nvPr/>
        </p:nvSpPr>
        <p:spPr>
          <a:xfrm>
            <a:off x="703956" y="3269256"/>
            <a:ext cx="1334814" cy="8408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Education</a:t>
            </a:r>
          </a:p>
        </p:txBody>
      </p:sp>
      <p:sp>
        <p:nvSpPr>
          <p:cNvPr id="6" name="Rectangle 5">
            <a:extLst>
              <a:ext uri="{FF2B5EF4-FFF2-40B4-BE49-F238E27FC236}">
                <a16:creationId xmlns:a16="http://schemas.microsoft.com/office/drawing/2014/main" id="{FF8239A8-D974-809B-33BC-567BD07C724A}"/>
              </a:ext>
            </a:extLst>
          </p:cNvPr>
          <p:cNvSpPr/>
          <p:nvPr/>
        </p:nvSpPr>
        <p:spPr>
          <a:xfrm>
            <a:off x="2149128" y="3276600"/>
            <a:ext cx="1424152" cy="8408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Experience</a:t>
            </a:r>
          </a:p>
        </p:txBody>
      </p:sp>
      <p:sp>
        <p:nvSpPr>
          <p:cNvPr id="8" name="Rectangle 7">
            <a:extLst>
              <a:ext uri="{FF2B5EF4-FFF2-40B4-BE49-F238E27FC236}">
                <a16:creationId xmlns:a16="http://schemas.microsoft.com/office/drawing/2014/main" id="{8EB82CF5-773A-5EF0-1043-54E64A6FD696}"/>
              </a:ext>
            </a:extLst>
          </p:cNvPr>
          <p:cNvSpPr/>
          <p:nvPr/>
        </p:nvSpPr>
        <p:spPr>
          <a:xfrm>
            <a:off x="3683638" y="3276600"/>
            <a:ext cx="1975945" cy="8408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Competencies</a:t>
            </a:r>
          </a:p>
        </p:txBody>
      </p:sp>
      <p:sp>
        <p:nvSpPr>
          <p:cNvPr id="9" name="Rectangle 8">
            <a:extLst>
              <a:ext uri="{FF2B5EF4-FFF2-40B4-BE49-F238E27FC236}">
                <a16:creationId xmlns:a16="http://schemas.microsoft.com/office/drawing/2014/main" id="{A92F8D44-5871-281C-9862-43A879F0A5F5}"/>
              </a:ext>
            </a:extLst>
          </p:cNvPr>
          <p:cNvSpPr/>
          <p:nvPr/>
        </p:nvSpPr>
        <p:spPr>
          <a:xfrm>
            <a:off x="5769941" y="3276600"/>
            <a:ext cx="1141847" cy="8408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Skills</a:t>
            </a:r>
          </a:p>
        </p:txBody>
      </p:sp>
      <p:sp>
        <p:nvSpPr>
          <p:cNvPr id="10" name="Rectangle 9">
            <a:extLst>
              <a:ext uri="{FF2B5EF4-FFF2-40B4-BE49-F238E27FC236}">
                <a16:creationId xmlns:a16="http://schemas.microsoft.com/office/drawing/2014/main" id="{7B801D3D-053F-6007-73A2-F824ED96D148}"/>
              </a:ext>
            </a:extLst>
          </p:cNvPr>
          <p:cNvSpPr/>
          <p:nvPr/>
        </p:nvSpPr>
        <p:spPr>
          <a:xfrm>
            <a:off x="7022146" y="3277635"/>
            <a:ext cx="2133600" cy="84082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SKILLS POTENTIAL</a:t>
            </a:r>
          </a:p>
        </p:txBody>
      </p:sp>
      <p:sp>
        <p:nvSpPr>
          <p:cNvPr id="11" name="Isosceles Triangle 10">
            <a:extLst>
              <a:ext uri="{FF2B5EF4-FFF2-40B4-BE49-F238E27FC236}">
                <a16:creationId xmlns:a16="http://schemas.microsoft.com/office/drawing/2014/main" id="{2695877C-8E56-8A97-16AD-FE9751AE4C52}"/>
              </a:ext>
            </a:extLst>
          </p:cNvPr>
          <p:cNvSpPr/>
          <p:nvPr/>
        </p:nvSpPr>
        <p:spPr>
          <a:xfrm rot="5400000">
            <a:off x="4375393" y="842775"/>
            <a:ext cx="1059908" cy="841376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dirty="0"/>
              <a:t>Opportunity and privilege</a:t>
            </a:r>
          </a:p>
        </p:txBody>
      </p:sp>
      <p:sp>
        <p:nvSpPr>
          <p:cNvPr id="12" name="Isosceles Triangle 11">
            <a:extLst>
              <a:ext uri="{FF2B5EF4-FFF2-40B4-BE49-F238E27FC236}">
                <a16:creationId xmlns:a16="http://schemas.microsoft.com/office/drawing/2014/main" id="{C0041AB6-7E61-A585-231C-2E0C44360AFA}"/>
              </a:ext>
            </a:extLst>
          </p:cNvPr>
          <p:cNvSpPr/>
          <p:nvPr/>
        </p:nvSpPr>
        <p:spPr>
          <a:xfrm rot="16200000">
            <a:off x="4442910" y="-1828442"/>
            <a:ext cx="968388" cy="8457284"/>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GB" dirty="0"/>
              <a:t>Diversity</a:t>
            </a:r>
          </a:p>
        </p:txBody>
      </p:sp>
      <p:sp>
        <p:nvSpPr>
          <p:cNvPr id="15" name="Title 14">
            <a:extLst>
              <a:ext uri="{FF2B5EF4-FFF2-40B4-BE49-F238E27FC236}">
                <a16:creationId xmlns:a16="http://schemas.microsoft.com/office/drawing/2014/main" id="{8BFA0E06-27C9-C3FB-A503-087599D3C18C}"/>
              </a:ext>
            </a:extLst>
          </p:cNvPr>
          <p:cNvSpPr>
            <a:spLocks noGrp="1"/>
          </p:cNvSpPr>
          <p:nvPr>
            <p:ph type="title"/>
          </p:nvPr>
        </p:nvSpPr>
        <p:spPr/>
        <p:txBody>
          <a:bodyPr/>
          <a:lstStyle/>
          <a:p>
            <a:r>
              <a:rPr lang="en-GB" dirty="0"/>
              <a:t>Move from Experience to Skills Potential</a:t>
            </a:r>
          </a:p>
        </p:txBody>
      </p:sp>
      <p:sp>
        <p:nvSpPr>
          <p:cNvPr id="20" name="Oval 19">
            <a:extLst>
              <a:ext uri="{FF2B5EF4-FFF2-40B4-BE49-F238E27FC236}">
                <a16:creationId xmlns:a16="http://schemas.microsoft.com/office/drawing/2014/main" id="{844EB83F-46CF-A48B-522F-9010DF979AC1}"/>
              </a:ext>
            </a:extLst>
          </p:cNvPr>
          <p:cNvSpPr/>
          <p:nvPr/>
        </p:nvSpPr>
        <p:spPr>
          <a:xfrm>
            <a:off x="9505131" y="2726182"/>
            <a:ext cx="2241176" cy="840828"/>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accent1"/>
                </a:solidFill>
              </a:rPr>
              <a:t>Neurodiversity</a:t>
            </a:r>
          </a:p>
        </p:txBody>
      </p:sp>
      <p:sp>
        <p:nvSpPr>
          <p:cNvPr id="2" name="Oval 1">
            <a:extLst>
              <a:ext uri="{FF2B5EF4-FFF2-40B4-BE49-F238E27FC236}">
                <a16:creationId xmlns:a16="http://schemas.microsoft.com/office/drawing/2014/main" id="{CEBE1097-8040-3B76-F06D-4B2C17A7874D}"/>
              </a:ext>
            </a:extLst>
          </p:cNvPr>
          <p:cNvSpPr/>
          <p:nvPr/>
        </p:nvSpPr>
        <p:spPr>
          <a:xfrm>
            <a:off x="9505131" y="3724083"/>
            <a:ext cx="2241176" cy="840828"/>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accent1"/>
                </a:solidFill>
              </a:rPr>
              <a:t>Gender</a:t>
            </a:r>
          </a:p>
        </p:txBody>
      </p:sp>
      <p:sp>
        <p:nvSpPr>
          <p:cNvPr id="3" name="Oval 2">
            <a:extLst>
              <a:ext uri="{FF2B5EF4-FFF2-40B4-BE49-F238E27FC236}">
                <a16:creationId xmlns:a16="http://schemas.microsoft.com/office/drawing/2014/main" id="{5BCAB829-C083-191B-F64F-2AE18B02CAD6}"/>
              </a:ext>
            </a:extLst>
          </p:cNvPr>
          <p:cNvSpPr/>
          <p:nvPr/>
        </p:nvSpPr>
        <p:spPr>
          <a:xfrm>
            <a:off x="9505131" y="4723443"/>
            <a:ext cx="2241176" cy="840828"/>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accent1"/>
                </a:solidFill>
              </a:rPr>
              <a:t>Ethnicity</a:t>
            </a:r>
          </a:p>
        </p:txBody>
      </p:sp>
      <p:sp>
        <p:nvSpPr>
          <p:cNvPr id="4" name="Oval 3">
            <a:extLst>
              <a:ext uri="{FF2B5EF4-FFF2-40B4-BE49-F238E27FC236}">
                <a16:creationId xmlns:a16="http://schemas.microsoft.com/office/drawing/2014/main" id="{D416A1D7-3F31-F1DD-A0CA-6E8CCF51CCA4}"/>
              </a:ext>
            </a:extLst>
          </p:cNvPr>
          <p:cNvSpPr/>
          <p:nvPr/>
        </p:nvSpPr>
        <p:spPr>
          <a:xfrm>
            <a:off x="9505131" y="1725363"/>
            <a:ext cx="2241176" cy="840828"/>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accent1"/>
                </a:solidFill>
              </a:rPr>
              <a:t>Social mobility</a:t>
            </a:r>
          </a:p>
        </p:txBody>
      </p:sp>
    </p:spTree>
    <p:extLst>
      <p:ext uri="{BB962C8B-B14F-4D97-AF65-F5344CB8AC3E}">
        <p14:creationId xmlns:p14="http://schemas.microsoft.com/office/powerpoint/2010/main" val="276410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78D4-356A-C181-6208-69B9FF3A4D59}"/>
              </a:ext>
            </a:extLst>
          </p:cNvPr>
          <p:cNvSpPr>
            <a:spLocks noGrp="1"/>
          </p:cNvSpPr>
          <p:nvPr>
            <p:ph type="title"/>
          </p:nvPr>
        </p:nvSpPr>
        <p:spPr/>
        <p:txBody>
          <a:bodyPr/>
          <a:lstStyle/>
          <a:p>
            <a:r>
              <a:rPr lang="en-GB" dirty="0"/>
              <a:t>Skills and the Future of HR </a:t>
            </a:r>
          </a:p>
        </p:txBody>
      </p:sp>
      <p:graphicFrame>
        <p:nvGraphicFramePr>
          <p:cNvPr id="6" name="Content Placeholder 5">
            <a:extLst>
              <a:ext uri="{FF2B5EF4-FFF2-40B4-BE49-F238E27FC236}">
                <a16:creationId xmlns:a16="http://schemas.microsoft.com/office/drawing/2014/main" id="{35C6E296-D333-2DC5-F74F-1BDAD5358550}"/>
              </a:ext>
            </a:extLst>
          </p:cNvPr>
          <p:cNvGraphicFramePr>
            <a:graphicFrameLocks noGrp="1"/>
          </p:cNvGraphicFramePr>
          <p:nvPr>
            <p:ph sz="quarter" idx="13"/>
          </p:nvPr>
        </p:nvGraphicFramePr>
        <p:xfrm>
          <a:off x="838488" y="1670407"/>
          <a:ext cx="10515596" cy="1381760"/>
        </p:xfrm>
        <a:graphic>
          <a:graphicData uri="http://schemas.openxmlformats.org/drawingml/2006/table">
            <a:tbl>
              <a:tblPr firstRow="1" bandRow="1">
                <a:tableStyleId>{5C22544A-7EE6-4342-B048-85BDC9FD1C3A}</a:tableStyleId>
              </a:tblPr>
              <a:tblGrid>
                <a:gridCol w="2388806">
                  <a:extLst>
                    <a:ext uri="{9D8B030D-6E8A-4147-A177-3AD203B41FA5}">
                      <a16:colId xmlns:a16="http://schemas.microsoft.com/office/drawing/2014/main" val="1571514051"/>
                    </a:ext>
                  </a:extLst>
                </a:gridCol>
                <a:gridCol w="2723030">
                  <a:extLst>
                    <a:ext uri="{9D8B030D-6E8A-4147-A177-3AD203B41FA5}">
                      <a16:colId xmlns:a16="http://schemas.microsoft.com/office/drawing/2014/main" val="2992588942"/>
                    </a:ext>
                  </a:extLst>
                </a:gridCol>
                <a:gridCol w="2682688">
                  <a:extLst>
                    <a:ext uri="{9D8B030D-6E8A-4147-A177-3AD203B41FA5}">
                      <a16:colId xmlns:a16="http://schemas.microsoft.com/office/drawing/2014/main" val="1093472280"/>
                    </a:ext>
                  </a:extLst>
                </a:gridCol>
                <a:gridCol w="2721072">
                  <a:extLst>
                    <a:ext uri="{9D8B030D-6E8A-4147-A177-3AD203B41FA5}">
                      <a16:colId xmlns:a16="http://schemas.microsoft.com/office/drawing/2014/main" val="2355202108"/>
                    </a:ext>
                  </a:extLst>
                </a:gridCol>
              </a:tblGrid>
              <a:tr h="370840">
                <a:tc>
                  <a:txBody>
                    <a:bodyPr/>
                    <a:lstStyle/>
                    <a:p>
                      <a:endParaRPr lang="en-GB" dirty="0"/>
                    </a:p>
                  </a:txBody>
                  <a:tcPr/>
                </a:tc>
                <a:tc>
                  <a:txBody>
                    <a:bodyPr/>
                    <a:lstStyle/>
                    <a:p>
                      <a:r>
                        <a:rPr lang="en-GB" dirty="0">
                          <a:solidFill>
                            <a:schemeClr val="tx2"/>
                          </a:solidFill>
                        </a:rPr>
                        <a:t>Hire</a:t>
                      </a:r>
                    </a:p>
                  </a:txBody>
                  <a:tcPr/>
                </a:tc>
                <a:tc>
                  <a:txBody>
                    <a:bodyPr/>
                    <a:lstStyle/>
                    <a:p>
                      <a:r>
                        <a:rPr lang="en-GB" dirty="0">
                          <a:solidFill>
                            <a:schemeClr val="tx2"/>
                          </a:solidFill>
                        </a:rPr>
                        <a:t>Develop</a:t>
                      </a:r>
                    </a:p>
                  </a:txBody>
                  <a:tcPr/>
                </a:tc>
                <a:tc>
                  <a:txBody>
                    <a:bodyPr/>
                    <a:lstStyle/>
                    <a:p>
                      <a:r>
                        <a:rPr lang="en-GB" dirty="0">
                          <a:solidFill>
                            <a:schemeClr val="tx2"/>
                          </a:solidFill>
                        </a:rPr>
                        <a:t>Perform</a:t>
                      </a:r>
                    </a:p>
                  </a:txBody>
                  <a:tcPr/>
                </a:tc>
                <a:extLst>
                  <a:ext uri="{0D108BD9-81ED-4DB2-BD59-A6C34878D82A}">
                    <a16:rowId xmlns:a16="http://schemas.microsoft.com/office/drawing/2014/main" val="4064970757"/>
                  </a:ext>
                </a:extLst>
              </a:tr>
              <a:tr h="370840">
                <a:tc>
                  <a:txBody>
                    <a:bodyPr/>
                    <a:lstStyle/>
                    <a:p>
                      <a:r>
                        <a:rPr lang="en-GB" b="1" dirty="0"/>
                        <a:t>Function</a:t>
                      </a:r>
                    </a:p>
                  </a:txBody>
                  <a:tcPr/>
                </a:tc>
                <a:tc>
                  <a:txBody>
                    <a:bodyPr/>
                    <a:lstStyle/>
                    <a:p>
                      <a:r>
                        <a:rPr lang="en-GB" dirty="0"/>
                        <a:t>Talent acquisition</a:t>
                      </a:r>
                    </a:p>
                  </a:txBody>
                  <a:tcPr/>
                </a:tc>
                <a:tc>
                  <a:txBody>
                    <a:bodyPr/>
                    <a:lstStyle/>
                    <a:p>
                      <a:r>
                        <a:rPr lang="en-GB" dirty="0"/>
                        <a:t>Talent development</a:t>
                      </a:r>
                    </a:p>
                  </a:txBody>
                  <a:tcPr/>
                </a:tc>
                <a:tc>
                  <a:txBody>
                    <a:bodyPr/>
                    <a:lstStyle/>
                    <a:p>
                      <a:r>
                        <a:rPr lang="en-GB" dirty="0"/>
                        <a:t>Talent management</a:t>
                      </a:r>
                    </a:p>
                  </a:txBody>
                  <a:tcPr/>
                </a:tc>
                <a:extLst>
                  <a:ext uri="{0D108BD9-81ED-4DB2-BD59-A6C34878D82A}">
                    <a16:rowId xmlns:a16="http://schemas.microsoft.com/office/drawing/2014/main" val="1160960783"/>
                  </a:ext>
                </a:extLst>
              </a:tr>
              <a:tr h="370840">
                <a:tc>
                  <a:txBody>
                    <a:bodyPr/>
                    <a:lstStyle/>
                    <a:p>
                      <a:r>
                        <a:rPr lang="en-GB" b="1" dirty="0"/>
                        <a:t>Data &amp; Technology</a:t>
                      </a:r>
                    </a:p>
                  </a:txBody>
                  <a:tcPr/>
                </a:tc>
                <a:tc>
                  <a:txBody>
                    <a:bodyPr/>
                    <a:lstStyle/>
                    <a:p>
                      <a:r>
                        <a:rPr lang="en-GB" dirty="0" err="1"/>
                        <a:t>ATSs</a:t>
                      </a:r>
                      <a:endParaRPr lang="en-GB" dirty="0"/>
                    </a:p>
                  </a:txBody>
                  <a:tcPr/>
                </a:tc>
                <a:tc>
                  <a:txBody>
                    <a:bodyPr/>
                    <a:lstStyle/>
                    <a:p>
                      <a:r>
                        <a:rPr lang="en-GB" dirty="0" err="1"/>
                        <a:t>LMSs</a:t>
                      </a:r>
                      <a:endParaRPr lang="en-GB" dirty="0"/>
                    </a:p>
                  </a:txBody>
                  <a:tcPr/>
                </a:tc>
                <a:tc>
                  <a:txBody>
                    <a:bodyPr/>
                    <a:lstStyle/>
                    <a:p>
                      <a:r>
                        <a:rPr lang="en-GB" dirty="0"/>
                        <a:t>Performance management systems</a:t>
                      </a:r>
                    </a:p>
                  </a:txBody>
                  <a:tcPr/>
                </a:tc>
                <a:extLst>
                  <a:ext uri="{0D108BD9-81ED-4DB2-BD59-A6C34878D82A}">
                    <a16:rowId xmlns:a16="http://schemas.microsoft.com/office/drawing/2014/main" val="1758839547"/>
                  </a:ext>
                </a:extLst>
              </a:tr>
            </a:tbl>
          </a:graphicData>
        </a:graphic>
      </p:graphicFrame>
      <p:graphicFrame>
        <p:nvGraphicFramePr>
          <p:cNvPr id="7" name="Content Placeholder 5">
            <a:extLst>
              <a:ext uri="{FF2B5EF4-FFF2-40B4-BE49-F238E27FC236}">
                <a16:creationId xmlns:a16="http://schemas.microsoft.com/office/drawing/2014/main" id="{D5AD7114-1CAA-19F0-42D5-E59C482F2E7E}"/>
              </a:ext>
            </a:extLst>
          </p:cNvPr>
          <p:cNvGraphicFramePr>
            <a:graphicFrameLocks/>
          </p:cNvGraphicFramePr>
          <p:nvPr/>
        </p:nvGraphicFramePr>
        <p:xfrm>
          <a:off x="838200" y="3928727"/>
          <a:ext cx="10515600" cy="1483360"/>
        </p:xfrm>
        <a:graphic>
          <a:graphicData uri="http://schemas.openxmlformats.org/drawingml/2006/table">
            <a:tbl>
              <a:tblPr firstRow="1" bandRow="1">
                <a:tableStyleId>{21E4AEA4-8DFA-4A89-87EB-49C32662AFE0}</a:tableStyleId>
              </a:tblPr>
              <a:tblGrid>
                <a:gridCol w="2382371">
                  <a:extLst>
                    <a:ext uri="{9D8B030D-6E8A-4147-A177-3AD203B41FA5}">
                      <a16:colId xmlns:a16="http://schemas.microsoft.com/office/drawing/2014/main" val="3440431180"/>
                    </a:ext>
                  </a:extLst>
                </a:gridCol>
                <a:gridCol w="8133229">
                  <a:extLst>
                    <a:ext uri="{9D8B030D-6E8A-4147-A177-3AD203B41FA5}">
                      <a16:colId xmlns:a16="http://schemas.microsoft.com/office/drawing/2014/main" val="2992588942"/>
                    </a:ext>
                  </a:extLst>
                </a:gridCol>
              </a:tblGrid>
              <a:tr h="370840">
                <a:tc>
                  <a:txBody>
                    <a:bodyPr/>
                    <a:lstStyle/>
                    <a:p>
                      <a:pPr algn="ctr"/>
                      <a:endParaRPr lang="en-GB" dirty="0"/>
                    </a:p>
                  </a:txBody>
                  <a:tcPr/>
                </a:tc>
                <a:tc>
                  <a:txBody>
                    <a:bodyPr/>
                    <a:lstStyle/>
                    <a:p>
                      <a:pPr algn="ctr"/>
                      <a:r>
                        <a:rPr lang="en-GB" dirty="0"/>
                        <a:t>Skills and Skills Potential Framework</a:t>
                      </a:r>
                    </a:p>
                  </a:txBody>
                  <a:tcPr/>
                </a:tc>
                <a:extLst>
                  <a:ext uri="{0D108BD9-81ED-4DB2-BD59-A6C34878D82A}">
                    <a16:rowId xmlns:a16="http://schemas.microsoft.com/office/drawing/2014/main" val="4064970757"/>
                  </a:ext>
                </a:extLst>
              </a:tr>
              <a:tr h="370840">
                <a:tc>
                  <a:txBody>
                    <a:bodyPr/>
                    <a:lstStyle/>
                    <a:p>
                      <a:r>
                        <a:rPr lang="en-GB" b="1" dirty="0"/>
                        <a:t>Function</a:t>
                      </a:r>
                    </a:p>
                  </a:txBody>
                  <a:tcPr/>
                </a:tc>
                <a:tc>
                  <a:txBody>
                    <a:bodyPr/>
                    <a:lstStyle/>
                    <a:p>
                      <a:r>
                        <a:rPr lang="en-GB" dirty="0"/>
                        <a:t>Systemic HR</a:t>
                      </a:r>
                    </a:p>
                  </a:txBody>
                  <a:tcPr/>
                </a:tc>
                <a:extLst>
                  <a:ext uri="{0D108BD9-81ED-4DB2-BD59-A6C34878D82A}">
                    <a16:rowId xmlns:a16="http://schemas.microsoft.com/office/drawing/2014/main" val="1160960783"/>
                  </a:ext>
                </a:extLst>
              </a:tr>
              <a:tr h="370840">
                <a:tc>
                  <a:txBody>
                    <a:bodyPr/>
                    <a:lstStyle/>
                    <a:p>
                      <a:r>
                        <a:rPr lang="en-GB" b="1" dirty="0"/>
                        <a:t>Data</a:t>
                      </a:r>
                    </a:p>
                  </a:txBody>
                  <a:tcPr/>
                </a:tc>
                <a:tc>
                  <a:txBody>
                    <a:bodyPr/>
                    <a:lstStyle/>
                    <a:p>
                      <a:r>
                        <a:rPr lang="en-GB" dirty="0"/>
                        <a:t>Single data lake</a:t>
                      </a:r>
                    </a:p>
                  </a:txBody>
                  <a:tcPr/>
                </a:tc>
                <a:extLst>
                  <a:ext uri="{0D108BD9-81ED-4DB2-BD59-A6C34878D82A}">
                    <a16:rowId xmlns:a16="http://schemas.microsoft.com/office/drawing/2014/main" val="1514437387"/>
                  </a:ext>
                </a:extLst>
              </a:tr>
              <a:tr h="370840">
                <a:tc>
                  <a:txBody>
                    <a:bodyPr/>
                    <a:lstStyle/>
                    <a:p>
                      <a:r>
                        <a:rPr lang="en-GB" b="1" dirty="0"/>
                        <a:t>Technology</a:t>
                      </a:r>
                    </a:p>
                  </a:txBody>
                  <a:tcPr/>
                </a:tc>
                <a:tc>
                  <a:txBody>
                    <a:bodyPr/>
                    <a:lstStyle/>
                    <a:p>
                      <a:r>
                        <a:rPr lang="en-GB" dirty="0"/>
                        <a:t>Integrated system across Hire/Develop/Perform</a:t>
                      </a:r>
                    </a:p>
                  </a:txBody>
                  <a:tcPr/>
                </a:tc>
                <a:extLst>
                  <a:ext uri="{0D108BD9-81ED-4DB2-BD59-A6C34878D82A}">
                    <a16:rowId xmlns:a16="http://schemas.microsoft.com/office/drawing/2014/main" val="1758839547"/>
                  </a:ext>
                </a:extLst>
              </a:tr>
            </a:tbl>
          </a:graphicData>
        </a:graphic>
      </p:graphicFrame>
      <p:sp>
        <p:nvSpPr>
          <p:cNvPr id="3" name="Freeform: Shape 2">
            <a:extLst>
              <a:ext uri="{FF2B5EF4-FFF2-40B4-BE49-F238E27FC236}">
                <a16:creationId xmlns:a16="http://schemas.microsoft.com/office/drawing/2014/main" id="{CB18723D-A255-533B-BE47-428941F687F0}"/>
              </a:ext>
            </a:extLst>
          </p:cNvPr>
          <p:cNvSpPr/>
          <p:nvPr/>
        </p:nvSpPr>
        <p:spPr>
          <a:xfrm rot="10800000">
            <a:off x="4136389" y="3352480"/>
            <a:ext cx="527398" cy="2759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0780C73C-4E27-B72F-8642-68B5105DD4AC}"/>
              </a:ext>
            </a:extLst>
          </p:cNvPr>
          <p:cNvSpPr/>
          <p:nvPr/>
        </p:nvSpPr>
        <p:spPr>
          <a:xfrm rot="10800000">
            <a:off x="7000817" y="3352480"/>
            <a:ext cx="527398" cy="2759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2154AFAE-8FC4-3148-B5AC-22C97F4838F9}"/>
              </a:ext>
            </a:extLst>
          </p:cNvPr>
          <p:cNvSpPr/>
          <p:nvPr/>
        </p:nvSpPr>
        <p:spPr>
          <a:xfrm rot="10800000">
            <a:off x="9601546" y="3352480"/>
            <a:ext cx="527398" cy="2759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Tree>
    <p:extLst>
      <p:ext uri="{BB962C8B-B14F-4D97-AF65-F5344CB8AC3E}">
        <p14:creationId xmlns:p14="http://schemas.microsoft.com/office/powerpoint/2010/main" val="32511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0987-3A51-185B-AAEB-4C9D8476275B}"/>
              </a:ext>
            </a:extLst>
          </p:cNvPr>
          <p:cNvSpPr>
            <a:spLocks noGrp="1"/>
          </p:cNvSpPr>
          <p:nvPr>
            <p:ph type="title"/>
          </p:nvPr>
        </p:nvSpPr>
        <p:spPr/>
        <p:txBody>
          <a:bodyPr>
            <a:normAutofit fontScale="90000"/>
          </a:bodyPr>
          <a:lstStyle/>
          <a:p>
            <a:r>
              <a:rPr lang="en-GB" dirty="0"/>
              <a:t>Lessons and Pitfalls from Our Review</a:t>
            </a:r>
          </a:p>
        </p:txBody>
      </p:sp>
      <p:sp>
        <p:nvSpPr>
          <p:cNvPr id="3" name="Content Placeholder 2">
            <a:extLst>
              <a:ext uri="{FF2B5EF4-FFF2-40B4-BE49-F238E27FC236}">
                <a16:creationId xmlns:a16="http://schemas.microsoft.com/office/drawing/2014/main" id="{83C2B338-7F43-7A5C-7A5E-28B42D2E9CB9}"/>
              </a:ext>
            </a:extLst>
          </p:cNvPr>
          <p:cNvSpPr>
            <a:spLocks noGrp="1"/>
          </p:cNvSpPr>
          <p:nvPr>
            <p:ph idx="1"/>
          </p:nvPr>
        </p:nvSpPr>
        <p:spPr>
          <a:xfrm>
            <a:off x="339437" y="1672630"/>
            <a:ext cx="9977581" cy="4167059"/>
          </a:xfrm>
        </p:spPr>
        <p:txBody>
          <a:bodyPr>
            <a:normAutofit/>
          </a:bodyPr>
          <a:lstStyle/>
          <a:p>
            <a:pPr>
              <a:lnSpc>
                <a:spcPct val="100000"/>
              </a:lnSpc>
            </a:pPr>
            <a:r>
              <a:rPr lang="en-GB" sz="1800" b="1" dirty="0"/>
              <a:t>Skills resonate and are here to stay</a:t>
            </a:r>
          </a:p>
          <a:p>
            <a:pPr>
              <a:lnSpc>
                <a:spcPct val="100000"/>
              </a:lnSpc>
            </a:pPr>
            <a:r>
              <a:rPr lang="en-GB" sz="1800" dirty="0"/>
              <a:t>Skills potential underpins fairer hiring and more targeted skills development</a:t>
            </a:r>
          </a:p>
          <a:p>
            <a:pPr>
              <a:lnSpc>
                <a:spcPct val="100000"/>
              </a:lnSpc>
            </a:pPr>
            <a:r>
              <a:rPr lang="en-GB" sz="1800" dirty="0"/>
              <a:t>Inconsistency in how skills are defined </a:t>
            </a:r>
          </a:p>
          <a:p>
            <a:pPr lvl="1">
              <a:lnSpc>
                <a:spcPct val="100000"/>
              </a:lnSpc>
            </a:pPr>
            <a:r>
              <a:rPr lang="en-GB" sz="1800" dirty="0"/>
              <a:t>Some are very broad </a:t>
            </a:r>
          </a:p>
          <a:p>
            <a:pPr lvl="1">
              <a:lnSpc>
                <a:spcPct val="100000"/>
              </a:lnSpc>
            </a:pPr>
            <a:r>
              <a:rPr lang="en-GB" sz="1800" dirty="0"/>
              <a:t>Some are very narrow</a:t>
            </a:r>
          </a:p>
          <a:p>
            <a:pPr lvl="1">
              <a:lnSpc>
                <a:spcPct val="100000"/>
              </a:lnSpc>
            </a:pPr>
            <a:r>
              <a:rPr lang="en-GB" sz="1800" dirty="0"/>
              <a:t>Some are NOT skills (other attributes – personality, attitudinal, emotional states, etc.)</a:t>
            </a:r>
          </a:p>
          <a:p>
            <a:pPr>
              <a:lnSpc>
                <a:spcPct val="100000"/>
              </a:lnSpc>
            </a:pPr>
            <a:r>
              <a:rPr lang="en-GB" sz="1800" dirty="0"/>
              <a:t>Skills should be about mastery</a:t>
            </a:r>
          </a:p>
          <a:p>
            <a:pPr>
              <a:lnSpc>
                <a:spcPct val="100000"/>
              </a:lnSpc>
            </a:pPr>
            <a:r>
              <a:rPr lang="en-GB" sz="1800" dirty="0"/>
              <a:t>Skills frameworks should NOT be levelled (e.g. Professional/Manager/Senior Manager) </a:t>
            </a:r>
          </a:p>
          <a:p>
            <a:pPr>
              <a:lnSpc>
                <a:spcPct val="100000"/>
              </a:lnSpc>
            </a:pPr>
            <a:r>
              <a:rPr lang="en-GB" sz="1800" dirty="0"/>
              <a:t>Skills should be highly specific and more granular than competencies</a:t>
            </a:r>
          </a:p>
          <a:p>
            <a:pPr>
              <a:lnSpc>
                <a:spcPct val="100000"/>
              </a:lnSpc>
            </a:pPr>
            <a:endParaRPr lang="en-GB" sz="1600" dirty="0"/>
          </a:p>
          <a:p>
            <a:pPr>
              <a:lnSpc>
                <a:spcPct val="100000"/>
              </a:lnSpc>
            </a:pPr>
            <a:endParaRPr lang="en-GB" sz="1600" dirty="0"/>
          </a:p>
        </p:txBody>
      </p:sp>
    </p:spTree>
    <p:extLst>
      <p:ext uri="{BB962C8B-B14F-4D97-AF65-F5344CB8AC3E}">
        <p14:creationId xmlns:p14="http://schemas.microsoft.com/office/powerpoint/2010/main" val="2815698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8013-9058-C1E9-A2D7-7A1F1BEF3BC4}"/>
              </a:ext>
            </a:extLst>
          </p:cNvPr>
          <p:cNvSpPr>
            <a:spLocks noGrp="1"/>
          </p:cNvSpPr>
          <p:nvPr>
            <p:ph type="title"/>
          </p:nvPr>
        </p:nvSpPr>
        <p:spPr/>
        <p:txBody>
          <a:bodyPr/>
          <a:lstStyle/>
          <a:p>
            <a:r>
              <a:rPr lang="en-GB" dirty="0"/>
              <a:t>Skills Potential and Skills</a:t>
            </a:r>
          </a:p>
        </p:txBody>
      </p:sp>
      <p:sp>
        <p:nvSpPr>
          <p:cNvPr id="4" name="Content Placeholder 3">
            <a:extLst>
              <a:ext uri="{FF2B5EF4-FFF2-40B4-BE49-F238E27FC236}">
                <a16:creationId xmlns:a16="http://schemas.microsoft.com/office/drawing/2014/main" id="{B460D232-6E1A-354C-2A0D-C135CE3C503F}"/>
              </a:ext>
            </a:extLst>
          </p:cNvPr>
          <p:cNvSpPr>
            <a:spLocks noGrp="1"/>
          </p:cNvSpPr>
          <p:nvPr>
            <p:ph sz="quarter" idx="13"/>
          </p:nvPr>
        </p:nvSpPr>
        <p:spPr/>
        <p:txBody>
          <a:bodyPr/>
          <a:lstStyle/>
          <a:p>
            <a:r>
              <a:rPr lang="en-GB" dirty="0"/>
              <a:t>Plant a tree or play an instrument?</a:t>
            </a:r>
          </a:p>
        </p:txBody>
      </p:sp>
      <p:pic>
        <p:nvPicPr>
          <p:cNvPr id="10" name="Picture 9" descr="Person wearing gardening gloves planting fir tree">
            <a:extLst>
              <a:ext uri="{FF2B5EF4-FFF2-40B4-BE49-F238E27FC236}">
                <a16:creationId xmlns:a16="http://schemas.microsoft.com/office/drawing/2014/main" id="{4E5ED41C-414A-3299-1D12-E7A66A827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27" y="2010907"/>
            <a:ext cx="4910491" cy="3812256"/>
          </a:xfrm>
          <a:prstGeom prst="rect">
            <a:avLst/>
          </a:prstGeom>
        </p:spPr>
      </p:pic>
      <p:pic>
        <p:nvPicPr>
          <p:cNvPr id="14" name="Picture 13" descr="Top view of maracas, organ, guitar, and drum sticks on a wooden surface">
            <a:extLst>
              <a:ext uri="{FF2B5EF4-FFF2-40B4-BE49-F238E27FC236}">
                <a16:creationId xmlns:a16="http://schemas.microsoft.com/office/drawing/2014/main" id="{168F895D-28CF-9FCE-A856-A74E060A4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641" y="2010907"/>
            <a:ext cx="5712832" cy="3813486"/>
          </a:xfrm>
          <a:prstGeom prst="rect">
            <a:avLst/>
          </a:prstGeom>
        </p:spPr>
      </p:pic>
    </p:spTree>
    <p:extLst>
      <p:ext uri="{BB962C8B-B14F-4D97-AF65-F5344CB8AC3E}">
        <p14:creationId xmlns:p14="http://schemas.microsoft.com/office/powerpoint/2010/main" val="1596884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D1889B-0CF6-D3D3-46F5-BF79288AAC8F}"/>
              </a:ext>
            </a:extLst>
          </p:cNvPr>
          <p:cNvSpPr>
            <a:spLocks noGrp="1"/>
          </p:cNvSpPr>
          <p:nvPr>
            <p:ph idx="1"/>
          </p:nvPr>
        </p:nvSpPr>
        <p:spPr>
          <a:xfrm>
            <a:off x="706333" y="898814"/>
            <a:ext cx="10716740" cy="5356513"/>
          </a:xfrm>
        </p:spPr>
        <p:txBody>
          <a:bodyPr>
            <a:normAutofit/>
          </a:bodyPr>
          <a:lstStyle/>
          <a:p>
            <a:pPr marL="0" indent="0">
              <a:buNone/>
            </a:pPr>
            <a:r>
              <a:rPr lang="en-GB" sz="2600" i="1" dirty="0"/>
              <a:t>“Build your skills not your resume.” </a:t>
            </a:r>
          </a:p>
          <a:p>
            <a:pPr marL="0" indent="0">
              <a:buNone/>
            </a:pPr>
            <a:r>
              <a:rPr lang="en-GB" sz="2600" dirty="0"/>
              <a:t>– Sheryl Sandberg</a:t>
            </a:r>
          </a:p>
          <a:p>
            <a:pPr marL="0" indent="0" algn="ctr">
              <a:buNone/>
            </a:pPr>
            <a:endParaRPr lang="en-GB" sz="2600" dirty="0"/>
          </a:p>
          <a:p>
            <a:pPr marL="0" indent="0" algn="r">
              <a:lnSpc>
                <a:spcPct val="100000"/>
              </a:lnSpc>
              <a:buNone/>
            </a:pPr>
            <a:r>
              <a:rPr lang="en-GB" sz="2600" i="1" dirty="0"/>
              <a:t>“Most skills can be learned, but it is difficult </a:t>
            </a:r>
            <a:br>
              <a:rPr lang="en-GB" sz="2600" i="1" dirty="0"/>
            </a:br>
            <a:r>
              <a:rPr lang="en-GB" sz="2600" i="1" dirty="0"/>
              <a:t>to train people on their personality.” </a:t>
            </a:r>
          </a:p>
          <a:p>
            <a:pPr marL="0" indent="0" algn="r">
              <a:lnSpc>
                <a:spcPct val="100000"/>
              </a:lnSpc>
              <a:buNone/>
            </a:pPr>
            <a:r>
              <a:rPr lang="en-GB" sz="2600" dirty="0"/>
              <a:t>– Richard Branson</a:t>
            </a:r>
          </a:p>
          <a:p>
            <a:pPr marL="0" indent="0" algn="ctr">
              <a:buNone/>
            </a:pPr>
            <a:endParaRPr lang="en-GB" sz="2600" dirty="0"/>
          </a:p>
          <a:p>
            <a:pPr marL="0" indent="0">
              <a:lnSpc>
                <a:spcPct val="100000"/>
              </a:lnSpc>
              <a:buNone/>
            </a:pPr>
            <a:r>
              <a:rPr lang="en-GB" sz="2600" i="1" dirty="0"/>
              <a:t>“Talent you have naturally; skill is only </a:t>
            </a:r>
            <a:br>
              <a:rPr lang="en-GB" sz="2600" i="1" dirty="0"/>
            </a:br>
            <a:r>
              <a:rPr lang="en-GB" sz="2600" i="1" dirty="0"/>
              <a:t>developed by hours and hours of work.” </a:t>
            </a:r>
          </a:p>
          <a:p>
            <a:pPr marL="0" indent="0">
              <a:buNone/>
            </a:pPr>
            <a:r>
              <a:rPr lang="en-GB" sz="2600" dirty="0"/>
              <a:t>– Usain Bolt</a:t>
            </a:r>
          </a:p>
          <a:p>
            <a:pPr marL="0" indent="0" algn="ctr">
              <a:buNone/>
            </a:pPr>
            <a:endParaRPr lang="en-GB" sz="2600" dirty="0"/>
          </a:p>
        </p:txBody>
      </p:sp>
    </p:spTree>
    <p:extLst>
      <p:ext uri="{BB962C8B-B14F-4D97-AF65-F5344CB8AC3E}">
        <p14:creationId xmlns:p14="http://schemas.microsoft.com/office/powerpoint/2010/main" val="206130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65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B2A1B8E-116A-1357-E969-68DDCBC7F7FE}"/>
              </a:ext>
            </a:extLst>
          </p:cNvPr>
          <p:cNvCxnSpPr/>
          <p:nvPr/>
        </p:nvCxnSpPr>
        <p:spPr>
          <a:xfrm>
            <a:off x="2519424" y="4820855"/>
            <a:ext cx="715315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948D582D-1D12-8506-999D-D62C5921584C}"/>
              </a:ext>
            </a:extLst>
          </p:cNvPr>
          <p:cNvSpPr>
            <a:spLocks noGrp="1"/>
          </p:cNvSpPr>
          <p:nvPr>
            <p:ph type="title"/>
          </p:nvPr>
        </p:nvSpPr>
        <p:spPr>
          <a:xfrm>
            <a:off x="838200" y="434253"/>
            <a:ext cx="10515600" cy="720291"/>
          </a:xfrm>
        </p:spPr>
        <p:txBody>
          <a:bodyPr/>
          <a:lstStyle/>
          <a:p>
            <a:pPr algn="ctr"/>
            <a:r>
              <a:rPr lang="en-GB" dirty="0"/>
              <a:t>A Look Back in History</a:t>
            </a:r>
          </a:p>
        </p:txBody>
      </p:sp>
      <p:sp>
        <p:nvSpPr>
          <p:cNvPr id="2" name="Oval 1">
            <a:extLst>
              <a:ext uri="{FF2B5EF4-FFF2-40B4-BE49-F238E27FC236}">
                <a16:creationId xmlns:a16="http://schemas.microsoft.com/office/drawing/2014/main" id="{E3D7108C-B5A5-4A0C-07EC-7C929D972CD7}"/>
              </a:ext>
            </a:extLst>
          </p:cNvPr>
          <p:cNvSpPr/>
          <p:nvPr/>
        </p:nvSpPr>
        <p:spPr>
          <a:xfrm>
            <a:off x="2374741" y="4676172"/>
            <a:ext cx="289367" cy="28936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922E3BC-0B5F-CDD9-4254-52EC1FF94D2B}"/>
              </a:ext>
            </a:extLst>
          </p:cNvPr>
          <p:cNvSpPr/>
          <p:nvPr/>
        </p:nvSpPr>
        <p:spPr>
          <a:xfrm>
            <a:off x="4759126" y="4676172"/>
            <a:ext cx="289367" cy="28936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9674D79-B208-702E-A231-6AB82420983F}"/>
              </a:ext>
            </a:extLst>
          </p:cNvPr>
          <p:cNvSpPr/>
          <p:nvPr/>
        </p:nvSpPr>
        <p:spPr>
          <a:xfrm>
            <a:off x="7143509" y="4676172"/>
            <a:ext cx="289367" cy="28936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8020B35-FC87-4386-816D-4747821A9A80}"/>
              </a:ext>
            </a:extLst>
          </p:cNvPr>
          <p:cNvSpPr/>
          <p:nvPr/>
        </p:nvSpPr>
        <p:spPr>
          <a:xfrm>
            <a:off x="9527892" y="4676172"/>
            <a:ext cx="289367" cy="28936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11EAC4B-D4AA-EE9A-13B5-1606B214588F}"/>
              </a:ext>
            </a:extLst>
          </p:cNvPr>
          <p:cNvSpPr txBox="1"/>
          <p:nvPr/>
        </p:nvSpPr>
        <p:spPr>
          <a:xfrm>
            <a:off x="1419831" y="5155740"/>
            <a:ext cx="2184193" cy="369332"/>
          </a:xfrm>
          <a:prstGeom prst="rect">
            <a:avLst/>
          </a:prstGeom>
          <a:noFill/>
        </p:spPr>
        <p:txBody>
          <a:bodyPr wrap="square" rtlCol="0">
            <a:spAutoFit/>
          </a:bodyPr>
          <a:lstStyle/>
          <a:p>
            <a:pPr algn="ctr"/>
            <a:r>
              <a:rPr lang="en-GB" dirty="0"/>
              <a:t>Pre 1980s</a:t>
            </a:r>
          </a:p>
        </p:txBody>
      </p:sp>
      <p:sp>
        <p:nvSpPr>
          <p:cNvPr id="13" name="TextBox 12">
            <a:extLst>
              <a:ext uri="{FF2B5EF4-FFF2-40B4-BE49-F238E27FC236}">
                <a16:creationId xmlns:a16="http://schemas.microsoft.com/office/drawing/2014/main" id="{550DDF16-EABD-6942-C7D2-BCB885F11305}"/>
              </a:ext>
            </a:extLst>
          </p:cNvPr>
          <p:cNvSpPr txBox="1"/>
          <p:nvPr/>
        </p:nvSpPr>
        <p:spPr>
          <a:xfrm>
            <a:off x="3811712" y="5155740"/>
            <a:ext cx="2184193" cy="369332"/>
          </a:xfrm>
          <a:prstGeom prst="rect">
            <a:avLst/>
          </a:prstGeom>
          <a:noFill/>
        </p:spPr>
        <p:txBody>
          <a:bodyPr wrap="square" rtlCol="0">
            <a:spAutoFit/>
          </a:bodyPr>
          <a:lstStyle/>
          <a:p>
            <a:pPr algn="ctr"/>
            <a:r>
              <a:rPr lang="en-GB" dirty="0"/>
              <a:t>1980s</a:t>
            </a:r>
          </a:p>
        </p:txBody>
      </p:sp>
      <p:cxnSp>
        <p:nvCxnSpPr>
          <p:cNvPr id="15" name="Straight Connector 14">
            <a:extLst>
              <a:ext uri="{FF2B5EF4-FFF2-40B4-BE49-F238E27FC236}">
                <a16:creationId xmlns:a16="http://schemas.microsoft.com/office/drawing/2014/main" id="{951CA22B-C932-29FA-A521-F3ED7E595D33}"/>
              </a:ext>
            </a:extLst>
          </p:cNvPr>
          <p:cNvCxnSpPr>
            <a:stCxn id="2" idx="0"/>
          </p:cNvCxnSpPr>
          <p:nvPr/>
        </p:nvCxnSpPr>
        <p:spPr>
          <a:xfrm flipH="1" flipV="1">
            <a:off x="2519424" y="3819646"/>
            <a:ext cx="1" cy="856526"/>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6B5CC52-A842-8787-490C-695F7C4A0B3F}"/>
              </a:ext>
            </a:extLst>
          </p:cNvPr>
          <p:cNvSpPr txBox="1"/>
          <p:nvPr/>
        </p:nvSpPr>
        <p:spPr>
          <a:xfrm>
            <a:off x="1419831" y="3028632"/>
            <a:ext cx="2184193" cy="646331"/>
          </a:xfrm>
          <a:prstGeom prst="rect">
            <a:avLst/>
          </a:prstGeom>
          <a:noFill/>
        </p:spPr>
        <p:txBody>
          <a:bodyPr wrap="square" rtlCol="0">
            <a:spAutoFit/>
          </a:bodyPr>
          <a:lstStyle/>
          <a:p>
            <a:pPr algn="ctr"/>
            <a:r>
              <a:rPr lang="en-GB" b="1" dirty="0">
                <a:solidFill>
                  <a:schemeClr val="tx2"/>
                </a:solidFill>
              </a:rPr>
              <a:t>biographical interviews</a:t>
            </a:r>
          </a:p>
        </p:txBody>
      </p:sp>
      <p:cxnSp>
        <p:nvCxnSpPr>
          <p:cNvPr id="17" name="Straight Connector 16">
            <a:extLst>
              <a:ext uri="{FF2B5EF4-FFF2-40B4-BE49-F238E27FC236}">
                <a16:creationId xmlns:a16="http://schemas.microsoft.com/office/drawing/2014/main" id="{85657078-EBC0-AA79-E76D-24F96D65F40D}"/>
              </a:ext>
            </a:extLst>
          </p:cNvPr>
          <p:cNvCxnSpPr>
            <a:cxnSpLocks/>
          </p:cNvCxnSpPr>
          <p:nvPr/>
        </p:nvCxnSpPr>
        <p:spPr>
          <a:xfrm flipV="1">
            <a:off x="4899731" y="2967054"/>
            <a:ext cx="0" cy="1709118"/>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93CFBED-A8D7-CD54-811E-FFE19041C59C}"/>
              </a:ext>
            </a:extLst>
          </p:cNvPr>
          <p:cNvSpPr txBox="1"/>
          <p:nvPr/>
        </p:nvSpPr>
        <p:spPr>
          <a:xfrm>
            <a:off x="3800137" y="2176040"/>
            <a:ext cx="2184193" cy="646331"/>
          </a:xfrm>
          <a:prstGeom prst="rect">
            <a:avLst/>
          </a:prstGeom>
          <a:noFill/>
        </p:spPr>
        <p:txBody>
          <a:bodyPr wrap="square" rtlCol="0">
            <a:spAutoFit/>
          </a:bodyPr>
          <a:lstStyle/>
          <a:p>
            <a:pPr algn="ctr"/>
            <a:r>
              <a:rPr lang="en-GB" b="1" dirty="0">
                <a:solidFill>
                  <a:schemeClr val="accent2"/>
                </a:solidFill>
              </a:rPr>
              <a:t>shift to competencies</a:t>
            </a:r>
          </a:p>
        </p:txBody>
      </p:sp>
      <p:cxnSp>
        <p:nvCxnSpPr>
          <p:cNvPr id="20" name="Straight Connector 19">
            <a:extLst>
              <a:ext uri="{FF2B5EF4-FFF2-40B4-BE49-F238E27FC236}">
                <a16:creationId xmlns:a16="http://schemas.microsoft.com/office/drawing/2014/main" id="{38AE4727-8548-7158-CE76-497026C22F99}"/>
              </a:ext>
            </a:extLst>
          </p:cNvPr>
          <p:cNvCxnSpPr/>
          <p:nvPr/>
        </p:nvCxnSpPr>
        <p:spPr>
          <a:xfrm flipH="1" flipV="1">
            <a:off x="7283457" y="3819646"/>
            <a:ext cx="1" cy="856526"/>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4739352-B1F3-922F-AF4A-19B0B65D0BAF}"/>
              </a:ext>
            </a:extLst>
          </p:cNvPr>
          <p:cNvSpPr txBox="1"/>
          <p:nvPr/>
        </p:nvSpPr>
        <p:spPr>
          <a:xfrm>
            <a:off x="6180443" y="1926359"/>
            <a:ext cx="2184193" cy="1754326"/>
          </a:xfrm>
          <a:prstGeom prst="rect">
            <a:avLst/>
          </a:prstGeom>
          <a:noFill/>
        </p:spPr>
        <p:txBody>
          <a:bodyPr wrap="square" rtlCol="0">
            <a:spAutoFit/>
          </a:bodyPr>
          <a:lstStyle/>
          <a:p>
            <a:pPr algn="ctr"/>
            <a:r>
              <a:rPr lang="en-GB" b="1" dirty="0">
                <a:solidFill>
                  <a:schemeClr val="tx2"/>
                </a:solidFill>
              </a:rPr>
              <a:t>focus on strengths </a:t>
            </a:r>
            <a:br>
              <a:rPr lang="en-GB" b="1" dirty="0">
                <a:solidFill>
                  <a:schemeClr val="tx2"/>
                </a:solidFill>
              </a:rPr>
            </a:br>
            <a:r>
              <a:rPr lang="en-GB" dirty="0">
                <a:solidFill>
                  <a:schemeClr val="tx2"/>
                </a:solidFill>
              </a:rPr>
              <a:t>(rather than remedial development model)</a:t>
            </a:r>
          </a:p>
        </p:txBody>
      </p:sp>
      <p:cxnSp>
        <p:nvCxnSpPr>
          <p:cNvPr id="22" name="Straight Connector 21">
            <a:extLst>
              <a:ext uri="{FF2B5EF4-FFF2-40B4-BE49-F238E27FC236}">
                <a16:creationId xmlns:a16="http://schemas.microsoft.com/office/drawing/2014/main" id="{011E34F9-7412-EDAB-B276-144EA6C72555}"/>
              </a:ext>
            </a:extLst>
          </p:cNvPr>
          <p:cNvCxnSpPr>
            <a:cxnSpLocks/>
          </p:cNvCxnSpPr>
          <p:nvPr/>
        </p:nvCxnSpPr>
        <p:spPr>
          <a:xfrm flipV="1">
            <a:off x="9663764" y="2967054"/>
            <a:ext cx="0" cy="1709118"/>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4E10057-A39C-0AA9-8D11-53CA5ECD811C}"/>
              </a:ext>
            </a:extLst>
          </p:cNvPr>
          <p:cNvSpPr txBox="1"/>
          <p:nvPr/>
        </p:nvSpPr>
        <p:spPr>
          <a:xfrm>
            <a:off x="8564170" y="2536332"/>
            <a:ext cx="2184193" cy="369332"/>
          </a:xfrm>
          <a:prstGeom prst="rect">
            <a:avLst/>
          </a:prstGeom>
          <a:noFill/>
        </p:spPr>
        <p:txBody>
          <a:bodyPr wrap="square" rtlCol="0">
            <a:spAutoFit/>
          </a:bodyPr>
          <a:lstStyle/>
          <a:p>
            <a:pPr algn="ctr"/>
            <a:r>
              <a:rPr lang="en-GB" b="1" dirty="0">
                <a:solidFill>
                  <a:schemeClr val="accent2"/>
                </a:solidFill>
              </a:rPr>
              <a:t>shift to skills</a:t>
            </a:r>
          </a:p>
        </p:txBody>
      </p:sp>
      <p:sp>
        <p:nvSpPr>
          <p:cNvPr id="24" name="TextBox 23">
            <a:extLst>
              <a:ext uri="{FF2B5EF4-FFF2-40B4-BE49-F238E27FC236}">
                <a16:creationId xmlns:a16="http://schemas.microsoft.com/office/drawing/2014/main" id="{020A2389-C1DB-4F4E-832C-0B4DFB6D16A0}"/>
              </a:ext>
            </a:extLst>
          </p:cNvPr>
          <p:cNvSpPr txBox="1"/>
          <p:nvPr/>
        </p:nvSpPr>
        <p:spPr>
          <a:xfrm>
            <a:off x="6183864" y="5155740"/>
            <a:ext cx="2184193" cy="369332"/>
          </a:xfrm>
          <a:prstGeom prst="rect">
            <a:avLst/>
          </a:prstGeom>
          <a:noFill/>
        </p:spPr>
        <p:txBody>
          <a:bodyPr wrap="square" rtlCol="0">
            <a:spAutoFit/>
          </a:bodyPr>
          <a:lstStyle/>
          <a:p>
            <a:pPr algn="ctr"/>
            <a:r>
              <a:rPr lang="en-GB" dirty="0"/>
              <a:t>2010s</a:t>
            </a:r>
          </a:p>
        </p:txBody>
      </p:sp>
      <p:sp>
        <p:nvSpPr>
          <p:cNvPr id="25" name="TextBox 24">
            <a:extLst>
              <a:ext uri="{FF2B5EF4-FFF2-40B4-BE49-F238E27FC236}">
                <a16:creationId xmlns:a16="http://schemas.microsoft.com/office/drawing/2014/main" id="{EC0D0E7F-08B3-326B-EF3C-03CDDDC47C19}"/>
              </a:ext>
            </a:extLst>
          </p:cNvPr>
          <p:cNvSpPr txBox="1"/>
          <p:nvPr/>
        </p:nvSpPr>
        <p:spPr>
          <a:xfrm>
            <a:off x="8626013" y="5155740"/>
            <a:ext cx="2184193" cy="369332"/>
          </a:xfrm>
          <a:prstGeom prst="rect">
            <a:avLst/>
          </a:prstGeom>
          <a:noFill/>
        </p:spPr>
        <p:txBody>
          <a:bodyPr wrap="square" rtlCol="0">
            <a:spAutoFit/>
          </a:bodyPr>
          <a:lstStyle/>
          <a:p>
            <a:pPr algn="ctr"/>
            <a:r>
              <a:rPr lang="en-GB" dirty="0"/>
              <a:t>2020s</a:t>
            </a:r>
          </a:p>
        </p:txBody>
      </p:sp>
    </p:spTree>
    <p:extLst>
      <p:ext uri="{BB962C8B-B14F-4D97-AF65-F5344CB8AC3E}">
        <p14:creationId xmlns:p14="http://schemas.microsoft.com/office/powerpoint/2010/main" val="748164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8D582D-1D12-8506-999D-D62C5921584C}"/>
              </a:ext>
            </a:extLst>
          </p:cNvPr>
          <p:cNvSpPr>
            <a:spLocks noGrp="1"/>
          </p:cNvSpPr>
          <p:nvPr>
            <p:ph type="title"/>
          </p:nvPr>
        </p:nvSpPr>
        <p:spPr>
          <a:xfrm>
            <a:off x="4143066" y="2827116"/>
            <a:ext cx="4031987" cy="720291"/>
          </a:xfrm>
        </p:spPr>
        <p:txBody>
          <a:bodyPr/>
          <a:lstStyle/>
          <a:p>
            <a:r>
              <a:rPr lang="en-GB" dirty="0"/>
              <a:t>Skills Language</a:t>
            </a:r>
          </a:p>
        </p:txBody>
      </p:sp>
      <p:sp>
        <p:nvSpPr>
          <p:cNvPr id="15" name="Freeform: Shape 14">
            <a:extLst>
              <a:ext uri="{FF2B5EF4-FFF2-40B4-BE49-F238E27FC236}">
                <a16:creationId xmlns:a16="http://schemas.microsoft.com/office/drawing/2014/main" id="{98351F4C-16B1-31AE-3786-693A330A779D}"/>
              </a:ext>
            </a:extLst>
          </p:cNvPr>
          <p:cNvSpPr/>
          <p:nvPr/>
        </p:nvSpPr>
        <p:spPr>
          <a:xfrm>
            <a:off x="688428" y="2946862"/>
            <a:ext cx="2023200" cy="1201090"/>
          </a:xfrm>
          <a:prstGeom prst="wedgeEllipseCallout">
            <a:avLst>
              <a:gd name="adj1" fmla="val 105734"/>
              <a:gd name="adj2" fmla="val -23257"/>
            </a:avLst>
          </a:prstGeom>
          <a:solidFill>
            <a:schemeClr val="accent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6177" tIns="166177" rIns="166177" bIns="166177" numCol="1" spcCol="1270" anchor="ctr" anchorCtr="0">
            <a:noAutofit/>
          </a:bodyPr>
          <a:lstStyle/>
          <a:p>
            <a:pPr marL="0" lvl="0" indent="0" algn="ctr" defTabSz="400050">
              <a:lnSpc>
                <a:spcPct val="90000"/>
              </a:lnSpc>
              <a:spcBef>
                <a:spcPct val="0"/>
              </a:spcBef>
              <a:spcAft>
                <a:spcPct val="35000"/>
              </a:spcAft>
              <a:buNone/>
            </a:pPr>
            <a:r>
              <a:rPr lang="en-GB" sz="2400" kern="1200" dirty="0"/>
              <a:t>Upskill</a:t>
            </a:r>
          </a:p>
        </p:txBody>
      </p:sp>
      <p:sp>
        <p:nvSpPr>
          <p:cNvPr id="16" name="Freeform: Shape 15">
            <a:extLst>
              <a:ext uri="{FF2B5EF4-FFF2-40B4-BE49-F238E27FC236}">
                <a16:creationId xmlns:a16="http://schemas.microsoft.com/office/drawing/2014/main" id="{6BE34195-C117-A305-DB12-05AAE110A43C}"/>
              </a:ext>
            </a:extLst>
          </p:cNvPr>
          <p:cNvSpPr/>
          <p:nvPr/>
        </p:nvSpPr>
        <p:spPr>
          <a:xfrm>
            <a:off x="8369495" y="702348"/>
            <a:ext cx="2023491" cy="1056681"/>
          </a:xfrm>
          <a:prstGeom prst="wedgeEllipseCallout">
            <a:avLst>
              <a:gd name="adj1" fmla="val -87796"/>
              <a:gd name="adj2" fmla="val 137597"/>
            </a:avLst>
          </a:prstGeom>
          <a:solidFill>
            <a:schemeClr val="accent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6177" tIns="166177" rIns="166177" bIns="166177" numCol="1" spcCol="1270" anchor="ctr" anchorCtr="0">
            <a:noAutofit/>
          </a:bodyPr>
          <a:lstStyle/>
          <a:p>
            <a:pPr marL="0" lvl="0" indent="0" algn="ctr" defTabSz="400050">
              <a:lnSpc>
                <a:spcPct val="90000"/>
              </a:lnSpc>
              <a:spcBef>
                <a:spcPct val="0"/>
              </a:spcBef>
              <a:spcAft>
                <a:spcPct val="35000"/>
              </a:spcAft>
              <a:buNone/>
            </a:pPr>
            <a:r>
              <a:rPr lang="en-GB" sz="2400" kern="1200" dirty="0"/>
              <a:t>Reskill</a:t>
            </a:r>
          </a:p>
        </p:txBody>
      </p:sp>
      <p:sp>
        <p:nvSpPr>
          <p:cNvPr id="17" name="Freeform: Shape 16">
            <a:extLst>
              <a:ext uri="{FF2B5EF4-FFF2-40B4-BE49-F238E27FC236}">
                <a16:creationId xmlns:a16="http://schemas.microsoft.com/office/drawing/2014/main" id="{C8D0F762-B613-9244-E959-093842AD40EB}"/>
              </a:ext>
            </a:extLst>
          </p:cNvPr>
          <p:cNvSpPr/>
          <p:nvPr/>
        </p:nvSpPr>
        <p:spPr>
          <a:xfrm>
            <a:off x="987972" y="702348"/>
            <a:ext cx="2472749" cy="1384356"/>
          </a:xfrm>
          <a:prstGeom prst="wedgeRoundRectCallout">
            <a:avLst>
              <a:gd name="adj1" fmla="val 69393"/>
              <a:gd name="adj2" fmla="val 97804"/>
              <a:gd name="adj3" fmla="val 16667"/>
            </a:avLst>
          </a:prstGeom>
          <a:solidFill>
            <a:srgbClr val="43B0BE"/>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6177" tIns="166177" rIns="166177" bIns="166177" numCol="1" spcCol="1270" anchor="ctr" anchorCtr="0">
            <a:noAutofit/>
          </a:bodyPr>
          <a:lstStyle/>
          <a:p>
            <a:pPr marL="0" lvl="0" indent="0" algn="ctr" defTabSz="400050">
              <a:lnSpc>
                <a:spcPct val="90000"/>
              </a:lnSpc>
              <a:spcBef>
                <a:spcPct val="0"/>
              </a:spcBef>
              <a:spcAft>
                <a:spcPct val="35000"/>
              </a:spcAft>
              <a:buNone/>
            </a:pPr>
            <a:r>
              <a:rPr lang="en-GB" sz="2400" kern="1200" dirty="0"/>
              <a:t>Skills-based organisations</a:t>
            </a:r>
          </a:p>
        </p:txBody>
      </p:sp>
      <p:sp>
        <p:nvSpPr>
          <p:cNvPr id="18" name="Freeform: Shape 17">
            <a:extLst>
              <a:ext uri="{FF2B5EF4-FFF2-40B4-BE49-F238E27FC236}">
                <a16:creationId xmlns:a16="http://schemas.microsoft.com/office/drawing/2014/main" id="{C09346AC-0285-4632-BEF8-E01C1D7D26F5}"/>
              </a:ext>
            </a:extLst>
          </p:cNvPr>
          <p:cNvSpPr/>
          <p:nvPr/>
        </p:nvSpPr>
        <p:spPr>
          <a:xfrm>
            <a:off x="8800189" y="4351882"/>
            <a:ext cx="2023491" cy="1056681"/>
          </a:xfrm>
          <a:prstGeom prst="wedgeEllipseCallout">
            <a:avLst>
              <a:gd name="adj1" fmla="val -99720"/>
              <a:gd name="adj2" fmla="val -107089"/>
            </a:avLst>
          </a:prstGeom>
          <a:solidFill>
            <a:schemeClr val="accent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6177" tIns="166177" rIns="166177" bIns="166177" numCol="1" spcCol="1270" anchor="ctr" anchorCtr="0">
            <a:noAutofit/>
          </a:bodyPr>
          <a:lstStyle/>
          <a:p>
            <a:pPr marL="0" lvl="0" indent="0" algn="ctr" defTabSz="400050">
              <a:lnSpc>
                <a:spcPct val="90000"/>
              </a:lnSpc>
              <a:spcBef>
                <a:spcPct val="0"/>
              </a:spcBef>
              <a:spcAft>
                <a:spcPct val="35000"/>
              </a:spcAft>
              <a:buNone/>
            </a:pPr>
            <a:r>
              <a:rPr lang="en-GB" sz="2400" kern="1200" dirty="0"/>
              <a:t>Skilled</a:t>
            </a:r>
          </a:p>
        </p:txBody>
      </p:sp>
      <p:sp>
        <p:nvSpPr>
          <p:cNvPr id="19" name="Freeform: Shape 18">
            <a:extLst>
              <a:ext uri="{FF2B5EF4-FFF2-40B4-BE49-F238E27FC236}">
                <a16:creationId xmlns:a16="http://schemas.microsoft.com/office/drawing/2014/main" id="{D06FEA7F-6775-71D1-405E-7C19EDF49491}"/>
              </a:ext>
            </a:extLst>
          </p:cNvPr>
          <p:cNvSpPr/>
          <p:nvPr/>
        </p:nvSpPr>
        <p:spPr>
          <a:xfrm>
            <a:off x="9443545" y="2349061"/>
            <a:ext cx="2243958" cy="1338545"/>
          </a:xfrm>
          <a:prstGeom prst="wedgeRoundRectCallout">
            <a:avLst>
              <a:gd name="adj1" fmla="val -100050"/>
              <a:gd name="adj2" fmla="val 15388"/>
              <a:gd name="adj3" fmla="val 16667"/>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6177" tIns="166177" rIns="166177" bIns="166177" numCol="1" spcCol="1270" anchor="ctr" anchorCtr="0">
            <a:noAutofit/>
          </a:bodyPr>
          <a:lstStyle/>
          <a:p>
            <a:pPr marL="0" lvl="0" indent="0" algn="ctr" defTabSz="400050">
              <a:lnSpc>
                <a:spcPct val="90000"/>
              </a:lnSpc>
              <a:spcBef>
                <a:spcPct val="0"/>
              </a:spcBef>
              <a:spcAft>
                <a:spcPct val="35000"/>
              </a:spcAft>
              <a:buNone/>
            </a:pPr>
            <a:r>
              <a:rPr lang="en-GB" sz="2400" kern="1200" dirty="0"/>
              <a:t>Skills development</a:t>
            </a:r>
          </a:p>
        </p:txBody>
      </p:sp>
      <p:sp>
        <p:nvSpPr>
          <p:cNvPr id="20" name="Freeform: Shape 19">
            <a:extLst>
              <a:ext uri="{FF2B5EF4-FFF2-40B4-BE49-F238E27FC236}">
                <a16:creationId xmlns:a16="http://schemas.microsoft.com/office/drawing/2014/main" id="{A91EA145-97CE-FC4B-793C-99D3D656E5B3}"/>
              </a:ext>
            </a:extLst>
          </p:cNvPr>
          <p:cNvSpPr/>
          <p:nvPr/>
        </p:nvSpPr>
        <p:spPr>
          <a:xfrm>
            <a:off x="2538122" y="4471938"/>
            <a:ext cx="2023491" cy="1056681"/>
          </a:xfrm>
          <a:prstGeom prst="wedgeRoundRectCallout">
            <a:avLst>
              <a:gd name="adj1" fmla="val 51626"/>
              <a:gd name="adj2" fmla="val -120517"/>
              <a:gd name="adj3" fmla="val 16667"/>
            </a:avLst>
          </a:prstGeom>
          <a:solidFill>
            <a:schemeClr val="tx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6177" tIns="166177" rIns="166177" bIns="166177" numCol="1" spcCol="1270" anchor="ctr" anchorCtr="0">
            <a:noAutofit/>
          </a:bodyPr>
          <a:lstStyle/>
          <a:p>
            <a:pPr marL="0" lvl="0" indent="0" algn="ctr" defTabSz="400050">
              <a:lnSpc>
                <a:spcPct val="90000"/>
              </a:lnSpc>
              <a:spcBef>
                <a:spcPct val="0"/>
              </a:spcBef>
              <a:spcAft>
                <a:spcPct val="35000"/>
              </a:spcAft>
              <a:buNone/>
            </a:pPr>
            <a:r>
              <a:rPr lang="en-GB" sz="2400" kern="1200" dirty="0"/>
              <a:t>Skills framework</a:t>
            </a:r>
          </a:p>
        </p:txBody>
      </p:sp>
      <p:sp>
        <p:nvSpPr>
          <p:cNvPr id="21" name="Freeform: Shape 20">
            <a:extLst>
              <a:ext uri="{FF2B5EF4-FFF2-40B4-BE49-F238E27FC236}">
                <a16:creationId xmlns:a16="http://schemas.microsoft.com/office/drawing/2014/main" id="{F9CB3292-E9B1-9342-E638-6E909EDBEFDA}"/>
              </a:ext>
            </a:extLst>
          </p:cNvPr>
          <p:cNvSpPr/>
          <p:nvPr/>
        </p:nvSpPr>
        <p:spPr>
          <a:xfrm>
            <a:off x="5460125" y="4599640"/>
            <a:ext cx="2249214" cy="1201090"/>
          </a:xfrm>
          <a:prstGeom prst="wedgeRoundRectCallout">
            <a:avLst>
              <a:gd name="adj1" fmla="val -35010"/>
              <a:gd name="adj2" fmla="val -119514"/>
              <a:gd name="adj3" fmla="val 16667"/>
            </a:avLst>
          </a:prstGeom>
          <a:solidFill>
            <a:srgbClr val="43B0BE"/>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6177" tIns="166177" rIns="166177" bIns="166177" numCol="1" spcCol="1270" anchor="ctr" anchorCtr="0">
            <a:noAutofit/>
          </a:bodyPr>
          <a:lstStyle/>
          <a:p>
            <a:pPr marL="0" lvl="0" indent="0" algn="ctr" defTabSz="400050">
              <a:lnSpc>
                <a:spcPct val="90000"/>
              </a:lnSpc>
              <a:spcBef>
                <a:spcPct val="0"/>
              </a:spcBef>
              <a:spcAft>
                <a:spcPct val="35000"/>
              </a:spcAft>
              <a:buNone/>
            </a:pPr>
            <a:r>
              <a:rPr lang="en-GB" sz="2400" kern="1200" dirty="0"/>
              <a:t>Skills-based hiring</a:t>
            </a:r>
          </a:p>
        </p:txBody>
      </p:sp>
      <p:sp>
        <p:nvSpPr>
          <p:cNvPr id="22" name="Freeform: Shape 21">
            <a:extLst>
              <a:ext uri="{FF2B5EF4-FFF2-40B4-BE49-F238E27FC236}">
                <a16:creationId xmlns:a16="http://schemas.microsoft.com/office/drawing/2014/main" id="{A005EA0A-2F34-01BC-CF77-0CE59BEEB0D6}"/>
              </a:ext>
            </a:extLst>
          </p:cNvPr>
          <p:cNvSpPr/>
          <p:nvPr/>
        </p:nvSpPr>
        <p:spPr>
          <a:xfrm>
            <a:off x="4809306" y="301683"/>
            <a:ext cx="2211604" cy="1056681"/>
          </a:xfrm>
          <a:prstGeom prst="wedgeRoundRectCallout">
            <a:avLst>
              <a:gd name="adj1" fmla="val 777"/>
              <a:gd name="adj2" fmla="val 167934"/>
              <a:gd name="adj3" fmla="val 16667"/>
            </a:avLst>
          </a:prstGeom>
          <a:solidFill>
            <a:schemeClr val="tx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6177" tIns="166177" rIns="166177" bIns="166177" numCol="1" spcCol="1270" anchor="ctr" anchorCtr="0">
            <a:noAutofit/>
          </a:bodyPr>
          <a:lstStyle/>
          <a:p>
            <a:pPr marL="0" lvl="0" indent="0" algn="ctr" defTabSz="400050">
              <a:lnSpc>
                <a:spcPct val="90000"/>
              </a:lnSpc>
              <a:spcBef>
                <a:spcPct val="0"/>
              </a:spcBef>
              <a:spcAft>
                <a:spcPct val="35000"/>
              </a:spcAft>
              <a:buNone/>
            </a:pPr>
            <a:r>
              <a:rPr lang="en-GB" sz="2400" kern="1200" dirty="0"/>
              <a:t>Skills gaps</a:t>
            </a:r>
          </a:p>
        </p:txBody>
      </p:sp>
      <p:sp>
        <p:nvSpPr>
          <p:cNvPr id="3" name="TextBox 2">
            <a:extLst>
              <a:ext uri="{FF2B5EF4-FFF2-40B4-BE49-F238E27FC236}">
                <a16:creationId xmlns:a16="http://schemas.microsoft.com/office/drawing/2014/main" id="{4088638D-6095-4FF4-DF60-D4FDEE9C9D82}"/>
              </a:ext>
            </a:extLst>
          </p:cNvPr>
          <p:cNvSpPr txBox="1"/>
          <p:nvPr/>
        </p:nvSpPr>
        <p:spPr>
          <a:xfrm>
            <a:off x="63059" y="6114596"/>
            <a:ext cx="12192000" cy="677108"/>
          </a:xfrm>
          <a:prstGeom prst="rect">
            <a:avLst/>
          </a:prstGeom>
          <a:noFill/>
        </p:spPr>
        <p:txBody>
          <a:bodyPr wrap="square" rtlCol="0">
            <a:spAutoFit/>
          </a:bodyPr>
          <a:lstStyle/>
          <a:p>
            <a:pPr algn="ctr"/>
            <a:r>
              <a:rPr lang="en-GB" sz="2000" b="1" kern="1200" dirty="0">
                <a:solidFill>
                  <a:schemeClr val="accent2"/>
                </a:solidFill>
              </a:rPr>
              <a:t>Skills resonate with people at all levels in a way that competencies never did</a:t>
            </a:r>
          </a:p>
          <a:p>
            <a:endParaRPr lang="en-GB" dirty="0"/>
          </a:p>
        </p:txBody>
      </p:sp>
    </p:spTree>
    <p:extLst>
      <p:ext uri="{BB962C8B-B14F-4D97-AF65-F5344CB8AC3E}">
        <p14:creationId xmlns:p14="http://schemas.microsoft.com/office/powerpoint/2010/main" val="25138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485697-435F-F9FA-D565-6957480ECC58}"/>
              </a:ext>
            </a:extLst>
          </p:cNvPr>
          <p:cNvSpPr>
            <a:spLocks noGrp="1"/>
          </p:cNvSpPr>
          <p:nvPr>
            <p:ph type="title"/>
          </p:nvPr>
        </p:nvSpPr>
        <p:spPr/>
        <p:txBody>
          <a:bodyPr/>
          <a:lstStyle/>
          <a:p>
            <a:r>
              <a:rPr lang="en-GB" dirty="0"/>
              <a:t>Why Skills Matter?</a:t>
            </a:r>
          </a:p>
        </p:txBody>
      </p:sp>
      <p:sp>
        <p:nvSpPr>
          <p:cNvPr id="9" name="Content Placeholder 8">
            <a:extLst>
              <a:ext uri="{FF2B5EF4-FFF2-40B4-BE49-F238E27FC236}">
                <a16:creationId xmlns:a16="http://schemas.microsoft.com/office/drawing/2014/main" id="{187221BD-35B1-8590-9262-C6C0F6148FF5}"/>
              </a:ext>
            </a:extLst>
          </p:cNvPr>
          <p:cNvSpPr>
            <a:spLocks noGrp="1"/>
          </p:cNvSpPr>
          <p:nvPr>
            <p:ph sz="quarter" idx="13"/>
          </p:nvPr>
        </p:nvSpPr>
        <p:spPr/>
        <p:txBody>
          <a:bodyPr>
            <a:normAutofit/>
          </a:bodyPr>
          <a:lstStyle/>
          <a:p>
            <a:r>
              <a:rPr lang="en-GB" dirty="0"/>
              <a:t>Unleashing potential with a systematic model for HR and our talent solutions</a:t>
            </a:r>
          </a:p>
        </p:txBody>
      </p:sp>
      <p:sp>
        <p:nvSpPr>
          <p:cNvPr id="31" name="TextBox 30">
            <a:extLst>
              <a:ext uri="{FF2B5EF4-FFF2-40B4-BE49-F238E27FC236}">
                <a16:creationId xmlns:a16="http://schemas.microsoft.com/office/drawing/2014/main" id="{405D0246-D2F8-F125-37E9-CD57D714F3DF}"/>
              </a:ext>
            </a:extLst>
          </p:cNvPr>
          <p:cNvSpPr txBox="1"/>
          <p:nvPr/>
        </p:nvSpPr>
        <p:spPr>
          <a:xfrm>
            <a:off x="319896" y="6178295"/>
            <a:ext cx="5202210" cy="70788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1200" cap="none" spc="0" normalizeH="0" baseline="0" noProof="0" dirty="0">
                <a:ln>
                  <a:noFill/>
                </a:ln>
                <a:solidFill>
                  <a:srgbClr val="242424"/>
                </a:solidFill>
                <a:effectLst/>
                <a:uLnTx/>
                <a:uFillTx/>
                <a:latin typeface="Arial"/>
                <a:ea typeface="+mn-ea"/>
                <a:cs typeface="+mn-cs"/>
              </a:rPr>
              <a:t>Source: LinkedIn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1200" cap="none" spc="0" normalizeH="0" baseline="0" noProof="0" dirty="0">
                <a:ln>
                  <a:noFill/>
                </a:ln>
                <a:solidFill>
                  <a:srgbClr val="242424"/>
                </a:solidFill>
                <a:effectLst/>
                <a:uLnTx/>
                <a:uFillTx/>
                <a:latin typeface="Arial"/>
                <a:ea typeface="+mn-ea"/>
                <a:cs typeface="+mn-cs"/>
              </a:rPr>
              <a:t>Source: </a:t>
            </a:r>
            <a:r>
              <a:rPr kumimoji="0" lang="en-GB" sz="800" b="0" i="0" u="none" strike="noStrike" kern="1200" cap="none" spc="0" normalizeH="0" baseline="0" noProof="0" dirty="0" err="1">
                <a:ln>
                  <a:noFill/>
                </a:ln>
                <a:solidFill>
                  <a:srgbClr val="242424"/>
                </a:solidFill>
                <a:effectLst/>
                <a:uLnTx/>
                <a:uFillTx/>
                <a:latin typeface="Arial"/>
                <a:ea typeface="+mn-ea"/>
                <a:cs typeface="+mn-cs"/>
              </a:rPr>
              <a:t>CultureAmp</a:t>
            </a:r>
            <a:endParaRPr kumimoji="0" lang="en-GB" sz="800" b="0" i="0" u="none" strike="noStrike" kern="1200" cap="none" spc="0" normalizeH="0" baseline="0" noProof="0" dirty="0">
              <a:ln>
                <a:noFill/>
              </a:ln>
              <a:solidFill>
                <a:srgbClr val="242424"/>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1200" cap="none" spc="0" normalizeH="0" baseline="0" noProof="0" dirty="0">
                <a:ln>
                  <a:noFill/>
                </a:ln>
                <a:solidFill>
                  <a:srgbClr val="242424"/>
                </a:solidFill>
                <a:effectLst/>
                <a:uLnTx/>
                <a:uFillTx/>
                <a:latin typeface="Arial"/>
                <a:ea typeface="+mn-ea"/>
                <a:cs typeface="+mn-cs"/>
                <a:hlinkClick r:id="rId3"/>
              </a:rPr>
              <a:t>Upskilling Study - Workplace Intelligence</a:t>
            </a:r>
            <a:endParaRPr lang="en-GB" sz="800" dirty="0">
              <a:solidFill>
                <a:srgbClr val="242424"/>
              </a:solidFill>
              <a:latin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800" dirty="0">
                <a:latin typeface="Arial"/>
                <a:cs typeface="Arial"/>
                <a:hlinkClick r:id="rId4"/>
              </a:rPr>
              <a:t>Josh Bersin, HR Predictions for 2023 Report</a:t>
            </a:r>
            <a:r>
              <a:rPr lang="en-GB" sz="80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800" b="0" i="0" u="none" strike="noStrike" kern="1200" cap="none" spc="0" normalizeH="0" baseline="0" noProof="0" dirty="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BB222F08-5F23-E12D-7C65-B296188BC363}"/>
              </a:ext>
            </a:extLst>
          </p:cNvPr>
          <p:cNvSpPr/>
          <p:nvPr/>
        </p:nvSpPr>
        <p:spPr>
          <a:xfrm>
            <a:off x="476776" y="1910694"/>
            <a:ext cx="2742057" cy="3930221"/>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79380831-E8F2-3945-E262-C0A332E5F320}"/>
              </a:ext>
            </a:extLst>
          </p:cNvPr>
          <p:cNvSpPr txBox="1"/>
          <p:nvPr/>
        </p:nvSpPr>
        <p:spPr>
          <a:xfrm>
            <a:off x="654837" y="2164157"/>
            <a:ext cx="2423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5D2B1"/>
                </a:solidFill>
                <a:effectLst/>
                <a:uLnTx/>
                <a:uFillTx/>
                <a:latin typeface="Segoe UI"/>
                <a:ea typeface="+mn-ea"/>
                <a:cs typeface="+mn-cs"/>
              </a:rPr>
              <a:t>Recruit</a:t>
            </a:r>
          </a:p>
        </p:txBody>
      </p:sp>
      <p:sp>
        <p:nvSpPr>
          <p:cNvPr id="17" name="TextBox 16">
            <a:extLst>
              <a:ext uri="{FF2B5EF4-FFF2-40B4-BE49-F238E27FC236}">
                <a16:creationId xmlns:a16="http://schemas.microsoft.com/office/drawing/2014/main" id="{C3CBB381-9CEA-BFC3-51BE-C9A12D3E477E}"/>
              </a:ext>
            </a:extLst>
          </p:cNvPr>
          <p:cNvSpPr txBox="1"/>
          <p:nvPr/>
        </p:nvSpPr>
        <p:spPr>
          <a:xfrm>
            <a:off x="654837" y="2693602"/>
            <a:ext cx="22661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75% of candidates will research a company’s reputation before applying for a job opening</a:t>
            </a:r>
            <a:r>
              <a:rPr kumimoji="0" lang="en-GB" sz="1400" b="0" i="0" u="none" strike="noStrike" kern="1200" cap="none" spc="0" normalizeH="0" baseline="30000" noProof="0" dirty="0">
                <a:ln>
                  <a:noFill/>
                </a:ln>
                <a:solidFill>
                  <a:prstClr val="white"/>
                </a:solidFill>
                <a:effectLst/>
                <a:uLnTx/>
                <a:uFillTx/>
                <a:latin typeface="Arial"/>
                <a:ea typeface="+mn-ea"/>
                <a:cs typeface="+mn-cs"/>
              </a:rPr>
              <a:t>1</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8026424E-B1FE-F534-1619-EF7A3A34A688}"/>
              </a:ext>
            </a:extLst>
          </p:cNvPr>
          <p:cNvCxnSpPr/>
          <p:nvPr/>
        </p:nvCxnSpPr>
        <p:spPr>
          <a:xfrm>
            <a:off x="767048" y="3875804"/>
            <a:ext cx="2041742"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D3F95D0-8898-F8DD-A589-A8F6802D869C}"/>
              </a:ext>
            </a:extLst>
          </p:cNvPr>
          <p:cNvSpPr txBox="1"/>
          <p:nvPr/>
        </p:nvSpPr>
        <p:spPr>
          <a:xfrm>
            <a:off x="9323127" y="6381621"/>
            <a:ext cx="30638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42424"/>
                </a:solidFill>
                <a:effectLst/>
                <a:uLnTx/>
                <a:uFillTx/>
                <a:latin typeface="Arial"/>
                <a:ea typeface="+mn-ea"/>
                <a:cs typeface="+mn-cs"/>
              </a:rPr>
              <a:t>Josh Bersin’s 4-R Systematic Model for HR </a:t>
            </a:r>
          </a:p>
        </p:txBody>
      </p:sp>
      <p:sp>
        <p:nvSpPr>
          <p:cNvPr id="2" name="TextBox 1">
            <a:extLst>
              <a:ext uri="{FF2B5EF4-FFF2-40B4-BE49-F238E27FC236}">
                <a16:creationId xmlns:a16="http://schemas.microsoft.com/office/drawing/2014/main" id="{FFDDDDA0-5C5B-D731-3F63-469C9EF75B08}"/>
              </a:ext>
            </a:extLst>
          </p:cNvPr>
          <p:cNvSpPr txBox="1"/>
          <p:nvPr/>
        </p:nvSpPr>
        <p:spPr>
          <a:xfrm>
            <a:off x="654836" y="3975807"/>
            <a:ext cx="2423643" cy="175432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20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Strategic sourcing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Diverse hiring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Candidate experience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Employment brand</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University relationships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Recruiter skills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Recruiting </a:t>
            </a:r>
            <a:r>
              <a:rPr kumimoji="0" lang="en-GB" sz="1400" b="0" i="1" u="none" strike="noStrike" kern="1200" cap="none" spc="0" normalizeH="0" baseline="0" noProof="0" dirty="0">
                <a:ln>
                  <a:noFill/>
                </a:ln>
                <a:solidFill>
                  <a:schemeClr val="accent1"/>
                </a:solidFill>
                <a:effectLst/>
                <a:uLnTx/>
                <a:uFillTx/>
                <a:latin typeface="Arial"/>
                <a:ea typeface="+mn-ea"/>
                <a:cs typeface="+mn-cs"/>
              </a:rPr>
              <a:t>operations</a:t>
            </a:r>
            <a:r>
              <a:rPr kumimoji="0" lang="en-GB" sz="1400" b="0" i="1" u="none" strike="noStrike" kern="1200" cap="none" spc="0" normalizeH="0" baseline="30000" noProof="0" dirty="0">
                <a:ln>
                  <a:noFill/>
                </a:ln>
                <a:solidFill>
                  <a:schemeClr val="accent1"/>
                </a:solidFill>
                <a:effectLst/>
                <a:uLnTx/>
                <a:uFillTx/>
                <a:latin typeface="Arial"/>
                <a:ea typeface="+mn-ea"/>
                <a:cs typeface="+mn-cs"/>
              </a:rPr>
              <a:t>4</a:t>
            </a:r>
            <a:endParaRPr kumimoji="0" lang="en-GB" sz="1400" b="0" i="1" u="none" strike="noStrike" kern="1200" cap="none" spc="0" normalizeH="0" baseline="0" noProof="0" dirty="0">
              <a:ln>
                <a:noFill/>
              </a:ln>
              <a:solidFill>
                <a:schemeClr val="accent1"/>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39CD9F14-F12C-9175-6836-A0D7D32D4B91}"/>
              </a:ext>
            </a:extLst>
          </p:cNvPr>
          <p:cNvGrpSpPr/>
          <p:nvPr/>
        </p:nvGrpSpPr>
        <p:grpSpPr>
          <a:xfrm>
            <a:off x="3353943" y="1910694"/>
            <a:ext cx="2742057" cy="3930221"/>
            <a:chOff x="3353943" y="1910694"/>
            <a:chExt cx="2742057" cy="3930221"/>
          </a:xfrm>
        </p:grpSpPr>
        <p:sp>
          <p:nvSpPr>
            <p:cNvPr id="11" name="Freeform: Shape 10">
              <a:extLst>
                <a:ext uri="{FF2B5EF4-FFF2-40B4-BE49-F238E27FC236}">
                  <a16:creationId xmlns:a16="http://schemas.microsoft.com/office/drawing/2014/main" id="{DD1B0204-1288-3145-23A1-35F628F0A50B}"/>
                </a:ext>
              </a:extLst>
            </p:cNvPr>
            <p:cNvSpPr/>
            <p:nvPr/>
          </p:nvSpPr>
          <p:spPr>
            <a:xfrm>
              <a:off x="3353943" y="1910694"/>
              <a:ext cx="2742057" cy="3930221"/>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1E4D2159-AB76-2602-DA3C-E220542614B1}"/>
                </a:ext>
              </a:extLst>
            </p:cNvPr>
            <p:cNvSpPr txBox="1"/>
            <p:nvPr/>
          </p:nvSpPr>
          <p:spPr>
            <a:xfrm>
              <a:off x="3509106" y="2164157"/>
              <a:ext cx="2423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5D2B1"/>
                  </a:solidFill>
                  <a:effectLst/>
                  <a:uLnTx/>
                  <a:uFillTx/>
                  <a:latin typeface="Segoe UI"/>
                  <a:ea typeface="+mn-ea"/>
                  <a:cs typeface="+mn-cs"/>
                </a:rPr>
                <a:t>Retain</a:t>
              </a:r>
            </a:p>
          </p:txBody>
        </p:sp>
        <p:sp>
          <p:nvSpPr>
            <p:cNvPr id="24" name="TextBox 23">
              <a:extLst>
                <a:ext uri="{FF2B5EF4-FFF2-40B4-BE49-F238E27FC236}">
                  <a16:creationId xmlns:a16="http://schemas.microsoft.com/office/drawing/2014/main" id="{98721BC8-FB95-FB85-05D6-6E61CF40EA72}"/>
                </a:ext>
              </a:extLst>
            </p:cNvPr>
            <p:cNvSpPr txBox="1"/>
            <p:nvPr/>
          </p:nvSpPr>
          <p:spPr>
            <a:xfrm>
              <a:off x="3509106" y="2693602"/>
              <a:ext cx="226616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 lack of employee development opportunities is the #1 reason an employee chooses to leave the company</a:t>
              </a:r>
              <a:r>
                <a:rPr kumimoji="0" lang="en-GB" sz="1400" b="0" i="0" u="none" strike="noStrike" kern="1200" cap="none" spc="0" normalizeH="0" baseline="30000" noProof="0" dirty="0">
                  <a:ln>
                    <a:noFill/>
                  </a:ln>
                  <a:solidFill>
                    <a:prstClr val="white"/>
                  </a:solidFill>
                  <a:effectLst/>
                  <a:uLnTx/>
                  <a:uFillTx/>
                  <a:latin typeface="Arial"/>
                  <a:ea typeface="+mn-ea"/>
                  <a:cs typeface="+mn-cs"/>
                </a:rPr>
                <a:t>2</a:t>
              </a:r>
            </a:p>
          </p:txBody>
        </p:sp>
        <p:cxnSp>
          <p:nvCxnSpPr>
            <p:cNvPr id="32" name="Straight Connector 31">
              <a:extLst>
                <a:ext uri="{FF2B5EF4-FFF2-40B4-BE49-F238E27FC236}">
                  <a16:creationId xmlns:a16="http://schemas.microsoft.com/office/drawing/2014/main" id="{BCEE45F2-8014-538B-5B9E-9522779A5498}"/>
                </a:ext>
              </a:extLst>
            </p:cNvPr>
            <p:cNvCxnSpPr/>
            <p:nvPr/>
          </p:nvCxnSpPr>
          <p:spPr>
            <a:xfrm>
              <a:off x="3621317" y="3875804"/>
              <a:ext cx="204174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99CBFB9-3DE3-971D-D3D7-B728633B6738}"/>
                </a:ext>
              </a:extLst>
            </p:cNvPr>
            <p:cNvSpPr txBox="1"/>
            <p:nvPr/>
          </p:nvSpPr>
          <p:spPr>
            <a:xfrm>
              <a:off x="3464767" y="3981013"/>
              <a:ext cx="2557296" cy="175432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20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Employee experience</a:t>
              </a:r>
            </a:p>
            <a:p>
              <a:pPr marR="0" lvl="0" algn="l" defTabSz="914400" rtl="0" eaLnBrk="1" fontAlgn="auto" latinLnBrk="0" hangingPunct="1">
                <a:lnSpc>
                  <a:spcPct val="100000"/>
                </a:lnSpc>
                <a:spcBef>
                  <a:spcPts val="0"/>
                </a:spcBef>
                <a:spcAft>
                  <a:spcPts val="20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Culture</a:t>
              </a:r>
              <a:r>
                <a:rPr lang="en-GB" sz="1400" i="1" dirty="0">
                  <a:solidFill>
                    <a:srgbClr val="55D2B1"/>
                  </a:solidFill>
                  <a:latin typeface="Arial"/>
                </a:rPr>
                <a:t> </a:t>
              </a:r>
            </a:p>
            <a:p>
              <a:pPr marR="0" lvl="0" algn="l" defTabSz="914400" rtl="0" eaLnBrk="1" fontAlgn="auto" latinLnBrk="0" hangingPunct="1">
                <a:lnSpc>
                  <a:spcPct val="100000"/>
                </a:lnSpc>
                <a:spcBef>
                  <a:spcPts val="0"/>
                </a:spcBef>
                <a:spcAft>
                  <a:spcPts val="20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Benefits, childcare</a:t>
              </a:r>
            </a:p>
            <a:p>
              <a:pPr marR="0" lvl="0" algn="l" defTabSz="914400" rtl="0" eaLnBrk="1" fontAlgn="auto" latinLnBrk="0" hangingPunct="1">
                <a:lnSpc>
                  <a:spcPct val="100000"/>
                </a:lnSpc>
                <a:spcBef>
                  <a:spcPts val="0"/>
                </a:spcBef>
                <a:spcAft>
                  <a:spcPts val="20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Flexibility, 4-day workweek</a:t>
              </a:r>
            </a:p>
            <a:p>
              <a:pPr marR="0" lvl="0" algn="l" defTabSz="914400" rtl="0" eaLnBrk="1" fontAlgn="auto" latinLnBrk="0" hangingPunct="1">
                <a:lnSpc>
                  <a:spcPct val="100000"/>
                </a:lnSpc>
                <a:spcBef>
                  <a:spcPts val="0"/>
                </a:spcBef>
                <a:spcAft>
                  <a:spcPts val="20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Pay equity</a:t>
              </a:r>
            </a:p>
            <a:p>
              <a:pPr marR="0" lvl="0" algn="l" defTabSz="914400" rtl="0" eaLnBrk="1" fontAlgn="auto" latinLnBrk="0" hangingPunct="1">
                <a:lnSpc>
                  <a:spcPct val="100000"/>
                </a:lnSpc>
                <a:spcBef>
                  <a:spcPts val="0"/>
                </a:spcBef>
                <a:spcAft>
                  <a:spcPts val="20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Human-</a:t>
              </a:r>
              <a:r>
                <a:rPr kumimoji="0" lang="en-GB" sz="1400" b="0" i="1" u="none" strike="noStrike" kern="1200" cap="none" spc="0" normalizeH="0" baseline="0" noProof="0" dirty="0" err="1">
                  <a:ln>
                    <a:noFill/>
                  </a:ln>
                  <a:solidFill>
                    <a:srgbClr val="55D2B1"/>
                  </a:solidFill>
                  <a:effectLst/>
                  <a:uLnTx/>
                  <a:uFillTx/>
                  <a:latin typeface="Arial"/>
                  <a:ea typeface="+mn-ea"/>
                  <a:cs typeface="+mn-cs"/>
                </a:rPr>
                <a:t>centered</a:t>
              </a:r>
              <a:r>
                <a:rPr kumimoji="0" lang="en-GB" sz="1400" b="0" i="1" u="none" strike="noStrike" kern="1200" cap="none" spc="0" normalizeH="0" baseline="0" noProof="0" dirty="0">
                  <a:ln>
                    <a:noFill/>
                  </a:ln>
                  <a:solidFill>
                    <a:srgbClr val="55D2B1"/>
                  </a:solidFill>
                  <a:effectLst/>
                  <a:uLnTx/>
                  <a:uFillTx/>
                  <a:latin typeface="Arial"/>
                  <a:ea typeface="+mn-ea"/>
                  <a:cs typeface="+mn-cs"/>
                </a:rPr>
                <a:t> leadership</a:t>
              </a:r>
            </a:p>
            <a:p>
              <a:pPr marR="0" lvl="0" algn="l" defTabSz="914400" rtl="0" eaLnBrk="1" fontAlgn="auto" latinLnBrk="0" hangingPunct="1">
                <a:lnSpc>
                  <a:spcPct val="100000"/>
                </a:lnSpc>
                <a:spcBef>
                  <a:spcPts val="0"/>
                </a:spcBef>
                <a:spcAft>
                  <a:spcPts val="20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Listening and analytics</a:t>
              </a:r>
              <a:r>
                <a:rPr kumimoji="0" lang="en-GB" sz="1400" b="0" i="1" u="none" strike="noStrike" kern="1200" cap="none" spc="0" normalizeH="0" baseline="30000" noProof="0" dirty="0">
                  <a:ln>
                    <a:noFill/>
                  </a:ln>
                  <a:solidFill>
                    <a:schemeClr val="accent1"/>
                  </a:solidFill>
                  <a:effectLst/>
                  <a:uLnTx/>
                  <a:uFillTx/>
                  <a:latin typeface="Arial"/>
                  <a:ea typeface="+mn-ea"/>
                  <a:cs typeface="+mn-cs"/>
                </a:rPr>
                <a:t>4</a:t>
              </a:r>
              <a:endParaRPr kumimoji="0" lang="en-GB" sz="1400" b="0" i="1" u="none" strike="noStrike" kern="1200" cap="none" spc="0" normalizeH="0" baseline="0" noProof="0" dirty="0">
                <a:ln>
                  <a:noFill/>
                </a:ln>
                <a:solidFill>
                  <a:schemeClr val="accent1"/>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3A61FA40-EFB2-BDC7-BD7C-24E19765DD7C}"/>
              </a:ext>
            </a:extLst>
          </p:cNvPr>
          <p:cNvGrpSpPr/>
          <p:nvPr/>
        </p:nvGrpSpPr>
        <p:grpSpPr>
          <a:xfrm>
            <a:off x="6231110" y="1910694"/>
            <a:ext cx="2742057" cy="3930221"/>
            <a:chOff x="6231110" y="1910694"/>
            <a:chExt cx="2742057" cy="3930221"/>
          </a:xfrm>
        </p:grpSpPr>
        <p:sp>
          <p:nvSpPr>
            <p:cNvPr id="12" name="Freeform: Shape 11">
              <a:extLst>
                <a:ext uri="{FF2B5EF4-FFF2-40B4-BE49-F238E27FC236}">
                  <a16:creationId xmlns:a16="http://schemas.microsoft.com/office/drawing/2014/main" id="{F20E99B7-4169-1522-3628-313E5509D2E4}"/>
                </a:ext>
              </a:extLst>
            </p:cNvPr>
            <p:cNvSpPr/>
            <p:nvPr/>
          </p:nvSpPr>
          <p:spPr>
            <a:xfrm>
              <a:off x="6231110" y="1910694"/>
              <a:ext cx="2742057" cy="3930221"/>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B7BB20DC-FAF0-C177-AAB8-416F293D611D}"/>
                </a:ext>
              </a:extLst>
            </p:cNvPr>
            <p:cNvSpPr txBox="1"/>
            <p:nvPr/>
          </p:nvSpPr>
          <p:spPr>
            <a:xfrm>
              <a:off x="6363375" y="2164157"/>
              <a:ext cx="2423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5D2B1"/>
                  </a:solidFill>
                  <a:effectLst/>
                  <a:uLnTx/>
                  <a:uFillTx/>
                  <a:latin typeface="Segoe UI"/>
                  <a:ea typeface="+mn-ea"/>
                  <a:cs typeface="+mn-cs"/>
                </a:rPr>
                <a:t>Reskill</a:t>
              </a:r>
            </a:p>
          </p:txBody>
        </p:sp>
        <p:sp>
          <p:nvSpPr>
            <p:cNvPr id="36" name="TextBox 35">
              <a:extLst>
                <a:ext uri="{FF2B5EF4-FFF2-40B4-BE49-F238E27FC236}">
                  <a16:creationId xmlns:a16="http://schemas.microsoft.com/office/drawing/2014/main" id="{5CBF5A7A-C19C-61FA-91E2-B8E7E7EB0794}"/>
                </a:ext>
              </a:extLst>
            </p:cNvPr>
            <p:cNvSpPr txBox="1"/>
            <p:nvPr/>
          </p:nvSpPr>
          <p:spPr>
            <a:xfrm>
              <a:off x="6363375" y="2693602"/>
              <a:ext cx="22661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74% of workers are likely to leave a job due to lack of skill development</a:t>
              </a:r>
              <a:r>
                <a:rPr kumimoji="0" lang="en-GB" sz="1400" b="0" i="0" u="none" strike="noStrike" kern="1200" cap="none" spc="0" normalizeH="0" baseline="30000" noProof="0" dirty="0">
                  <a:ln>
                    <a:noFill/>
                  </a:ln>
                  <a:solidFill>
                    <a:prstClr val="white"/>
                  </a:solidFill>
                  <a:effectLst/>
                  <a:uLnTx/>
                  <a:uFillTx/>
                  <a:latin typeface="Arial"/>
                  <a:ea typeface="+mn-ea"/>
                  <a:cs typeface="+mn-cs"/>
                </a:rPr>
                <a:t>3</a:t>
              </a:r>
            </a:p>
          </p:txBody>
        </p:sp>
        <p:cxnSp>
          <p:nvCxnSpPr>
            <p:cNvPr id="37" name="Straight Connector 36">
              <a:extLst>
                <a:ext uri="{FF2B5EF4-FFF2-40B4-BE49-F238E27FC236}">
                  <a16:creationId xmlns:a16="http://schemas.microsoft.com/office/drawing/2014/main" id="{BF2904E4-E140-9F26-BC4C-0943EC3F1F62}"/>
                </a:ext>
              </a:extLst>
            </p:cNvPr>
            <p:cNvCxnSpPr/>
            <p:nvPr/>
          </p:nvCxnSpPr>
          <p:spPr>
            <a:xfrm>
              <a:off x="6475586" y="3875804"/>
              <a:ext cx="204174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1306C52-2674-8E53-4964-2C1E3B6A243A}"/>
                </a:ext>
              </a:extLst>
            </p:cNvPr>
            <p:cNvSpPr txBox="1"/>
            <p:nvPr/>
          </p:nvSpPr>
          <p:spPr>
            <a:xfrm>
              <a:off x="6363375" y="3975807"/>
              <a:ext cx="2423643" cy="1754326"/>
            </a:xfrm>
            <a:prstGeom prst="rect">
              <a:avLst/>
            </a:prstGeom>
            <a:noFill/>
          </p:spPr>
          <p:txBody>
            <a:bodyPr wrap="square">
              <a:spAutoFit/>
            </a:bodyPr>
            <a:lstStyle/>
            <a:p>
              <a:pPr marR="0" lvl="0" algn="l" defTabSz="914400" rtl="0" eaLnBrk="1" fontAlgn="auto" latinLnBrk="0" hangingPunct="1">
                <a:lnSpc>
                  <a:spcPct val="100000"/>
                </a:lnSpc>
                <a:spcBef>
                  <a:spcPts val="200"/>
                </a:spcBef>
                <a:spcAft>
                  <a:spcPts val="0"/>
                </a:spcAft>
                <a:buClrTx/>
                <a:buSzTx/>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Career pathways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Skills taxonomy</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Skills programs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Adjacent roles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Adjacent skills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Talent mobility</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Talent marketplace</a:t>
              </a:r>
              <a:r>
                <a:rPr kumimoji="0" lang="en-GB" sz="1400" b="0" i="1" u="none" strike="noStrike" kern="1200" cap="none" spc="0" normalizeH="0" baseline="30000" noProof="0" dirty="0">
                  <a:ln>
                    <a:noFill/>
                  </a:ln>
                  <a:solidFill>
                    <a:schemeClr val="accent1"/>
                  </a:solidFill>
                  <a:effectLst/>
                  <a:uLnTx/>
                  <a:uFillTx/>
                  <a:latin typeface="Arial"/>
                  <a:ea typeface="+mn-ea"/>
                  <a:cs typeface="+mn-cs"/>
                </a:rPr>
                <a:t>4</a:t>
              </a:r>
              <a:endParaRPr kumimoji="0" lang="en-GB" sz="1400" b="0" i="1" u="none" strike="noStrike" kern="1200" cap="none" spc="0" normalizeH="0" baseline="0" noProof="0" dirty="0">
                <a:ln>
                  <a:noFill/>
                </a:ln>
                <a:solidFill>
                  <a:schemeClr val="accent1"/>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DA575CF-A1EA-378F-E6BC-282C3DC0FB32}"/>
              </a:ext>
            </a:extLst>
          </p:cNvPr>
          <p:cNvGrpSpPr/>
          <p:nvPr/>
        </p:nvGrpSpPr>
        <p:grpSpPr>
          <a:xfrm>
            <a:off x="9108277" y="1910694"/>
            <a:ext cx="2742057" cy="3930221"/>
            <a:chOff x="9108277" y="1910694"/>
            <a:chExt cx="2742057" cy="3930221"/>
          </a:xfrm>
        </p:grpSpPr>
        <p:sp>
          <p:nvSpPr>
            <p:cNvPr id="14" name="Freeform: Shape 13">
              <a:extLst>
                <a:ext uri="{FF2B5EF4-FFF2-40B4-BE49-F238E27FC236}">
                  <a16:creationId xmlns:a16="http://schemas.microsoft.com/office/drawing/2014/main" id="{D9535465-6F99-709B-8AF9-6F4AA08571F6}"/>
                </a:ext>
              </a:extLst>
            </p:cNvPr>
            <p:cNvSpPr/>
            <p:nvPr/>
          </p:nvSpPr>
          <p:spPr>
            <a:xfrm>
              <a:off x="9108277" y="1910694"/>
              <a:ext cx="2742057" cy="3930221"/>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TextBox 38">
              <a:extLst>
                <a:ext uri="{FF2B5EF4-FFF2-40B4-BE49-F238E27FC236}">
                  <a16:creationId xmlns:a16="http://schemas.microsoft.com/office/drawing/2014/main" id="{07374294-F7F4-CF87-EAB2-2548697DD0CB}"/>
                </a:ext>
              </a:extLst>
            </p:cNvPr>
            <p:cNvSpPr txBox="1"/>
            <p:nvPr/>
          </p:nvSpPr>
          <p:spPr>
            <a:xfrm>
              <a:off x="9217644" y="2164157"/>
              <a:ext cx="2423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5D2B1"/>
                  </a:solidFill>
                  <a:effectLst/>
                  <a:uLnTx/>
                  <a:uFillTx/>
                  <a:latin typeface="Segoe UI"/>
                  <a:ea typeface="+mn-ea"/>
                  <a:cs typeface="+mn-cs"/>
                </a:rPr>
                <a:t>Redesign</a:t>
              </a:r>
            </a:p>
          </p:txBody>
        </p:sp>
        <p:sp>
          <p:nvSpPr>
            <p:cNvPr id="40" name="TextBox 39">
              <a:extLst>
                <a:ext uri="{FF2B5EF4-FFF2-40B4-BE49-F238E27FC236}">
                  <a16:creationId xmlns:a16="http://schemas.microsoft.com/office/drawing/2014/main" id="{C2444BD7-4896-7E72-32F3-697B9F2EDB19}"/>
                </a:ext>
              </a:extLst>
            </p:cNvPr>
            <p:cNvSpPr txBox="1"/>
            <p:nvPr/>
          </p:nvSpPr>
          <p:spPr>
            <a:xfrm>
              <a:off x="9217644" y="2693602"/>
              <a:ext cx="22661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Jobs and careers will be redefined by the convergence of industries</a:t>
              </a:r>
              <a:r>
                <a:rPr kumimoji="0" lang="en-GB" sz="1400" b="0" i="0" u="none" strike="noStrike" kern="1200" cap="none" spc="0" normalizeH="0" baseline="30000" noProof="0" dirty="0">
                  <a:ln>
                    <a:noFill/>
                  </a:ln>
                  <a:solidFill>
                    <a:prstClr val="white"/>
                  </a:solidFill>
                  <a:effectLst/>
                  <a:uLnTx/>
                  <a:uFillTx/>
                  <a:latin typeface="Arial"/>
                  <a:ea typeface="+mn-ea"/>
                  <a:cs typeface="+mn-cs"/>
                </a:rPr>
                <a:t>4</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p>
          </p:txBody>
        </p:sp>
        <p:cxnSp>
          <p:nvCxnSpPr>
            <p:cNvPr id="41" name="Straight Connector 40">
              <a:extLst>
                <a:ext uri="{FF2B5EF4-FFF2-40B4-BE49-F238E27FC236}">
                  <a16:creationId xmlns:a16="http://schemas.microsoft.com/office/drawing/2014/main" id="{A69A372B-7613-40C3-97CE-038A55310D36}"/>
                </a:ext>
              </a:extLst>
            </p:cNvPr>
            <p:cNvCxnSpPr/>
            <p:nvPr/>
          </p:nvCxnSpPr>
          <p:spPr>
            <a:xfrm>
              <a:off x="9329855" y="3875804"/>
              <a:ext cx="204174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DAE907-48FE-46E4-CEF9-DDA0BAEA94CF}"/>
                </a:ext>
              </a:extLst>
            </p:cNvPr>
            <p:cNvSpPr txBox="1"/>
            <p:nvPr/>
          </p:nvSpPr>
          <p:spPr>
            <a:xfrm>
              <a:off x="9217644" y="3975807"/>
              <a:ext cx="2423643"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Work analysis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Job design</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Employment model</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Gig, contract work</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Outsourcing</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Automation</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1" u="none" strike="noStrike" kern="1200" cap="none" spc="0" normalizeH="0" baseline="0" noProof="0" dirty="0">
                  <a:ln>
                    <a:noFill/>
                  </a:ln>
                  <a:solidFill>
                    <a:srgbClr val="55D2B1"/>
                  </a:solidFill>
                  <a:effectLst/>
                  <a:uLnTx/>
                  <a:uFillTx/>
                  <a:latin typeface="Arial"/>
                  <a:ea typeface="+mn-ea"/>
                  <a:cs typeface="+mn-cs"/>
                </a:rPr>
                <a:t>* Productivity platforms</a:t>
              </a:r>
              <a:r>
                <a:rPr kumimoji="0" lang="en-GB" sz="1400" b="0" i="1" u="none" strike="noStrike" kern="1200" cap="none" spc="0" normalizeH="0" baseline="30000" noProof="0" dirty="0">
                  <a:ln>
                    <a:noFill/>
                  </a:ln>
                  <a:solidFill>
                    <a:schemeClr val="accent1"/>
                  </a:solidFill>
                  <a:effectLst/>
                  <a:uLnTx/>
                  <a:uFillTx/>
                  <a:latin typeface="Arial"/>
                  <a:ea typeface="+mn-ea"/>
                  <a:cs typeface="+mn-cs"/>
                </a:rPr>
                <a:t>4</a:t>
              </a:r>
              <a:endParaRPr kumimoji="0" lang="en-GB" sz="1400" b="0" i="1" u="none" strike="noStrike" kern="1200" cap="none" spc="0" normalizeH="0" baseline="0" noProof="0" dirty="0">
                <a:ln>
                  <a:noFill/>
                </a:ln>
                <a:solidFill>
                  <a:schemeClr val="accent1"/>
                </a:solidFill>
                <a:effectLst/>
                <a:uLnTx/>
                <a:uFillTx/>
                <a:latin typeface="Arial"/>
                <a:ea typeface="+mn-ea"/>
                <a:cs typeface="+mn-cs"/>
              </a:endParaRPr>
            </a:p>
          </p:txBody>
        </p:sp>
      </p:grpSp>
    </p:spTree>
    <p:extLst>
      <p:ext uri="{BB962C8B-B14F-4D97-AF65-F5344CB8AC3E}">
        <p14:creationId xmlns:p14="http://schemas.microsoft.com/office/powerpoint/2010/main" val="19226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A465EA1C-BDE7-F405-E5AC-937B3F8705F1}"/>
              </a:ext>
            </a:extLst>
          </p:cNvPr>
          <p:cNvSpPr/>
          <p:nvPr/>
        </p:nvSpPr>
        <p:spPr>
          <a:xfrm>
            <a:off x="1064094" y="3481480"/>
            <a:ext cx="1410550" cy="389207"/>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Diagonal Corners Rounded 9">
            <a:extLst>
              <a:ext uri="{FF2B5EF4-FFF2-40B4-BE49-F238E27FC236}">
                <a16:creationId xmlns:a16="http://schemas.microsoft.com/office/drawing/2014/main" id="{8302AD44-9F18-3E88-B924-24EFB2D95C47}"/>
              </a:ext>
            </a:extLst>
          </p:cNvPr>
          <p:cNvSpPr/>
          <p:nvPr/>
        </p:nvSpPr>
        <p:spPr>
          <a:xfrm>
            <a:off x="1064094" y="4035231"/>
            <a:ext cx="1410550" cy="389207"/>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32765491-AFA8-C194-7C49-77AEDAB609CC}"/>
              </a:ext>
            </a:extLst>
          </p:cNvPr>
          <p:cNvSpPr txBox="1"/>
          <p:nvPr/>
        </p:nvSpPr>
        <p:spPr>
          <a:xfrm>
            <a:off x="1317711" y="4060557"/>
            <a:ext cx="9033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Talents</a:t>
            </a:r>
          </a:p>
        </p:txBody>
      </p:sp>
      <p:sp>
        <p:nvSpPr>
          <p:cNvPr id="9" name="TextBox 8">
            <a:extLst>
              <a:ext uri="{FF2B5EF4-FFF2-40B4-BE49-F238E27FC236}">
                <a16:creationId xmlns:a16="http://schemas.microsoft.com/office/drawing/2014/main" id="{6AF89187-2F26-A5AA-3D03-E4556B03E4EE}"/>
              </a:ext>
            </a:extLst>
          </p:cNvPr>
          <p:cNvSpPr txBox="1"/>
          <p:nvPr/>
        </p:nvSpPr>
        <p:spPr>
          <a:xfrm>
            <a:off x="1257535" y="3506806"/>
            <a:ext cx="10236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Motives</a:t>
            </a:r>
          </a:p>
        </p:txBody>
      </p:sp>
      <p:grpSp>
        <p:nvGrpSpPr>
          <p:cNvPr id="64" name="Group 63">
            <a:extLst>
              <a:ext uri="{FF2B5EF4-FFF2-40B4-BE49-F238E27FC236}">
                <a16:creationId xmlns:a16="http://schemas.microsoft.com/office/drawing/2014/main" id="{F7CE7640-0AF0-C9B1-EB38-1D6111D890B9}"/>
              </a:ext>
            </a:extLst>
          </p:cNvPr>
          <p:cNvGrpSpPr/>
          <p:nvPr/>
        </p:nvGrpSpPr>
        <p:grpSpPr>
          <a:xfrm>
            <a:off x="4285313" y="3217489"/>
            <a:ext cx="3955750" cy="1391920"/>
            <a:chOff x="3985992" y="1200898"/>
            <a:chExt cx="3955750" cy="1391920"/>
          </a:xfrm>
        </p:grpSpPr>
        <p:sp>
          <p:nvSpPr>
            <p:cNvPr id="5" name="Rectangle: Diagonal Corners Rounded 4">
              <a:extLst>
                <a:ext uri="{FF2B5EF4-FFF2-40B4-BE49-F238E27FC236}">
                  <a16:creationId xmlns:a16="http://schemas.microsoft.com/office/drawing/2014/main" id="{4594B807-D9EC-8084-7C15-89A4CECA8267}"/>
                </a:ext>
              </a:extLst>
            </p:cNvPr>
            <p:cNvSpPr/>
            <p:nvPr/>
          </p:nvSpPr>
          <p:spPr>
            <a:xfrm>
              <a:off x="4300231" y="1200898"/>
              <a:ext cx="3591538" cy="139192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a:extLst>
                <a:ext uri="{FF2B5EF4-FFF2-40B4-BE49-F238E27FC236}">
                  <a16:creationId xmlns:a16="http://schemas.microsoft.com/office/drawing/2014/main" id="{85CC6F65-04AF-B21D-C39B-CBCA11EDF0F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0250"/>
            <a:stretch/>
          </p:blipFill>
          <p:spPr>
            <a:xfrm>
              <a:off x="4657191" y="1525199"/>
              <a:ext cx="745436" cy="743107"/>
            </a:xfrm>
            <a:prstGeom prst="rect">
              <a:avLst/>
            </a:prstGeom>
          </p:spPr>
        </p:pic>
        <p:sp>
          <p:nvSpPr>
            <p:cNvPr id="20" name="TextBox 19">
              <a:extLst>
                <a:ext uri="{FF2B5EF4-FFF2-40B4-BE49-F238E27FC236}">
                  <a16:creationId xmlns:a16="http://schemas.microsoft.com/office/drawing/2014/main" id="{38D66C89-AA63-388D-D0A3-B3E4E700FB1A}"/>
                </a:ext>
              </a:extLst>
            </p:cNvPr>
            <p:cNvSpPr txBox="1"/>
            <p:nvPr/>
          </p:nvSpPr>
          <p:spPr>
            <a:xfrm>
              <a:off x="5072972" y="1552826"/>
              <a:ext cx="28687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5D2B1"/>
                  </a:solidFill>
                  <a:effectLst/>
                  <a:uLnTx/>
                  <a:uFillTx/>
                  <a:latin typeface="Segoe UI"/>
                  <a:ea typeface="+mn-ea"/>
                  <a:cs typeface="Arial" panose="020B0604020202020204" pitchFamily="34" charset="0"/>
                </a:rPr>
                <a:t>Competency </a:t>
              </a:r>
              <a:br>
                <a:rPr kumimoji="0" lang="en-GB" sz="2000" b="0" i="0" u="none" strike="noStrike" kern="1200" cap="none" spc="0" normalizeH="0" baseline="0" noProof="0">
                  <a:ln>
                    <a:noFill/>
                  </a:ln>
                  <a:solidFill>
                    <a:srgbClr val="55D2B1"/>
                  </a:solidFill>
                  <a:effectLst/>
                  <a:uLnTx/>
                  <a:uFillTx/>
                  <a:latin typeface="Segoe UI"/>
                  <a:ea typeface="+mn-ea"/>
                  <a:cs typeface="Arial" panose="020B0604020202020204" pitchFamily="34" charset="0"/>
                </a:rPr>
              </a:br>
              <a:r>
                <a:rPr kumimoji="0" lang="en-GB" sz="2000" b="0" i="0" u="none" strike="noStrike" kern="1200" cap="none" spc="0" normalizeH="0" baseline="0" noProof="0">
                  <a:ln>
                    <a:noFill/>
                  </a:ln>
                  <a:solidFill>
                    <a:srgbClr val="55D2B1"/>
                  </a:solidFill>
                  <a:effectLst/>
                  <a:uLnTx/>
                  <a:uFillTx/>
                  <a:latin typeface="Segoe UI"/>
                  <a:ea typeface="+mn-ea"/>
                  <a:cs typeface="Arial" panose="020B0604020202020204" pitchFamily="34" charset="0"/>
                </a:rPr>
                <a:t>Potential</a:t>
              </a:r>
            </a:p>
          </p:txBody>
        </p:sp>
        <p:sp>
          <p:nvSpPr>
            <p:cNvPr id="29" name="Freeform: Shape 28">
              <a:extLst>
                <a:ext uri="{FF2B5EF4-FFF2-40B4-BE49-F238E27FC236}">
                  <a16:creationId xmlns:a16="http://schemas.microsoft.com/office/drawing/2014/main" id="{9413E1A0-948F-CD2D-0DC1-93CBADECE7D0}"/>
                </a:ext>
              </a:extLst>
            </p:cNvPr>
            <p:cNvSpPr/>
            <p:nvPr/>
          </p:nvSpPr>
          <p:spPr>
            <a:xfrm rot="5400000">
              <a:off x="3903999" y="1812550"/>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98B042B-A295-4716-03A7-6AE7EEBE845C}"/>
              </a:ext>
            </a:extLst>
          </p:cNvPr>
          <p:cNvGrpSpPr/>
          <p:nvPr/>
        </p:nvGrpSpPr>
        <p:grpSpPr>
          <a:xfrm>
            <a:off x="2578115" y="3481479"/>
            <a:ext cx="1573779" cy="917631"/>
            <a:chOff x="2278794" y="1464888"/>
            <a:chExt cx="1573779" cy="917631"/>
          </a:xfrm>
        </p:grpSpPr>
        <p:sp>
          <p:nvSpPr>
            <p:cNvPr id="11" name="Rectangle: Diagonal Corners Rounded 10">
              <a:extLst>
                <a:ext uri="{FF2B5EF4-FFF2-40B4-BE49-F238E27FC236}">
                  <a16:creationId xmlns:a16="http://schemas.microsoft.com/office/drawing/2014/main" id="{DB188EC8-550E-9E10-0FB6-8C6977D44E2F}"/>
                </a:ext>
              </a:extLst>
            </p:cNvPr>
            <p:cNvSpPr/>
            <p:nvPr/>
          </p:nvSpPr>
          <p:spPr>
            <a:xfrm>
              <a:off x="2533253" y="1464888"/>
              <a:ext cx="1319320" cy="917631"/>
            </a:xfrm>
            <a:prstGeom prst="round2DiagRect">
              <a:avLst>
                <a:gd name="adj1" fmla="val 0"/>
                <a:gd name="adj2" fmla="val 138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44411A06-EDCF-9A9B-AF81-A61F272B72AE}"/>
                </a:ext>
              </a:extLst>
            </p:cNvPr>
            <p:cNvSpPr txBox="1"/>
            <p:nvPr/>
          </p:nvSpPr>
          <p:spPr>
            <a:xfrm>
              <a:off x="2681078" y="1727581"/>
              <a:ext cx="10236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A244A"/>
                  </a:solidFill>
                  <a:effectLst/>
                  <a:uLnTx/>
                  <a:uFillTx/>
                  <a:latin typeface="Segoe UI"/>
                  <a:ea typeface="+mn-ea"/>
                  <a:cs typeface="Arial" panose="020B0604020202020204" pitchFamily="34" charset="0"/>
                </a:rPr>
                <a:t>STYLES</a:t>
              </a:r>
            </a:p>
          </p:txBody>
        </p:sp>
        <p:sp>
          <p:nvSpPr>
            <p:cNvPr id="31" name="Freeform: Shape 30">
              <a:extLst>
                <a:ext uri="{FF2B5EF4-FFF2-40B4-BE49-F238E27FC236}">
                  <a16:creationId xmlns:a16="http://schemas.microsoft.com/office/drawing/2014/main" id="{DF86089B-A467-3D21-4F34-C85D59E5C086}"/>
                </a:ext>
              </a:extLst>
            </p:cNvPr>
            <p:cNvSpPr/>
            <p:nvPr/>
          </p:nvSpPr>
          <p:spPr>
            <a:xfrm rot="5400000">
              <a:off x="2196801" y="1812550"/>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35" name="Rectangle: Diagonal Corners Rounded 34">
            <a:extLst>
              <a:ext uri="{FF2B5EF4-FFF2-40B4-BE49-F238E27FC236}">
                <a16:creationId xmlns:a16="http://schemas.microsoft.com/office/drawing/2014/main" id="{DF2C816A-529B-A36B-4CB4-A35BEB983B41}"/>
              </a:ext>
            </a:extLst>
          </p:cNvPr>
          <p:cNvSpPr/>
          <p:nvPr/>
        </p:nvSpPr>
        <p:spPr>
          <a:xfrm>
            <a:off x="4956513" y="1785572"/>
            <a:ext cx="2856893" cy="513608"/>
          </a:xfrm>
          <a:prstGeom prst="round2DiagRect">
            <a:avLst>
              <a:gd name="adj1" fmla="val 0"/>
              <a:gd name="adj2" fmla="val 1113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TextBox 35">
            <a:extLst>
              <a:ext uri="{FF2B5EF4-FFF2-40B4-BE49-F238E27FC236}">
                <a16:creationId xmlns:a16="http://schemas.microsoft.com/office/drawing/2014/main" id="{67D2229D-D088-FBFA-4939-946F52B5F038}"/>
              </a:ext>
            </a:extLst>
          </p:cNvPr>
          <p:cNvSpPr txBox="1"/>
          <p:nvPr/>
        </p:nvSpPr>
        <p:spPr>
          <a:xfrm>
            <a:off x="4956512" y="1861175"/>
            <a:ext cx="28568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Culture, Job &amp; Environment</a:t>
            </a:r>
          </a:p>
        </p:txBody>
      </p:sp>
      <p:cxnSp>
        <p:nvCxnSpPr>
          <p:cNvPr id="49" name="Straight Arrow Connector 48">
            <a:extLst>
              <a:ext uri="{FF2B5EF4-FFF2-40B4-BE49-F238E27FC236}">
                <a16:creationId xmlns:a16="http://schemas.microsoft.com/office/drawing/2014/main" id="{B302F775-FEB9-FDA8-27E4-8EFA4634EF8E}"/>
              </a:ext>
            </a:extLst>
          </p:cNvPr>
          <p:cNvCxnSpPr>
            <a:cxnSpLocks/>
          </p:cNvCxnSpPr>
          <p:nvPr/>
        </p:nvCxnSpPr>
        <p:spPr>
          <a:xfrm>
            <a:off x="7813406" y="2299180"/>
            <a:ext cx="618232" cy="1242610"/>
          </a:xfrm>
          <a:prstGeom prst="straightConnector1">
            <a:avLst/>
          </a:prstGeom>
          <a:ln w="19050">
            <a:solidFill>
              <a:schemeClr val="tx1">
                <a:lumMod val="50000"/>
                <a:lumOff val="50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95966F7-27A3-2A9E-62D7-9400E1E2D816}"/>
              </a:ext>
            </a:extLst>
          </p:cNvPr>
          <p:cNvCxnSpPr>
            <a:cxnSpLocks/>
          </p:cNvCxnSpPr>
          <p:nvPr/>
        </p:nvCxnSpPr>
        <p:spPr>
          <a:xfrm flipH="1">
            <a:off x="4338281" y="2275332"/>
            <a:ext cx="634213" cy="1266444"/>
          </a:xfrm>
          <a:prstGeom prst="straightConnector1">
            <a:avLst/>
          </a:prstGeom>
          <a:ln w="19050">
            <a:solidFill>
              <a:schemeClr val="tx1">
                <a:lumMod val="50000"/>
                <a:lumOff val="50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ectangle: Diagonal Corners Rounded 12">
            <a:extLst>
              <a:ext uri="{FF2B5EF4-FFF2-40B4-BE49-F238E27FC236}">
                <a16:creationId xmlns:a16="http://schemas.microsoft.com/office/drawing/2014/main" id="{AC6D8BE8-D84D-63EF-CF54-30539603CF7D}"/>
              </a:ext>
            </a:extLst>
          </p:cNvPr>
          <p:cNvSpPr/>
          <p:nvPr/>
        </p:nvSpPr>
        <p:spPr>
          <a:xfrm>
            <a:off x="8683171" y="3001953"/>
            <a:ext cx="2464172" cy="1972632"/>
          </a:xfrm>
          <a:prstGeom prst="round2DiagRect">
            <a:avLst>
              <a:gd name="adj1" fmla="val 0"/>
              <a:gd name="adj2" fmla="val 6080"/>
            </a:avLst>
          </a:prstGeom>
          <a:solidFill>
            <a:srgbClr val="55D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BE10B4A7-4A4B-0A46-8D83-6178EC673B21}"/>
              </a:ext>
            </a:extLst>
          </p:cNvPr>
          <p:cNvSpPr/>
          <p:nvPr/>
        </p:nvSpPr>
        <p:spPr>
          <a:xfrm rot="5400000">
            <a:off x="8290154" y="3902640"/>
            <a:ext cx="343926" cy="17994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7" name="TextBox 56">
            <a:extLst>
              <a:ext uri="{FF2B5EF4-FFF2-40B4-BE49-F238E27FC236}">
                <a16:creationId xmlns:a16="http://schemas.microsoft.com/office/drawing/2014/main" id="{3C6665AE-A791-A293-D837-337C2F83AE91}"/>
              </a:ext>
            </a:extLst>
          </p:cNvPr>
          <p:cNvSpPr txBox="1"/>
          <p:nvPr/>
        </p:nvSpPr>
        <p:spPr>
          <a:xfrm>
            <a:off x="8768830" y="3218638"/>
            <a:ext cx="22568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Arial" panose="020B0604020202020204" pitchFamily="34" charset="0"/>
              </a:rPr>
              <a:t>Overall Performance</a:t>
            </a:r>
          </a:p>
        </p:txBody>
      </p:sp>
      <p:sp>
        <p:nvSpPr>
          <p:cNvPr id="58" name="TextBox 57">
            <a:extLst>
              <a:ext uri="{FF2B5EF4-FFF2-40B4-BE49-F238E27FC236}">
                <a16:creationId xmlns:a16="http://schemas.microsoft.com/office/drawing/2014/main" id="{1A5DA4E6-C74D-C197-CA28-73A43CE394C1}"/>
              </a:ext>
            </a:extLst>
          </p:cNvPr>
          <p:cNvSpPr txBox="1"/>
          <p:nvPr/>
        </p:nvSpPr>
        <p:spPr>
          <a:xfrm>
            <a:off x="8768830" y="3933871"/>
            <a:ext cx="225682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Demonstrating Potential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Accomplishing Objectives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Applying Specialist Expertise</a:t>
            </a:r>
          </a:p>
        </p:txBody>
      </p:sp>
      <p:sp>
        <p:nvSpPr>
          <p:cNvPr id="72" name="Title 1">
            <a:extLst>
              <a:ext uri="{FF2B5EF4-FFF2-40B4-BE49-F238E27FC236}">
                <a16:creationId xmlns:a16="http://schemas.microsoft.com/office/drawing/2014/main" id="{88DC6F07-A413-5B34-8C14-29DA9BB21DA0}"/>
              </a:ext>
            </a:extLst>
          </p:cNvPr>
          <p:cNvSpPr txBox="1">
            <a:spLocks/>
          </p:cNvSpPr>
          <p:nvPr/>
        </p:nvSpPr>
        <p:spPr>
          <a:xfrm>
            <a:off x="339436" y="434253"/>
            <a:ext cx="11379598" cy="7202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a:ln>
                  <a:noFill/>
                </a:ln>
                <a:solidFill>
                  <a:srgbClr val="1A244A"/>
                </a:solidFill>
                <a:effectLst/>
                <a:uLnTx/>
                <a:uFillTx/>
                <a:latin typeface="Segoe UI"/>
                <a:ea typeface="+mj-ea"/>
                <a:cs typeface="+mj-cs"/>
              </a:rPr>
              <a:t>Competency</a:t>
            </a:r>
            <a:r>
              <a:rPr lang="en-GB">
                <a:solidFill>
                  <a:srgbClr val="1A244A"/>
                </a:solidFill>
                <a:latin typeface="Segoe UI"/>
              </a:rPr>
              <a:t>-Driven </a:t>
            </a:r>
            <a:r>
              <a:rPr kumimoji="0" lang="en-GB" b="1" i="0" u="none" strike="noStrike" kern="1200" cap="none" spc="0" normalizeH="0" baseline="0" noProof="0">
                <a:ln>
                  <a:noFill/>
                </a:ln>
                <a:solidFill>
                  <a:srgbClr val="1A244A"/>
                </a:solidFill>
                <a:effectLst/>
                <a:uLnTx/>
                <a:uFillTx/>
                <a:latin typeface="Segoe UI"/>
                <a:ea typeface="+mj-ea"/>
                <a:cs typeface="+mj-cs"/>
              </a:rPr>
              <a:t>Predictive Model</a:t>
            </a:r>
          </a:p>
        </p:txBody>
      </p:sp>
      <p:sp>
        <p:nvSpPr>
          <p:cNvPr id="2" name="Rectangle 1">
            <a:extLst>
              <a:ext uri="{FF2B5EF4-FFF2-40B4-BE49-F238E27FC236}">
                <a16:creationId xmlns:a16="http://schemas.microsoft.com/office/drawing/2014/main" id="{7001B40F-C925-628F-AEB9-423F4EA8CE52}"/>
              </a:ext>
            </a:extLst>
          </p:cNvPr>
          <p:cNvSpPr/>
          <p:nvPr/>
        </p:nvSpPr>
        <p:spPr>
          <a:xfrm>
            <a:off x="1044657" y="4908331"/>
            <a:ext cx="7196406" cy="5317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Powered by Wave Assessment</a:t>
            </a:r>
          </a:p>
        </p:txBody>
      </p:sp>
    </p:spTree>
    <p:extLst>
      <p:ext uri="{BB962C8B-B14F-4D97-AF65-F5344CB8AC3E}">
        <p14:creationId xmlns:p14="http://schemas.microsoft.com/office/powerpoint/2010/main" val="282677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8" grpId="0"/>
      <p:bldP spid="9" grpId="0"/>
      <p:bldP spid="35" grpId="0" animBg="1"/>
      <p:bldP spid="36" grpId="0"/>
      <p:bldP spid="13" grpId="0" animBg="1"/>
      <p:bldP spid="30" grpId="0" animBg="1"/>
      <p:bldP spid="57" grpId="0"/>
      <p:bldP spid="5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FE0DC-5121-83F4-C18D-FDD3F4647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EB2C3-7846-3090-3E02-39FC7FD88C37}"/>
              </a:ext>
            </a:extLst>
          </p:cNvPr>
          <p:cNvSpPr>
            <a:spLocks noGrp="1"/>
          </p:cNvSpPr>
          <p:nvPr>
            <p:ph type="title"/>
          </p:nvPr>
        </p:nvSpPr>
        <p:spPr>
          <a:xfrm>
            <a:off x="339437" y="648251"/>
            <a:ext cx="10515600" cy="720291"/>
          </a:xfrm>
        </p:spPr>
        <p:txBody>
          <a:bodyPr/>
          <a:lstStyle/>
          <a:p>
            <a:r>
              <a:rPr lang="en-GB" dirty="0"/>
              <a:t>Shift from Competencies to Skills</a:t>
            </a:r>
          </a:p>
        </p:txBody>
      </p:sp>
      <p:sp>
        <p:nvSpPr>
          <p:cNvPr id="3" name="Content Placeholder 2">
            <a:extLst>
              <a:ext uri="{FF2B5EF4-FFF2-40B4-BE49-F238E27FC236}">
                <a16:creationId xmlns:a16="http://schemas.microsoft.com/office/drawing/2014/main" id="{CD963E3B-3C51-0BB6-0456-95EE5667D201}"/>
              </a:ext>
            </a:extLst>
          </p:cNvPr>
          <p:cNvSpPr>
            <a:spLocks noGrp="1"/>
          </p:cNvSpPr>
          <p:nvPr>
            <p:ph idx="1"/>
          </p:nvPr>
        </p:nvSpPr>
        <p:spPr>
          <a:xfrm>
            <a:off x="339437" y="1812330"/>
            <a:ext cx="9200311" cy="4267060"/>
          </a:xfrm>
        </p:spPr>
        <p:txBody>
          <a:bodyPr>
            <a:normAutofit/>
          </a:bodyPr>
          <a:lstStyle/>
          <a:p>
            <a:pPr>
              <a:lnSpc>
                <a:spcPct val="100000"/>
              </a:lnSpc>
              <a:spcAft>
                <a:spcPts val="1000"/>
              </a:spcAft>
            </a:pPr>
            <a:r>
              <a:rPr lang="en-GB" sz="1800" dirty="0"/>
              <a:t>Wave Competency Potential scores do not indicate skill level</a:t>
            </a:r>
          </a:p>
          <a:p>
            <a:pPr>
              <a:lnSpc>
                <a:spcPct val="100000"/>
              </a:lnSpc>
              <a:spcAft>
                <a:spcPts val="1000"/>
              </a:spcAft>
            </a:pPr>
            <a:r>
              <a:rPr lang="en-GB" sz="1800" dirty="0"/>
              <a:t>Skills – refer to the ability to perform tasks effectively</a:t>
            </a:r>
          </a:p>
          <a:p>
            <a:pPr lvl="1">
              <a:lnSpc>
                <a:spcPct val="100000"/>
              </a:lnSpc>
              <a:spcAft>
                <a:spcPts val="1000"/>
              </a:spcAft>
            </a:pPr>
            <a:r>
              <a:rPr lang="en-GB" sz="1800" dirty="0"/>
              <a:t>These abilities are often acquired through practice, training, or experience</a:t>
            </a:r>
          </a:p>
          <a:p>
            <a:pPr>
              <a:lnSpc>
                <a:spcPct val="100000"/>
              </a:lnSpc>
              <a:spcAft>
                <a:spcPts val="1000"/>
              </a:spcAft>
            </a:pPr>
            <a:r>
              <a:rPr lang="en-GB" sz="1800" dirty="0"/>
              <a:t>‘Skills Potential’ – refers to the attributes (behavioural style and preferences) that predispose you to develop and utilize the skills effectively in a professional context</a:t>
            </a:r>
          </a:p>
          <a:p>
            <a:pPr lvl="1">
              <a:lnSpc>
                <a:spcPct val="100000"/>
              </a:lnSpc>
              <a:spcAft>
                <a:spcPts val="1000"/>
              </a:spcAft>
            </a:pPr>
            <a:r>
              <a:rPr lang="en-GB" sz="1800" dirty="0"/>
              <a:t>Different combinations of skills potential attributes will link to different skills</a:t>
            </a:r>
          </a:p>
          <a:p>
            <a:pPr lvl="1">
              <a:lnSpc>
                <a:spcPct val="100000"/>
              </a:lnSpc>
              <a:spcAft>
                <a:spcPts val="1000"/>
              </a:spcAft>
            </a:pPr>
            <a:r>
              <a:rPr lang="en-GB" sz="1800" dirty="0"/>
              <a:t>Can develop the skill faster, to a higher level and with less learning effort</a:t>
            </a:r>
          </a:p>
          <a:p>
            <a:pPr>
              <a:lnSpc>
                <a:spcPct val="100000"/>
              </a:lnSpc>
              <a:spcAft>
                <a:spcPts val="1000"/>
              </a:spcAft>
            </a:pPr>
            <a:r>
              <a:rPr lang="en-GB" sz="1800" dirty="0"/>
              <a:t>To develop the skill you still have to learn</a:t>
            </a:r>
          </a:p>
          <a:p>
            <a:pPr>
              <a:lnSpc>
                <a:spcPct val="100000"/>
              </a:lnSpc>
              <a:spcAft>
                <a:spcPts val="1000"/>
              </a:spcAft>
            </a:pPr>
            <a:r>
              <a:rPr lang="en-GB" sz="1800" dirty="0"/>
              <a:t>Optimal way to learn depends on the skill and your learning approach/personality</a:t>
            </a:r>
          </a:p>
        </p:txBody>
      </p:sp>
      <p:sp>
        <p:nvSpPr>
          <p:cNvPr id="4" name="Graphic 27">
            <a:extLst>
              <a:ext uri="{FF2B5EF4-FFF2-40B4-BE49-F238E27FC236}">
                <a16:creationId xmlns:a16="http://schemas.microsoft.com/office/drawing/2014/main" id="{4209F3E3-E8D2-7BFB-1F97-D53344083102}"/>
              </a:ext>
            </a:extLst>
          </p:cNvPr>
          <p:cNvSpPr/>
          <p:nvPr/>
        </p:nvSpPr>
        <p:spPr>
          <a:xfrm>
            <a:off x="9921800" y="1008398"/>
            <a:ext cx="1759352" cy="803931"/>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chemeClr val="accent1"/>
          </a:solidFill>
          <a:ln w="16741" cap="flat">
            <a:noFill/>
            <a:prstDash val="solid"/>
            <a:miter/>
          </a:ln>
        </p:spPr>
        <p:txBody>
          <a:bodyPr rtlCol="0" anchor="ctr"/>
          <a:lstStyle/>
          <a:p>
            <a:endParaRPr lang="en-GB"/>
          </a:p>
        </p:txBody>
      </p:sp>
      <p:sp>
        <p:nvSpPr>
          <p:cNvPr id="5" name="Graphic 34">
            <a:extLst>
              <a:ext uri="{FF2B5EF4-FFF2-40B4-BE49-F238E27FC236}">
                <a16:creationId xmlns:a16="http://schemas.microsoft.com/office/drawing/2014/main" id="{75CFE314-1039-FA3A-1E45-531C6DF46BAC}"/>
              </a:ext>
            </a:extLst>
          </p:cNvPr>
          <p:cNvSpPr/>
          <p:nvPr/>
        </p:nvSpPr>
        <p:spPr>
          <a:xfrm>
            <a:off x="9040752" y="5359098"/>
            <a:ext cx="670407" cy="720291"/>
          </a:xfrm>
          <a:custGeom>
            <a:avLst/>
            <a:gdLst>
              <a:gd name="connsiteX0" fmla="*/ 0 w 536352"/>
              <a:gd name="connsiteY0" fmla="*/ 131540 h 576262"/>
              <a:gd name="connsiteX1" fmla="*/ 0 w 536352"/>
              <a:gd name="connsiteY1" fmla="*/ 576263 h 576262"/>
              <a:gd name="connsiteX2" fmla="*/ 536353 w 536352"/>
              <a:gd name="connsiteY2" fmla="*/ 576263 h 576262"/>
              <a:gd name="connsiteX3" fmla="*/ 536353 w 536352"/>
              <a:gd name="connsiteY3" fmla="*/ 0 h 576262"/>
              <a:gd name="connsiteX4" fmla="*/ 0 w 536352"/>
              <a:gd name="connsiteY4" fmla="*/ 131540 h 5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52" h="576262">
                <a:moveTo>
                  <a:pt x="0" y="131540"/>
                </a:moveTo>
                <a:lnTo>
                  <a:pt x="0" y="576263"/>
                </a:lnTo>
                <a:lnTo>
                  <a:pt x="536353" y="576263"/>
                </a:lnTo>
                <a:lnTo>
                  <a:pt x="536353" y="0"/>
                </a:lnTo>
                <a:lnTo>
                  <a:pt x="0" y="131540"/>
                </a:lnTo>
                <a:close/>
              </a:path>
            </a:pathLst>
          </a:custGeom>
          <a:solidFill>
            <a:srgbClr val="1A244A"/>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7760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334B-77DA-62A5-1CBD-1093B7961331}"/>
              </a:ext>
            </a:extLst>
          </p:cNvPr>
          <p:cNvSpPr>
            <a:spLocks noGrp="1"/>
          </p:cNvSpPr>
          <p:nvPr>
            <p:ph type="title"/>
          </p:nvPr>
        </p:nvSpPr>
        <p:spPr/>
        <p:txBody>
          <a:bodyPr/>
          <a:lstStyle/>
          <a:p>
            <a:r>
              <a:rPr lang="en-GB" dirty="0"/>
              <a:t>The HR Capabilities that Matter Most</a:t>
            </a:r>
          </a:p>
        </p:txBody>
      </p:sp>
      <p:pic>
        <p:nvPicPr>
          <p:cNvPr id="6" name="Picture 5">
            <a:extLst>
              <a:ext uri="{FF2B5EF4-FFF2-40B4-BE49-F238E27FC236}">
                <a16:creationId xmlns:a16="http://schemas.microsoft.com/office/drawing/2014/main" id="{7E04F11A-ED61-3A9F-A8E1-FEAE7C844397}"/>
              </a:ext>
            </a:extLst>
          </p:cNvPr>
          <p:cNvPicPr>
            <a:picLocks noChangeAspect="1"/>
          </p:cNvPicPr>
          <p:nvPr/>
        </p:nvPicPr>
        <p:blipFill rotWithShape="1">
          <a:blip r:embed="rId3"/>
          <a:srcRect t="5535" b="1"/>
          <a:stretch/>
        </p:blipFill>
        <p:spPr>
          <a:xfrm>
            <a:off x="1997912" y="1424509"/>
            <a:ext cx="8196175" cy="4881086"/>
          </a:xfrm>
          <a:prstGeom prst="rect">
            <a:avLst/>
          </a:prstGeom>
        </p:spPr>
      </p:pic>
      <p:sp>
        <p:nvSpPr>
          <p:cNvPr id="9" name="TextBox 8">
            <a:extLst>
              <a:ext uri="{FF2B5EF4-FFF2-40B4-BE49-F238E27FC236}">
                <a16:creationId xmlns:a16="http://schemas.microsoft.com/office/drawing/2014/main" id="{B71C6EC7-7025-AB3C-7208-C4A9604E7412}"/>
              </a:ext>
            </a:extLst>
          </p:cNvPr>
          <p:cNvSpPr txBox="1"/>
          <p:nvPr/>
        </p:nvSpPr>
        <p:spPr>
          <a:xfrm>
            <a:off x="77300" y="6575560"/>
            <a:ext cx="5202210" cy="21544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GB" sz="800" dirty="0">
                <a:solidFill>
                  <a:srgbClr val="242424"/>
                </a:solidFill>
                <a:latin typeface="Arial"/>
              </a:rPr>
              <a:t>S</a:t>
            </a:r>
            <a:r>
              <a:rPr kumimoji="0" lang="en-GB" sz="800" b="0" i="0" u="none" strike="noStrike" kern="1200" cap="none" spc="0" normalizeH="0" baseline="0" noProof="0" dirty="0" err="1">
                <a:ln>
                  <a:noFill/>
                </a:ln>
                <a:solidFill>
                  <a:srgbClr val="242424"/>
                </a:solidFill>
                <a:effectLst/>
                <a:uLnTx/>
                <a:uFillTx/>
                <a:latin typeface="Arial"/>
                <a:ea typeface="+mn-ea"/>
                <a:cs typeface="+mn-cs"/>
              </a:rPr>
              <a:t>ource</a:t>
            </a:r>
            <a:r>
              <a:rPr kumimoji="0" lang="en-GB" sz="800" b="0" i="0" u="none" strike="noStrike" kern="1200" cap="none" spc="0" normalizeH="0" baseline="0" noProof="0" dirty="0">
                <a:ln>
                  <a:noFill/>
                </a:ln>
                <a:solidFill>
                  <a:srgbClr val="242424"/>
                </a:solidFill>
                <a:effectLst/>
                <a:uLnTx/>
                <a:uFillTx/>
                <a:latin typeface="Arial"/>
                <a:ea typeface="+mn-ea"/>
                <a:cs typeface="+mn-cs"/>
              </a:rPr>
              <a:t>: </a:t>
            </a:r>
            <a:r>
              <a:rPr kumimoji="0" lang="en-GB" sz="800" b="0" i="0" u="none" strike="noStrike" kern="1200" cap="none" spc="0" normalizeH="0" baseline="0" noProof="0" dirty="0">
                <a:ln>
                  <a:noFill/>
                </a:ln>
                <a:solidFill>
                  <a:srgbClr val="242424"/>
                </a:solidFill>
                <a:effectLst/>
                <a:uLnTx/>
                <a:uFillTx/>
                <a:latin typeface="Arial"/>
                <a:ea typeface="+mn-ea"/>
                <a:cs typeface="+mn-cs"/>
                <a:hlinkClick r:id="rId4"/>
              </a:rPr>
              <a:t>Josh Bersin’s Enterprise Talent Intelligence Report</a:t>
            </a:r>
            <a:endParaRPr kumimoji="0" lang="en-GB" sz="800" b="0" i="0" u="none" strike="noStrike" kern="1200" cap="none" spc="0" normalizeH="0" baseline="0" noProof="0" dirty="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279292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CD4A0D9-A696-1B50-164F-0E36E1EF5DBF}"/>
              </a:ext>
            </a:extLst>
          </p:cNvPr>
          <p:cNvSpPr/>
          <p:nvPr/>
        </p:nvSpPr>
        <p:spPr>
          <a:xfrm>
            <a:off x="4360340" y="2176993"/>
            <a:ext cx="3471320" cy="3222421"/>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eeform: Shape 6">
            <a:extLst>
              <a:ext uri="{FF2B5EF4-FFF2-40B4-BE49-F238E27FC236}">
                <a16:creationId xmlns:a16="http://schemas.microsoft.com/office/drawing/2014/main" id="{6003153D-E07B-CB9B-AC2F-36E3F38A454A}"/>
              </a:ext>
            </a:extLst>
          </p:cNvPr>
          <p:cNvSpPr/>
          <p:nvPr/>
        </p:nvSpPr>
        <p:spPr>
          <a:xfrm>
            <a:off x="8239507" y="2216833"/>
            <a:ext cx="3471320" cy="3222421"/>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reeform: Shape 4">
            <a:extLst>
              <a:ext uri="{FF2B5EF4-FFF2-40B4-BE49-F238E27FC236}">
                <a16:creationId xmlns:a16="http://schemas.microsoft.com/office/drawing/2014/main" id="{A0862A83-07AF-BA65-D05B-A89269DD47D8}"/>
              </a:ext>
            </a:extLst>
          </p:cNvPr>
          <p:cNvSpPr/>
          <p:nvPr/>
        </p:nvSpPr>
        <p:spPr>
          <a:xfrm>
            <a:off x="481173" y="2191521"/>
            <a:ext cx="3471320" cy="3222421"/>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DEF6976A-0AAB-E6CB-EC6C-4830E3B1CDEE}"/>
              </a:ext>
            </a:extLst>
          </p:cNvPr>
          <p:cNvSpPr>
            <a:spLocks noGrp="1"/>
          </p:cNvSpPr>
          <p:nvPr>
            <p:ph type="title"/>
          </p:nvPr>
        </p:nvSpPr>
        <p:spPr/>
        <p:txBody>
          <a:bodyPr/>
          <a:lstStyle/>
          <a:p>
            <a:r>
              <a:rPr lang="en-GB" dirty="0"/>
              <a:t>Future Skills</a:t>
            </a:r>
          </a:p>
        </p:txBody>
      </p:sp>
      <p:sp>
        <p:nvSpPr>
          <p:cNvPr id="3" name="Content Placeholder 2">
            <a:extLst>
              <a:ext uri="{FF2B5EF4-FFF2-40B4-BE49-F238E27FC236}">
                <a16:creationId xmlns:a16="http://schemas.microsoft.com/office/drawing/2014/main" id="{C6897136-13E6-D303-6AA5-06EEC2480693}"/>
              </a:ext>
            </a:extLst>
          </p:cNvPr>
          <p:cNvSpPr>
            <a:spLocks noGrp="1"/>
          </p:cNvSpPr>
          <p:nvPr>
            <p:ph idx="1"/>
          </p:nvPr>
        </p:nvSpPr>
        <p:spPr>
          <a:xfrm>
            <a:off x="779038" y="3965528"/>
            <a:ext cx="2781740" cy="1101903"/>
          </a:xfrm>
        </p:spPr>
        <p:txBody>
          <a:bodyPr>
            <a:normAutofit/>
          </a:bodyPr>
          <a:lstStyle/>
          <a:p>
            <a:pPr marL="0" indent="0">
              <a:buNone/>
            </a:pPr>
            <a:r>
              <a:rPr lang="en-GB" sz="1600" dirty="0"/>
              <a:t>Identifying skills of the future and communicating impacts automation and AI will have on these. </a:t>
            </a:r>
          </a:p>
        </p:txBody>
      </p:sp>
      <p:sp>
        <p:nvSpPr>
          <p:cNvPr id="4" name="Content Placeholder 3">
            <a:extLst>
              <a:ext uri="{FF2B5EF4-FFF2-40B4-BE49-F238E27FC236}">
                <a16:creationId xmlns:a16="http://schemas.microsoft.com/office/drawing/2014/main" id="{88605759-C0E4-5D40-ADC8-EDE8405C30D7}"/>
              </a:ext>
            </a:extLst>
          </p:cNvPr>
          <p:cNvSpPr>
            <a:spLocks noGrp="1"/>
          </p:cNvSpPr>
          <p:nvPr>
            <p:ph sz="quarter" idx="13"/>
          </p:nvPr>
        </p:nvSpPr>
        <p:spPr/>
        <p:txBody>
          <a:bodyPr/>
          <a:lstStyle/>
          <a:p>
            <a:r>
              <a:rPr lang="en-GB" dirty="0"/>
              <a:t>Impact on Leadership</a:t>
            </a:r>
          </a:p>
        </p:txBody>
      </p:sp>
      <p:pic>
        <p:nvPicPr>
          <p:cNvPr id="13" name="Graphic 12" descr="Hurdle outline">
            <a:extLst>
              <a:ext uri="{FF2B5EF4-FFF2-40B4-BE49-F238E27FC236}">
                <a16:creationId xmlns:a16="http://schemas.microsoft.com/office/drawing/2014/main" id="{0B8D55BC-3EDE-E54E-9EA8-C3635CBCA2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174" y="2388710"/>
            <a:ext cx="979180" cy="979180"/>
          </a:xfrm>
          <a:prstGeom prst="rect">
            <a:avLst/>
          </a:prstGeom>
        </p:spPr>
      </p:pic>
      <p:pic>
        <p:nvPicPr>
          <p:cNvPr id="15" name="Graphic 14" descr="No sign outline">
            <a:extLst>
              <a:ext uri="{FF2B5EF4-FFF2-40B4-BE49-F238E27FC236}">
                <a16:creationId xmlns:a16="http://schemas.microsoft.com/office/drawing/2014/main" id="{AF1A4AB8-1529-0454-15AF-70E92D3404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3831" y="2464023"/>
            <a:ext cx="901983" cy="901983"/>
          </a:xfrm>
          <a:prstGeom prst="rect">
            <a:avLst/>
          </a:prstGeom>
        </p:spPr>
      </p:pic>
      <p:sp>
        <p:nvSpPr>
          <p:cNvPr id="17" name="TextBox 16">
            <a:extLst>
              <a:ext uri="{FF2B5EF4-FFF2-40B4-BE49-F238E27FC236}">
                <a16:creationId xmlns:a16="http://schemas.microsoft.com/office/drawing/2014/main" id="{2A4C5C75-09F4-D618-1F9E-E008044FEFC0}"/>
              </a:ext>
            </a:extLst>
          </p:cNvPr>
          <p:cNvSpPr txBox="1"/>
          <p:nvPr/>
        </p:nvSpPr>
        <p:spPr>
          <a:xfrm>
            <a:off x="511922" y="6085193"/>
            <a:ext cx="6097712" cy="338554"/>
          </a:xfrm>
          <a:prstGeom prst="rect">
            <a:avLst/>
          </a:prstGeom>
          <a:noFill/>
        </p:spPr>
        <p:txBody>
          <a:bodyPr wrap="square">
            <a:spAutoFit/>
          </a:bodyPr>
          <a:lstStyle/>
          <a:p>
            <a:pPr marL="342900" indent="-342900">
              <a:buAutoNum type="arabicPeriod"/>
            </a:pPr>
            <a:r>
              <a:rPr lang="en-GB" sz="800" dirty="0">
                <a:hlinkClick r:id="rId7"/>
              </a:rPr>
              <a:t>Future of Work and Skills (pwc.com)</a:t>
            </a:r>
            <a:endParaRPr lang="en-GB" sz="800" dirty="0"/>
          </a:p>
          <a:p>
            <a:pPr marL="342900" indent="-342900">
              <a:buFontTx/>
              <a:buAutoNum type="arabicPeriod"/>
            </a:pPr>
            <a:r>
              <a:rPr lang="en-GB" sz="800" dirty="0">
                <a:latin typeface="Arial"/>
                <a:cs typeface="Arial"/>
                <a:hlinkClick r:id="rId8"/>
              </a:rPr>
              <a:t>Josh Bersin, HR Predictions for 2023 Report</a:t>
            </a:r>
            <a:r>
              <a:rPr lang="en-GB" sz="800" dirty="0"/>
              <a:t>  </a:t>
            </a:r>
          </a:p>
        </p:txBody>
      </p:sp>
      <p:pic>
        <p:nvPicPr>
          <p:cNvPr id="33" name="Graphic 32" descr="Drawing Figure outline">
            <a:extLst>
              <a:ext uri="{FF2B5EF4-FFF2-40B4-BE49-F238E27FC236}">
                <a16:creationId xmlns:a16="http://schemas.microsoft.com/office/drawing/2014/main" id="{9F0FFB5F-1195-86BC-172E-553B910F1E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55927" y="2506364"/>
            <a:ext cx="892874" cy="892874"/>
          </a:xfrm>
          <a:prstGeom prst="rect">
            <a:avLst/>
          </a:prstGeom>
        </p:spPr>
      </p:pic>
      <p:sp>
        <p:nvSpPr>
          <p:cNvPr id="8" name="TextBox 7">
            <a:extLst>
              <a:ext uri="{FF2B5EF4-FFF2-40B4-BE49-F238E27FC236}">
                <a16:creationId xmlns:a16="http://schemas.microsoft.com/office/drawing/2014/main" id="{1C5FD813-BB62-6580-6B28-480F273E465F}"/>
              </a:ext>
            </a:extLst>
          </p:cNvPr>
          <p:cNvSpPr txBox="1"/>
          <p:nvPr/>
        </p:nvSpPr>
        <p:spPr>
          <a:xfrm>
            <a:off x="803174" y="3481101"/>
            <a:ext cx="2948473" cy="369332"/>
          </a:xfrm>
          <a:prstGeom prst="rect">
            <a:avLst/>
          </a:prstGeom>
          <a:noFill/>
        </p:spPr>
        <p:txBody>
          <a:bodyPr wrap="square" rtlCol="0">
            <a:spAutoFit/>
          </a:bodyPr>
          <a:lstStyle/>
          <a:p>
            <a:r>
              <a:rPr lang="en-GB" b="1" dirty="0">
                <a:solidFill>
                  <a:schemeClr val="tx2"/>
                </a:solidFill>
                <a:latin typeface="+mj-lt"/>
              </a:rPr>
              <a:t>Workforce Challenge</a:t>
            </a:r>
            <a:r>
              <a:rPr lang="en-GB" b="1" baseline="30000" dirty="0">
                <a:solidFill>
                  <a:schemeClr val="tx2"/>
                </a:solidFill>
                <a:latin typeface="+mj-lt"/>
              </a:rPr>
              <a:t>1</a:t>
            </a:r>
            <a:endParaRPr lang="en-GB" b="1" dirty="0">
              <a:solidFill>
                <a:schemeClr val="tx2"/>
              </a:solidFill>
              <a:latin typeface="+mj-lt"/>
            </a:endParaRPr>
          </a:p>
        </p:txBody>
      </p:sp>
      <p:sp>
        <p:nvSpPr>
          <p:cNvPr id="12" name="Content Placeholder 2">
            <a:extLst>
              <a:ext uri="{FF2B5EF4-FFF2-40B4-BE49-F238E27FC236}">
                <a16:creationId xmlns:a16="http://schemas.microsoft.com/office/drawing/2014/main" id="{AB500C6C-BAE1-1562-1EF2-AD67FFC18950}"/>
              </a:ext>
            </a:extLst>
          </p:cNvPr>
          <p:cNvSpPr txBox="1">
            <a:spLocks/>
          </p:cNvSpPr>
          <p:nvPr/>
        </p:nvSpPr>
        <p:spPr>
          <a:xfrm>
            <a:off x="4609695" y="3965528"/>
            <a:ext cx="2781740" cy="1101903"/>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t>Leadership capability</a:t>
            </a:r>
          </a:p>
        </p:txBody>
      </p:sp>
      <p:sp>
        <p:nvSpPr>
          <p:cNvPr id="14" name="TextBox 13">
            <a:extLst>
              <a:ext uri="{FF2B5EF4-FFF2-40B4-BE49-F238E27FC236}">
                <a16:creationId xmlns:a16="http://schemas.microsoft.com/office/drawing/2014/main" id="{C478FCDF-0835-5107-1BFF-FE632F89E6F6}"/>
              </a:ext>
            </a:extLst>
          </p:cNvPr>
          <p:cNvSpPr txBox="1"/>
          <p:nvPr/>
        </p:nvSpPr>
        <p:spPr>
          <a:xfrm>
            <a:off x="4633831" y="3481101"/>
            <a:ext cx="2948473" cy="369332"/>
          </a:xfrm>
          <a:prstGeom prst="rect">
            <a:avLst/>
          </a:prstGeom>
          <a:noFill/>
        </p:spPr>
        <p:txBody>
          <a:bodyPr wrap="square" rtlCol="0">
            <a:spAutoFit/>
          </a:bodyPr>
          <a:lstStyle/>
          <a:p>
            <a:r>
              <a:rPr lang="en-GB" b="1" dirty="0">
                <a:solidFill>
                  <a:schemeClr val="tx2"/>
                </a:solidFill>
                <a:latin typeface="+mj-lt"/>
              </a:rPr>
              <a:t>Inhibitor to progress</a:t>
            </a:r>
            <a:r>
              <a:rPr lang="en-GB" b="1" baseline="30000" dirty="0">
                <a:solidFill>
                  <a:schemeClr val="tx2"/>
                </a:solidFill>
                <a:latin typeface="+mj-lt"/>
              </a:rPr>
              <a:t>1</a:t>
            </a:r>
            <a:endParaRPr lang="en-GB" b="1" dirty="0">
              <a:solidFill>
                <a:schemeClr val="tx2"/>
              </a:solidFill>
              <a:latin typeface="+mj-lt"/>
            </a:endParaRPr>
          </a:p>
        </p:txBody>
      </p:sp>
      <p:sp>
        <p:nvSpPr>
          <p:cNvPr id="16" name="Content Placeholder 2">
            <a:extLst>
              <a:ext uri="{FF2B5EF4-FFF2-40B4-BE49-F238E27FC236}">
                <a16:creationId xmlns:a16="http://schemas.microsoft.com/office/drawing/2014/main" id="{22E1AAE8-1451-B0D8-852D-D7A855A6A6D7}"/>
              </a:ext>
            </a:extLst>
          </p:cNvPr>
          <p:cNvSpPr txBox="1">
            <a:spLocks/>
          </p:cNvSpPr>
          <p:nvPr/>
        </p:nvSpPr>
        <p:spPr>
          <a:xfrm>
            <a:off x="8531790" y="3965528"/>
            <a:ext cx="2781740" cy="1101903"/>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t>Every company will need to revisit its leadership model</a:t>
            </a:r>
          </a:p>
        </p:txBody>
      </p:sp>
      <p:sp>
        <p:nvSpPr>
          <p:cNvPr id="18" name="TextBox 17">
            <a:extLst>
              <a:ext uri="{FF2B5EF4-FFF2-40B4-BE49-F238E27FC236}">
                <a16:creationId xmlns:a16="http://schemas.microsoft.com/office/drawing/2014/main" id="{61069823-55C3-0B41-C6CE-BF2412FBBE18}"/>
              </a:ext>
            </a:extLst>
          </p:cNvPr>
          <p:cNvSpPr txBox="1"/>
          <p:nvPr/>
        </p:nvSpPr>
        <p:spPr>
          <a:xfrm>
            <a:off x="8555926" y="3481101"/>
            <a:ext cx="2948473" cy="369332"/>
          </a:xfrm>
          <a:prstGeom prst="rect">
            <a:avLst/>
          </a:prstGeom>
          <a:noFill/>
        </p:spPr>
        <p:txBody>
          <a:bodyPr wrap="square" rtlCol="0">
            <a:spAutoFit/>
          </a:bodyPr>
          <a:lstStyle/>
          <a:p>
            <a:r>
              <a:rPr lang="en-GB" b="1" dirty="0">
                <a:solidFill>
                  <a:schemeClr val="tx2"/>
                </a:solidFill>
                <a:latin typeface="+mj-lt"/>
              </a:rPr>
              <a:t>New Models</a:t>
            </a:r>
            <a:r>
              <a:rPr lang="en-GB" b="1" baseline="30000" dirty="0">
                <a:solidFill>
                  <a:schemeClr val="tx2"/>
                </a:solidFill>
                <a:latin typeface="+mj-lt"/>
              </a:rPr>
              <a:t>2</a:t>
            </a:r>
            <a:endParaRPr lang="en-GB" b="1" dirty="0">
              <a:solidFill>
                <a:schemeClr val="tx2"/>
              </a:solidFill>
              <a:latin typeface="+mj-lt"/>
            </a:endParaRPr>
          </a:p>
        </p:txBody>
      </p:sp>
    </p:spTree>
    <p:extLst>
      <p:ext uri="{BB962C8B-B14F-4D97-AF65-F5344CB8AC3E}">
        <p14:creationId xmlns:p14="http://schemas.microsoft.com/office/powerpoint/2010/main" val="3189044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6976A-0AAB-E6CB-EC6C-4830E3B1CDEE}"/>
              </a:ext>
            </a:extLst>
          </p:cNvPr>
          <p:cNvSpPr>
            <a:spLocks noGrp="1"/>
          </p:cNvSpPr>
          <p:nvPr>
            <p:ph type="title"/>
          </p:nvPr>
        </p:nvSpPr>
        <p:spPr>
          <a:xfrm>
            <a:off x="585875" y="434253"/>
            <a:ext cx="9938882" cy="1191347"/>
          </a:xfrm>
        </p:spPr>
        <p:txBody>
          <a:bodyPr>
            <a:normAutofit/>
          </a:bodyPr>
          <a:lstStyle/>
          <a:p>
            <a:r>
              <a:rPr lang="en-GB" dirty="0"/>
              <a:t>The landscape of work is changing and so are the types of leaders we need</a:t>
            </a:r>
          </a:p>
        </p:txBody>
      </p:sp>
      <p:sp>
        <p:nvSpPr>
          <p:cNvPr id="25" name="TextBox 24">
            <a:extLst>
              <a:ext uri="{FF2B5EF4-FFF2-40B4-BE49-F238E27FC236}">
                <a16:creationId xmlns:a16="http://schemas.microsoft.com/office/drawing/2014/main" id="{2FAB48B5-22F4-395C-F086-0048FFF07F87}"/>
              </a:ext>
            </a:extLst>
          </p:cNvPr>
          <p:cNvSpPr txBox="1"/>
          <p:nvPr/>
        </p:nvSpPr>
        <p:spPr>
          <a:xfrm>
            <a:off x="7316996" y="3283762"/>
            <a:ext cx="3779489" cy="2492990"/>
          </a:xfrm>
          <a:prstGeom prst="rect">
            <a:avLst/>
          </a:prstGeom>
          <a:noFill/>
        </p:spPr>
        <p:txBody>
          <a:bodyPr wrap="square">
            <a:spAutoFit/>
          </a:bodyPr>
          <a:lstStyle/>
          <a:p>
            <a:r>
              <a:rPr lang="en-GB" sz="2000" dirty="0">
                <a:solidFill>
                  <a:schemeClr val="accent2"/>
                </a:solidFill>
              </a:rPr>
              <a:t>Our Wave Leadership Potential Research</a:t>
            </a:r>
          </a:p>
          <a:p>
            <a:endParaRPr lang="en-GB" dirty="0"/>
          </a:p>
          <a:p>
            <a:r>
              <a:rPr lang="en-GB" sz="1600" dirty="0"/>
              <a:t>More </a:t>
            </a:r>
            <a:r>
              <a:rPr lang="en-GB" sz="1600" dirty="0">
                <a:solidFill>
                  <a:schemeClr val="accent2"/>
                </a:solidFill>
              </a:rPr>
              <a:t>supportive </a:t>
            </a:r>
            <a:r>
              <a:rPr lang="en-GB" sz="1600" dirty="0" err="1">
                <a:solidFill>
                  <a:schemeClr val="accent2"/>
                </a:solidFill>
              </a:rPr>
              <a:t>behaviors</a:t>
            </a:r>
            <a:r>
              <a:rPr lang="en-GB" sz="1600" dirty="0">
                <a:solidFill>
                  <a:schemeClr val="accent2"/>
                </a:solidFill>
              </a:rPr>
              <a:t> increased potential for leadership roles and fairness </a:t>
            </a:r>
            <a:r>
              <a:rPr lang="en-GB" sz="1600" dirty="0"/>
              <a:t>when combined with more typical leadership </a:t>
            </a:r>
            <a:r>
              <a:rPr lang="en-GB" sz="1600" dirty="0" err="1"/>
              <a:t>behaviors</a:t>
            </a:r>
            <a:r>
              <a:rPr lang="en-GB" sz="1600" dirty="0"/>
              <a:t> around drive and leading people, rather than detract from them</a:t>
            </a:r>
            <a:r>
              <a:rPr lang="en-GB" dirty="0"/>
              <a:t>.</a:t>
            </a:r>
          </a:p>
        </p:txBody>
      </p:sp>
      <p:pic>
        <p:nvPicPr>
          <p:cNvPr id="3079" name="Picture 7">
            <a:extLst>
              <a:ext uri="{FF2B5EF4-FFF2-40B4-BE49-F238E27FC236}">
                <a16:creationId xmlns:a16="http://schemas.microsoft.com/office/drawing/2014/main" id="{D59F475B-946A-EA6D-4B0A-56B5ACAD45AB}"/>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67796" y="2421015"/>
            <a:ext cx="732031" cy="79214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C69024C-A720-865A-E35F-BADE2C41F01D}"/>
              </a:ext>
            </a:extLst>
          </p:cNvPr>
          <p:cNvGrpSpPr/>
          <p:nvPr/>
        </p:nvGrpSpPr>
        <p:grpSpPr>
          <a:xfrm>
            <a:off x="595408" y="2421016"/>
            <a:ext cx="6170870" cy="3460279"/>
            <a:chOff x="519297" y="1238597"/>
            <a:chExt cx="7943516" cy="4454280"/>
          </a:xfrm>
        </p:grpSpPr>
        <p:sp>
          <p:nvSpPr>
            <p:cNvPr id="3" name="Rectangle 23">
              <a:extLst>
                <a:ext uri="{FF2B5EF4-FFF2-40B4-BE49-F238E27FC236}">
                  <a16:creationId xmlns:a16="http://schemas.microsoft.com/office/drawing/2014/main" id="{BB3AB7E2-45A3-396D-74DD-CE14E064E706}"/>
                </a:ext>
              </a:extLst>
            </p:cNvPr>
            <p:cNvSpPr/>
            <p:nvPr/>
          </p:nvSpPr>
          <p:spPr>
            <a:xfrm>
              <a:off x="1254951" y="1285804"/>
              <a:ext cx="1043241" cy="4095365"/>
            </a:xfrm>
            <a:custGeom>
              <a:avLst/>
              <a:gdLst>
                <a:gd name="connsiteX0" fmla="*/ 0 w 1073150"/>
                <a:gd name="connsiteY0" fmla="*/ 0 h 4409488"/>
                <a:gd name="connsiteX1" fmla="*/ 1073150 w 1073150"/>
                <a:gd name="connsiteY1" fmla="*/ 0 h 4409488"/>
                <a:gd name="connsiteX2" fmla="*/ 1073150 w 1073150"/>
                <a:gd name="connsiteY2" fmla="*/ 4409488 h 4409488"/>
                <a:gd name="connsiteX3" fmla="*/ 0 w 1073150"/>
                <a:gd name="connsiteY3" fmla="*/ 4409488 h 4409488"/>
                <a:gd name="connsiteX4" fmla="*/ 0 w 1073150"/>
                <a:gd name="connsiteY4" fmla="*/ 0 h 4409488"/>
                <a:gd name="connsiteX0" fmla="*/ 0 w 1073150"/>
                <a:gd name="connsiteY0" fmla="*/ 0 h 4409488"/>
                <a:gd name="connsiteX1" fmla="*/ 1073150 w 1073150"/>
                <a:gd name="connsiteY1" fmla="*/ 0 h 4409488"/>
                <a:gd name="connsiteX2" fmla="*/ 1073150 w 1073150"/>
                <a:gd name="connsiteY2" fmla="*/ 4409488 h 4409488"/>
                <a:gd name="connsiteX3" fmla="*/ 0 w 1073150"/>
                <a:gd name="connsiteY3" fmla="*/ 4409488 h 4409488"/>
                <a:gd name="connsiteX4" fmla="*/ 0 w 1073150"/>
                <a:gd name="connsiteY4" fmla="*/ 0 h 4409488"/>
                <a:gd name="connsiteX0" fmla="*/ 22860 w 1073150"/>
                <a:gd name="connsiteY0" fmla="*/ 27940 h 4409488"/>
                <a:gd name="connsiteX1" fmla="*/ 1073150 w 1073150"/>
                <a:gd name="connsiteY1" fmla="*/ 0 h 4409488"/>
                <a:gd name="connsiteX2" fmla="*/ 1073150 w 1073150"/>
                <a:gd name="connsiteY2" fmla="*/ 4409488 h 4409488"/>
                <a:gd name="connsiteX3" fmla="*/ 0 w 1073150"/>
                <a:gd name="connsiteY3" fmla="*/ 4409488 h 4409488"/>
                <a:gd name="connsiteX4" fmla="*/ 22860 w 1073150"/>
                <a:gd name="connsiteY4" fmla="*/ 27940 h 4409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150" h="4409488">
                  <a:moveTo>
                    <a:pt x="22860" y="27940"/>
                  </a:moveTo>
                  <a:lnTo>
                    <a:pt x="1073150" y="0"/>
                  </a:lnTo>
                  <a:lnTo>
                    <a:pt x="1073150" y="4409488"/>
                  </a:lnTo>
                  <a:lnTo>
                    <a:pt x="0" y="4409488"/>
                  </a:lnTo>
                  <a:lnTo>
                    <a:pt x="22860" y="2794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8675182-20B8-18DE-D1B6-925ECA3A2122}"/>
                </a:ext>
              </a:extLst>
            </p:cNvPr>
            <p:cNvPicPr>
              <a:picLocks noChangeAspect="1"/>
            </p:cNvPicPr>
            <p:nvPr/>
          </p:nvPicPr>
          <p:blipFill>
            <a:blip r:embed="rId4">
              <a:extLst>
                <a:ext uri="{28A0092B-C50C-407E-A947-70E740481C1C}">
                  <a14:useLocalDpi xmlns:a14="http://schemas.microsoft.com/office/drawing/2010/main" val="0"/>
                </a:ext>
              </a:extLst>
            </a:blip>
            <a:srcRect l="11" r="11"/>
            <a:stretch/>
          </p:blipFill>
          <p:spPr>
            <a:xfrm>
              <a:off x="1275354" y="1512310"/>
              <a:ext cx="6566325" cy="3692875"/>
            </a:xfrm>
            <a:prstGeom prst="rect">
              <a:avLst/>
            </a:prstGeom>
          </p:spPr>
        </p:pic>
        <p:grpSp>
          <p:nvGrpSpPr>
            <p:cNvPr id="5" name="Group 4">
              <a:extLst>
                <a:ext uri="{FF2B5EF4-FFF2-40B4-BE49-F238E27FC236}">
                  <a16:creationId xmlns:a16="http://schemas.microsoft.com/office/drawing/2014/main" id="{0B1E5B18-C961-43D7-A54C-B782BBD42408}"/>
                </a:ext>
              </a:extLst>
            </p:cNvPr>
            <p:cNvGrpSpPr/>
            <p:nvPr/>
          </p:nvGrpSpPr>
          <p:grpSpPr>
            <a:xfrm>
              <a:off x="519297" y="1238597"/>
              <a:ext cx="7943516" cy="4454280"/>
              <a:chOff x="2134410" y="1110548"/>
              <a:chExt cx="7766571" cy="4589656"/>
            </a:xfrm>
          </p:grpSpPr>
          <p:sp>
            <p:nvSpPr>
              <p:cNvPr id="6" name="Freeform: Shape 5">
                <a:extLst>
                  <a:ext uri="{FF2B5EF4-FFF2-40B4-BE49-F238E27FC236}">
                    <a16:creationId xmlns:a16="http://schemas.microsoft.com/office/drawing/2014/main" id="{B0F0EBA3-9BCD-7026-A287-9A957726B1C7}"/>
                  </a:ext>
                </a:extLst>
              </p:cNvPr>
              <p:cNvSpPr/>
              <p:nvPr/>
            </p:nvSpPr>
            <p:spPr>
              <a:xfrm>
                <a:off x="2134410" y="5596247"/>
                <a:ext cx="7532175" cy="81805"/>
              </a:xfrm>
              <a:custGeom>
                <a:avLst/>
                <a:gdLst>
                  <a:gd name="connsiteX0" fmla="*/ 2426541 w 4852939"/>
                  <a:gd name="connsiteY0" fmla="*/ 0 h 66459"/>
                  <a:gd name="connsiteX1" fmla="*/ 0 w 4852939"/>
                  <a:gd name="connsiteY1" fmla="*/ 0 h 66459"/>
                  <a:gd name="connsiteX2" fmla="*/ 230127 w 4852939"/>
                  <a:gd name="connsiteY2" fmla="*/ 52147 h 66459"/>
                  <a:gd name="connsiteX3" fmla="*/ 358795 w 4852939"/>
                  <a:gd name="connsiteY3" fmla="*/ 66459 h 66459"/>
                  <a:gd name="connsiteX4" fmla="*/ 4494145 w 4852939"/>
                  <a:gd name="connsiteY4" fmla="*/ 66459 h 66459"/>
                  <a:gd name="connsiteX5" fmla="*/ 4622812 w 4852939"/>
                  <a:gd name="connsiteY5" fmla="*/ 52147 h 66459"/>
                  <a:gd name="connsiteX6" fmla="*/ 4852940 w 4852939"/>
                  <a:gd name="connsiteY6" fmla="*/ 0 h 66459"/>
                  <a:gd name="connsiteX7" fmla="*/ 2426541 w 4852939"/>
                  <a:gd name="connsiteY7" fmla="*/ 0 h 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939" h="66459">
                    <a:moveTo>
                      <a:pt x="2426541" y="0"/>
                    </a:moveTo>
                    <a:lnTo>
                      <a:pt x="0" y="0"/>
                    </a:lnTo>
                    <a:lnTo>
                      <a:pt x="230127" y="52147"/>
                    </a:lnTo>
                    <a:cubicBezTo>
                      <a:pt x="272355" y="61641"/>
                      <a:pt x="315575" y="66459"/>
                      <a:pt x="358795" y="66459"/>
                    </a:cubicBezTo>
                    <a:lnTo>
                      <a:pt x="4494145" y="66459"/>
                    </a:lnTo>
                    <a:cubicBezTo>
                      <a:pt x="4537506" y="66459"/>
                      <a:pt x="4580584" y="61641"/>
                      <a:pt x="4622812" y="52147"/>
                    </a:cubicBezTo>
                    <a:lnTo>
                      <a:pt x="4852940" y="0"/>
                    </a:lnTo>
                    <a:lnTo>
                      <a:pt x="2426541" y="0"/>
                    </a:lnTo>
                    <a:close/>
                  </a:path>
                </a:pathLst>
              </a:custGeom>
              <a:solidFill>
                <a:schemeClr val="bg1"/>
              </a:solidFill>
              <a:ln w="14149" cap="flat">
                <a:noFill/>
                <a:prstDash val="solid"/>
                <a:miter/>
              </a:ln>
              <a:effectLst>
                <a:outerShdw blurRad="177800" dist="101600" dir="5400000" sx="109000" sy="109000" algn="t" rotWithShape="0">
                  <a:prstClr val="black">
                    <a:alpha val="48000"/>
                  </a:prstClr>
                </a:outerShdw>
              </a:effectLst>
            </p:spPr>
            <p:txBody>
              <a:bodyPr rtlCol="0" anchor="ctr"/>
              <a:lstStyle/>
              <a:p>
                <a:endParaRPr lang="en-GB" dirty="0"/>
              </a:p>
            </p:txBody>
          </p:sp>
          <p:sp>
            <p:nvSpPr>
              <p:cNvPr id="7" name="Freeform: Shape 6">
                <a:extLst>
                  <a:ext uri="{FF2B5EF4-FFF2-40B4-BE49-F238E27FC236}">
                    <a16:creationId xmlns:a16="http://schemas.microsoft.com/office/drawing/2014/main" id="{300F70CC-5551-5069-CD88-C08705020A58}"/>
                  </a:ext>
                </a:extLst>
              </p:cNvPr>
              <p:cNvSpPr/>
              <p:nvPr/>
            </p:nvSpPr>
            <p:spPr>
              <a:xfrm>
                <a:off x="2811237" y="1110548"/>
                <a:ext cx="6564633" cy="4372210"/>
              </a:xfrm>
              <a:custGeom>
                <a:avLst/>
                <a:gdLst>
                  <a:gd name="connsiteX0" fmla="*/ 4071016 w 4196707"/>
                  <a:gd name="connsiteY0" fmla="*/ 0 h 2795112"/>
                  <a:gd name="connsiteX1" fmla="*/ 125550 w 4196707"/>
                  <a:gd name="connsiteY1" fmla="*/ 0 h 2795112"/>
                  <a:gd name="connsiteX2" fmla="*/ 0 w 4196707"/>
                  <a:gd name="connsiteY2" fmla="*/ 125550 h 2795112"/>
                  <a:gd name="connsiteX3" fmla="*/ 0 w 4196707"/>
                  <a:gd name="connsiteY3" fmla="*/ 2795113 h 2795112"/>
                  <a:gd name="connsiteX4" fmla="*/ 4196708 w 4196707"/>
                  <a:gd name="connsiteY4" fmla="*/ 2795113 h 2795112"/>
                  <a:gd name="connsiteX5" fmla="*/ 4196708 w 4196707"/>
                  <a:gd name="connsiteY5" fmla="*/ 125550 h 2795112"/>
                  <a:gd name="connsiteX6" fmla="*/ 4071158 w 4196707"/>
                  <a:gd name="connsiteY6" fmla="*/ 0 h 2795112"/>
                  <a:gd name="connsiteX7" fmla="*/ 2098354 w 4196707"/>
                  <a:gd name="connsiteY7" fmla="*/ 2680757 h 2795112"/>
                  <a:gd name="connsiteX8" fmla="*/ 54131 w 4196707"/>
                  <a:gd name="connsiteY8" fmla="*/ 2680757 h 2795112"/>
                  <a:gd name="connsiteX9" fmla="*/ 54131 w 4196707"/>
                  <a:gd name="connsiteY9" fmla="*/ 150773 h 2795112"/>
                  <a:gd name="connsiteX10" fmla="*/ 152899 w 4196707"/>
                  <a:gd name="connsiteY10" fmla="*/ 52714 h 2795112"/>
                  <a:gd name="connsiteX11" fmla="*/ 4043809 w 4196707"/>
                  <a:gd name="connsiteY11" fmla="*/ 52714 h 2795112"/>
                  <a:gd name="connsiteX12" fmla="*/ 4142577 w 4196707"/>
                  <a:gd name="connsiteY12" fmla="*/ 150773 h 2795112"/>
                  <a:gd name="connsiteX13" fmla="*/ 4142577 w 4196707"/>
                  <a:gd name="connsiteY13" fmla="*/ 2680757 h 2795112"/>
                  <a:gd name="connsiteX14" fmla="*/ 2098354 w 4196707"/>
                  <a:gd name="connsiteY14" fmla="*/ 2680757 h 279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6707" h="2795112">
                    <a:moveTo>
                      <a:pt x="4071016" y="0"/>
                    </a:moveTo>
                    <a:lnTo>
                      <a:pt x="125550" y="0"/>
                    </a:lnTo>
                    <a:cubicBezTo>
                      <a:pt x="56257" y="0"/>
                      <a:pt x="0" y="56398"/>
                      <a:pt x="0" y="125550"/>
                    </a:cubicBezTo>
                    <a:lnTo>
                      <a:pt x="0" y="2795113"/>
                    </a:lnTo>
                    <a:lnTo>
                      <a:pt x="4196708" y="2795113"/>
                    </a:lnTo>
                    <a:lnTo>
                      <a:pt x="4196708" y="125550"/>
                    </a:lnTo>
                    <a:cubicBezTo>
                      <a:pt x="4196708" y="56257"/>
                      <a:pt x="4140310" y="0"/>
                      <a:pt x="4071158" y="0"/>
                    </a:cubicBezTo>
                    <a:close/>
                    <a:moveTo>
                      <a:pt x="2098354" y="2680757"/>
                    </a:moveTo>
                    <a:lnTo>
                      <a:pt x="54131" y="2680757"/>
                    </a:lnTo>
                    <a:lnTo>
                      <a:pt x="54131" y="150773"/>
                    </a:lnTo>
                    <a:cubicBezTo>
                      <a:pt x="54131" y="96642"/>
                      <a:pt x="98343" y="52714"/>
                      <a:pt x="152899" y="52714"/>
                    </a:cubicBezTo>
                    <a:lnTo>
                      <a:pt x="4043809" y="52714"/>
                    </a:lnTo>
                    <a:cubicBezTo>
                      <a:pt x="4098224" y="52714"/>
                      <a:pt x="4142577" y="96642"/>
                      <a:pt x="4142577" y="150773"/>
                    </a:cubicBezTo>
                    <a:lnTo>
                      <a:pt x="4142577" y="2680757"/>
                    </a:lnTo>
                    <a:lnTo>
                      <a:pt x="2098354" y="2680757"/>
                    </a:lnTo>
                    <a:close/>
                  </a:path>
                </a:pathLst>
              </a:custGeom>
              <a:solidFill>
                <a:srgbClr val="030303"/>
              </a:solidFill>
              <a:ln w="1414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9379D77B-B10A-997C-03C7-E79AC0A6250A}"/>
                  </a:ext>
                </a:extLst>
              </p:cNvPr>
              <p:cNvSpPr/>
              <p:nvPr/>
            </p:nvSpPr>
            <p:spPr>
              <a:xfrm>
                <a:off x="2285908" y="5482758"/>
                <a:ext cx="7615073" cy="113710"/>
              </a:xfrm>
              <a:custGeom>
                <a:avLst/>
                <a:gdLst>
                  <a:gd name="connsiteX0" fmla="*/ 4860592 w 4868243"/>
                  <a:gd name="connsiteY0" fmla="*/ 0 h 72694"/>
                  <a:gd name="connsiteX1" fmla="*/ 7652 w 4868243"/>
                  <a:gd name="connsiteY1" fmla="*/ 0 h 72694"/>
                  <a:gd name="connsiteX2" fmla="*/ 0 w 4868243"/>
                  <a:gd name="connsiteY2" fmla="*/ 7794 h 72694"/>
                  <a:gd name="connsiteX3" fmla="*/ 0 w 4868243"/>
                  <a:gd name="connsiteY3" fmla="*/ 65042 h 72694"/>
                  <a:gd name="connsiteX4" fmla="*/ 7652 w 4868243"/>
                  <a:gd name="connsiteY4" fmla="*/ 72694 h 72694"/>
                  <a:gd name="connsiteX5" fmla="*/ 4860592 w 4868243"/>
                  <a:gd name="connsiteY5" fmla="*/ 72694 h 72694"/>
                  <a:gd name="connsiteX6" fmla="*/ 4868243 w 4868243"/>
                  <a:gd name="connsiteY6" fmla="*/ 65042 h 72694"/>
                  <a:gd name="connsiteX7" fmla="*/ 4868243 w 4868243"/>
                  <a:gd name="connsiteY7" fmla="*/ 7794 h 72694"/>
                  <a:gd name="connsiteX8" fmla="*/ 4860592 w 4868243"/>
                  <a:gd name="connsiteY8" fmla="*/ 0 h 7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8243" h="72694">
                    <a:moveTo>
                      <a:pt x="4860592" y="0"/>
                    </a:moveTo>
                    <a:lnTo>
                      <a:pt x="7652" y="0"/>
                    </a:lnTo>
                    <a:cubicBezTo>
                      <a:pt x="3401" y="0"/>
                      <a:pt x="0" y="3401"/>
                      <a:pt x="0" y="7794"/>
                    </a:cubicBezTo>
                    <a:lnTo>
                      <a:pt x="0" y="65042"/>
                    </a:lnTo>
                    <a:cubicBezTo>
                      <a:pt x="0" y="69293"/>
                      <a:pt x="3401" y="72694"/>
                      <a:pt x="7652" y="72694"/>
                    </a:cubicBezTo>
                    <a:lnTo>
                      <a:pt x="4860592" y="72694"/>
                    </a:lnTo>
                    <a:cubicBezTo>
                      <a:pt x="4864843" y="72694"/>
                      <a:pt x="4868243" y="69293"/>
                      <a:pt x="4868243" y="65042"/>
                    </a:cubicBezTo>
                    <a:lnTo>
                      <a:pt x="4868243" y="7794"/>
                    </a:lnTo>
                    <a:cubicBezTo>
                      <a:pt x="4868243" y="3543"/>
                      <a:pt x="4864843" y="0"/>
                      <a:pt x="4860592" y="0"/>
                    </a:cubicBezTo>
                    <a:close/>
                  </a:path>
                </a:pathLst>
              </a:custGeom>
              <a:solidFill>
                <a:srgbClr val="4D4D51"/>
              </a:solidFill>
              <a:ln w="14149"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FD309D22-188E-E90B-F2FC-2776DB5E9A3B}"/>
                  </a:ext>
                </a:extLst>
              </p:cNvPr>
              <p:cNvSpPr/>
              <p:nvPr/>
            </p:nvSpPr>
            <p:spPr>
              <a:xfrm>
                <a:off x="2297878" y="5596247"/>
                <a:ext cx="7591134" cy="103957"/>
              </a:xfrm>
              <a:custGeom>
                <a:avLst/>
                <a:gdLst>
                  <a:gd name="connsiteX0" fmla="*/ 2426541 w 4852939"/>
                  <a:gd name="connsiteY0" fmla="*/ 0 h 66459"/>
                  <a:gd name="connsiteX1" fmla="*/ 0 w 4852939"/>
                  <a:gd name="connsiteY1" fmla="*/ 0 h 66459"/>
                  <a:gd name="connsiteX2" fmla="*/ 230127 w 4852939"/>
                  <a:gd name="connsiteY2" fmla="*/ 52147 h 66459"/>
                  <a:gd name="connsiteX3" fmla="*/ 358795 w 4852939"/>
                  <a:gd name="connsiteY3" fmla="*/ 66459 h 66459"/>
                  <a:gd name="connsiteX4" fmla="*/ 4494145 w 4852939"/>
                  <a:gd name="connsiteY4" fmla="*/ 66459 h 66459"/>
                  <a:gd name="connsiteX5" fmla="*/ 4622812 w 4852939"/>
                  <a:gd name="connsiteY5" fmla="*/ 52147 h 66459"/>
                  <a:gd name="connsiteX6" fmla="*/ 4852940 w 4852939"/>
                  <a:gd name="connsiteY6" fmla="*/ 0 h 66459"/>
                  <a:gd name="connsiteX7" fmla="*/ 2426541 w 4852939"/>
                  <a:gd name="connsiteY7" fmla="*/ 0 h 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939" h="66459">
                    <a:moveTo>
                      <a:pt x="2426541" y="0"/>
                    </a:moveTo>
                    <a:lnTo>
                      <a:pt x="0" y="0"/>
                    </a:lnTo>
                    <a:lnTo>
                      <a:pt x="230127" y="52147"/>
                    </a:lnTo>
                    <a:cubicBezTo>
                      <a:pt x="272355" y="61641"/>
                      <a:pt x="315575" y="66459"/>
                      <a:pt x="358795" y="66459"/>
                    </a:cubicBezTo>
                    <a:lnTo>
                      <a:pt x="4494145" y="66459"/>
                    </a:lnTo>
                    <a:cubicBezTo>
                      <a:pt x="4537506" y="66459"/>
                      <a:pt x="4580584" y="61641"/>
                      <a:pt x="4622812" y="52147"/>
                    </a:cubicBezTo>
                    <a:lnTo>
                      <a:pt x="4852940" y="0"/>
                    </a:lnTo>
                    <a:lnTo>
                      <a:pt x="2426541" y="0"/>
                    </a:lnTo>
                    <a:close/>
                  </a:path>
                </a:pathLst>
              </a:custGeom>
              <a:solidFill>
                <a:srgbClr val="2C2C2E"/>
              </a:solidFill>
              <a:ln w="14149"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66EC337F-4F89-8B8E-26DD-7DFC8133381A}"/>
                  </a:ext>
                </a:extLst>
              </p:cNvPr>
              <p:cNvSpPr/>
              <p:nvPr/>
            </p:nvSpPr>
            <p:spPr>
              <a:xfrm>
                <a:off x="5517687" y="5482758"/>
                <a:ext cx="1151736" cy="87111"/>
              </a:xfrm>
              <a:custGeom>
                <a:avLst/>
                <a:gdLst>
                  <a:gd name="connsiteX0" fmla="*/ 368147 w 736294"/>
                  <a:gd name="connsiteY0" fmla="*/ 0 h 55689"/>
                  <a:gd name="connsiteX1" fmla="*/ 0 w 736294"/>
                  <a:gd name="connsiteY1" fmla="*/ 0 h 55689"/>
                  <a:gd name="connsiteX2" fmla="*/ 55690 w 736294"/>
                  <a:gd name="connsiteY2" fmla="*/ 55690 h 55689"/>
                  <a:gd name="connsiteX3" fmla="*/ 680605 w 736294"/>
                  <a:gd name="connsiteY3" fmla="*/ 55690 h 55689"/>
                  <a:gd name="connsiteX4" fmla="*/ 736294 w 736294"/>
                  <a:gd name="connsiteY4" fmla="*/ 0 h 55689"/>
                  <a:gd name="connsiteX5" fmla="*/ 368147 w 736294"/>
                  <a:gd name="connsiteY5" fmla="*/ 0 h 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294" h="55689">
                    <a:moveTo>
                      <a:pt x="368147" y="0"/>
                    </a:moveTo>
                    <a:lnTo>
                      <a:pt x="0" y="0"/>
                    </a:lnTo>
                    <a:cubicBezTo>
                      <a:pt x="0" y="30750"/>
                      <a:pt x="24940" y="55690"/>
                      <a:pt x="55690" y="55690"/>
                    </a:cubicBezTo>
                    <a:lnTo>
                      <a:pt x="680605" y="55690"/>
                    </a:lnTo>
                    <a:cubicBezTo>
                      <a:pt x="711354" y="55690"/>
                      <a:pt x="736294" y="30750"/>
                      <a:pt x="736294" y="0"/>
                    </a:cubicBezTo>
                    <a:lnTo>
                      <a:pt x="368147" y="0"/>
                    </a:lnTo>
                    <a:close/>
                  </a:path>
                </a:pathLst>
              </a:custGeom>
              <a:solidFill>
                <a:srgbClr val="333335"/>
              </a:solidFill>
              <a:ln w="1414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E58179A-00C3-FBDE-CA8A-565F2DD55095}"/>
                  </a:ext>
                </a:extLst>
              </p:cNvPr>
              <p:cNvSpPr/>
              <p:nvPr/>
            </p:nvSpPr>
            <p:spPr>
              <a:xfrm>
                <a:off x="5517687" y="5482758"/>
                <a:ext cx="272418" cy="87111"/>
              </a:xfrm>
              <a:custGeom>
                <a:avLst/>
                <a:gdLst>
                  <a:gd name="connsiteX0" fmla="*/ 174154 w 174154"/>
                  <a:gd name="connsiteY0" fmla="*/ 0 h 55689"/>
                  <a:gd name="connsiteX1" fmla="*/ 0 w 174154"/>
                  <a:gd name="connsiteY1" fmla="*/ 0 h 55689"/>
                  <a:gd name="connsiteX2" fmla="*/ 55690 w 174154"/>
                  <a:gd name="connsiteY2" fmla="*/ 55690 h 55689"/>
                  <a:gd name="connsiteX3" fmla="*/ 174154 w 174154"/>
                  <a:gd name="connsiteY3" fmla="*/ 55690 h 55689"/>
                  <a:gd name="connsiteX4" fmla="*/ 174154 w 174154"/>
                  <a:gd name="connsiteY4" fmla="*/ 0 h 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4" h="55689">
                    <a:moveTo>
                      <a:pt x="174154" y="0"/>
                    </a:moveTo>
                    <a:lnTo>
                      <a:pt x="0" y="0"/>
                    </a:lnTo>
                    <a:cubicBezTo>
                      <a:pt x="0" y="30750"/>
                      <a:pt x="24940" y="55690"/>
                      <a:pt x="55690" y="55690"/>
                    </a:cubicBezTo>
                    <a:lnTo>
                      <a:pt x="174154" y="55690"/>
                    </a:lnTo>
                    <a:lnTo>
                      <a:pt x="174154" y="0"/>
                    </a:lnTo>
                    <a:close/>
                  </a:path>
                </a:pathLst>
              </a:custGeom>
              <a:solidFill>
                <a:srgbClr val="333335"/>
              </a:solidFill>
              <a:ln w="1414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187D2A5-820C-6754-121F-833741D2A16D}"/>
                  </a:ext>
                </a:extLst>
              </p:cNvPr>
              <p:cNvSpPr/>
              <p:nvPr/>
            </p:nvSpPr>
            <p:spPr>
              <a:xfrm>
                <a:off x="6389469" y="5482758"/>
                <a:ext cx="279732" cy="87111"/>
              </a:xfrm>
              <a:custGeom>
                <a:avLst/>
                <a:gdLst>
                  <a:gd name="connsiteX0" fmla="*/ 142 w 178830"/>
                  <a:gd name="connsiteY0" fmla="*/ 0 h 55689"/>
                  <a:gd name="connsiteX1" fmla="*/ 178830 w 178830"/>
                  <a:gd name="connsiteY1" fmla="*/ 0 h 55689"/>
                  <a:gd name="connsiteX2" fmla="*/ 123141 w 178830"/>
                  <a:gd name="connsiteY2" fmla="*/ 55690 h 55689"/>
                  <a:gd name="connsiteX3" fmla="*/ 0 w 178830"/>
                  <a:gd name="connsiteY3" fmla="*/ 55690 h 55689"/>
                  <a:gd name="connsiteX4" fmla="*/ 0 w 178830"/>
                  <a:gd name="connsiteY4" fmla="*/ 0 h 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0" h="55689">
                    <a:moveTo>
                      <a:pt x="142" y="0"/>
                    </a:moveTo>
                    <a:lnTo>
                      <a:pt x="178830" y="0"/>
                    </a:lnTo>
                    <a:cubicBezTo>
                      <a:pt x="178830" y="30750"/>
                      <a:pt x="153891" y="55690"/>
                      <a:pt x="123141" y="55690"/>
                    </a:cubicBezTo>
                    <a:lnTo>
                      <a:pt x="0" y="55690"/>
                    </a:lnTo>
                    <a:lnTo>
                      <a:pt x="0" y="0"/>
                    </a:lnTo>
                    <a:close/>
                  </a:path>
                </a:pathLst>
              </a:custGeom>
              <a:solidFill>
                <a:srgbClr val="333335"/>
              </a:solidFill>
              <a:ln w="1414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4221626-A354-576E-731B-31E5FB793AFD}"/>
                  </a:ext>
                </a:extLst>
              </p:cNvPr>
              <p:cNvSpPr/>
              <p:nvPr/>
            </p:nvSpPr>
            <p:spPr>
              <a:xfrm>
                <a:off x="3800943" y="5482758"/>
                <a:ext cx="1423267" cy="113710"/>
              </a:xfrm>
              <a:custGeom>
                <a:avLst/>
                <a:gdLst>
                  <a:gd name="connsiteX0" fmla="*/ 0 w 909881"/>
                  <a:gd name="connsiteY0" fmla="*/ 0 h 72694"/>
                  <a:gd name="connsiteX1" fmla="*/ 909882 w 909881"/>
                  <a:gd name="connsiteY1" fmla="*/ 0 h 72694"/>
                  <a:gd name="connsiteX2" fmla="*/ 909882 w 909881"/>
                  <a:gd name="connsiteY2" fmla="*/ 72694 h 72694"/>
                  <a:gd name="connsiteX3" fmla="*/ 0 w 909881"/>
                  <a:gd name="connsiteY3" fmla="*/ 72694 h 72694"/>
                </a:gdLst>
                <a:ahLst/>
                <a:cxnLst>
                  <a:cxn ang="0">
                    <a:pos x="connsiteX0" y="connsiteY0"/>
                  </a:cxn>
                  <a:cxn ang="0">
                    <a:pos x="connsiteX1" y="connsiteY1"/>
                  </a:cxn>
                  <a:cxn ang="0">
                    <a:pos x="connsiteX2" y="connsiteY2"/>
                  </a:cxn>
                  <a:cxn ang="0">
                    <a:pos x="connsiteX3" y="connsiteY3"/>
                  </a:cxn>
                </a:cxnLst>
                <a:rect l="l" t="t" r="r" b="b"/>
                <a:pathLst>
                  <a:path w="909881" h="72694">
                    <a:moveTo>
                      <a:pt x="0" y="0"/>
                    </a:moveTo>
                    <a:lnTo>
                      <a:pt x="909882" y="0"/>
                    </a:lnTo>
                    <a:lnTo>
                      <a:pt x="909882" y="72694"/>
                    </a:lnTo>
                    <a:lnTo>
                      <a:pt x="0" y="72694"/>
                    </a:lnTo>
                    <a:close/>
                  </a:path>
                </a:pathLst>
              </a:custGeom>
              <a:solidFill>
                <a:srgbClr val="4D4D51">
                  <a:alpha val="10000"/>
                </a:srgbClr>
              </a:solidFill>
              <a:ln w="1414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21F90AA-C496-539A-55A6-E40BCA6B1EA8}"/>
                  </a:ext>
                </a:extLst>
              </p:cNvPr>
              <p:cNvSpPr/>
              <p:nvPr/>
            </p:nvSpPr>
            <p:spPr>
              <a:xfrm>
                <a:off x="7598616" y="5482758"/>
                <a:ext cx="1423267" cy="113710"/>
              </a:xfrm>
              <a:custGeom>
                <a:avLst/>
                <a:gdLst>
                  <a:gd name="connsiteX0" fmla="*/ 0 w 909881"/>
                  <a:gd name="connsiteY0" fmla="*/ 0 h 72694"/>
                  <a:gd name="connsiteX1" fmla="*/ 909882 w 909881"/>
                  <a:gd name="connsiteY1" fmla="*/ 0 h 72694"/>
                  <a:gd name="connsiteX2" fmla="*/ 909882 w 909881"/>
                  <a:gd name="connsiteY2" fmla="*/ 72694 h 72694"/>
                  <a:gd name="connsiteX3" fmla="*/ 0 w 909881"/>
                  <a:gd name="connsiteY3" fmla="*/ 72694 h 72694"/>
                </a:gdLst>
                <a:ahLst/>
                <a:cxnLst>
                  <a:cxn ang="0">
                    <a:pos x="connsiteX0" y="connsiteY0"/>
                  </a:cxn>
                  <a:cxn ang="0">
                    <a:pos x="connsiteX1" y="connsiteY1"/>
                  </a:cxn>
                  <a:cxn ang="0">
                    <a:pos x="connsiteX2" y="connsiteY2"/>
                  </a:cxn>
                  <a:cxn ang="0">
                    <a:pos x="connsiteX3" y="connsiteY3"/>
                  </a:cxn>
                </a:cxnLst>
                <a:rect l="l" t="t" r="r" b="b"/>
                <a:pathLst>
                  <a:path w="909881" h="72694">
                    <a:moveTo>
                      <a:pt x="0" y="0"/>
                    </a:moveTo>
                    <a:lnTo>
                      <a:pt x="909882" y="0"/>
                    </a:lnTo>
                    <a:lnTo>
                      <a:pt x="909882" y="72694"/>
                    </a:lnTo>
                    <a:lnTo>
                      <a:pt x="0" y="72694"/>
                    </a:lnTo>
                    <a:close/>
                  </a:path>
                </a:pathLst>
              </a:custGeom>
              <a:solidFill>
                <a:srgbClr val="4D4D51"/>
              </a:solidFill>
              <a:ln w="1414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CFC9CFE-59B2-847E-4BF1-CCAC6FF55670}"/>
                  </a:ext>
                </a:extLst>
              </p:cNvPr>
              <p:cNvSpPr/>
              <p:nvPr/>
            </p:nvSpPr>
            <p:spPr>
              <a:xfrm>
                <a:off x="9109660" y="5482758"/>
                <a:ext cx="768490" cy="113710"/>
              </a:xfrm>
              <a:custGeom>
                <a:avLst/>
                <a:gdLst>
                  <a:gd name="connsiteX0" fmla="*/ 0 w 491288"/>
                  <a:gd name="connsiteY0" fmla="*/ 0 h 72694"/>
                  <a:gd name="connsiteX1" fmla="*/ 491288 w 491288"/>
                  <a:gd name="connsiteY1" fmla="*/ 0 h 72694"/>
                  <a:gd name="connsiteX2" fmla="*/ 491288 w 491288"/>
                  <a:gd name="connsiteY2" fmla="*/ 72694 h 72694"/>
                  <a:gd name="connsiteX3" fmla="*/ 0 w 491288"/>
                  <a:gd name="connsiteY3" fmla="*/ 72694 h 72694"/>
                </a:gdLst>
                <a:ahLst/>
                <a:cxnLst>
                  <a:cxn ang="0">
                    <a:pos x="connsiteX0" y="connsiteY0"/>
                  </a:cxn>
                  <a:cxn ang="0">
                    <a:pos x="connsiteX1" y="connsiteY1"/>
                  </a:cxn>
                  <a:cxn ang="0">
                    <a:pos x="connsiteX2" y="connsiteY2"/>
                  </a:cxn>
                  <a:cxn ang="0">
                    <a:pos x="connsiteX3" y="connsiteY3"/>
                  </a:cxn>
                </a:cxnLst>
                <a:rect l="l" t="t" r="r" b="b"/>
                <a:pathLst>
                  <a:path w="491288" h="72694">
                    <a:moveTo>
                      <a:pt x="0" y="0"/>
                    </a:moveTo>
                    <a:lnTo>
                      <a:pt x="491288" y="0"/>
                    </a:lnTo>
                    <a:lnTo>
                      <a:pt x="491288" y="72694"/>
                    </a:lnTo>
                    <a:lnTo>
                      <a:pt x="0" y="72694"/>
                    </a:lnTo>
                    <a:close/>
                  </a:path>
                </a:pathLst>
              </a:custGeom>
              <a:solidFill>
                <a:srgbClr val="4D4D51">
                  <a:alpha val="10000"/>
                </a:srgbClr>
              </a:solidFill>
              <a:ln w="1414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8BC0FB7-8AD8-7E95-74E3-98BEBA3F0CC7}"/>
                  </a:ext>
                </a:extLst>
              </p:cNvPr>
              <p:cNvSpPr/>
              <p:nvPr/>
            </p:nvSpPr>
            <p:spPr>
              <a:xfrm>
                <a:off x="2327357" y="5482758"/>
                <a:ext cx="768490" cy="113710"/>
              </a:xfrm>
              <a:custGeom>
                <a:avLst/>
                <a:gdLst>
                  <a:gd name="connsiteX0" fmla="*/ 0 w 491288"/>
                  <a:gd name="connsiteY0" fmla="*/ 0 h 72694"/>
                  <a:gd name="connsiteX1" fmla="*/ 491288 w 491288"/>
                  <a:gd name="connsiteY1" fmla="*/ 0 h 72694"/>
                  <a:gd name="connsiteX2" fmla="*/ 491288 w 491288"/>
                  <a:gd name="connsiteY2" fmla="*/ 72694 h 72694"/>
                  <a:gd name="connsiteX3" fmla="*/ 0 w 491288"/>
                  <a:gd name="connsiteY3" fmla="*/ 72694 h 72694"/>
                </a:gdLst>
                <a:ahLst/>
                <a:cxnLst>
                  <a:cxn ang="0">
                    <a:pos x="connsiteX0" y="connsiteY0"/>
                  </a:cxn>
                  <a:cxn ang="0">
                    <a:pos x="connsiteX1" y="connsiteY1"/>
                  </a:cxn>
                  <a:cxn ang="0">
                    <a:pos x="connsiteX2" y="connsiteY2"/>
                  </a:cxn>
                  <a:cxn ang="0">
                    <a:pos x="connsiteX3" y="connsiteY3"/>
                  </a:cxn>
                </a:cxnLst>
                <a:rect l="l" t="t" r="r" b="b"/>
                <a:pathLst>
                  <a:path w="491288" h="72694">
                    <a:moveTo>
                      <a:pt x="0" y="0"/>
                    </a:moveTo>
                    <a:lnTo>
                      <a:pt x="491288" y="0"/>
                    </a:lnTo>
                    <a:lnTo>
                      <a:pt x="491288" y="72694"/>
                    </a:lnTo>
                    <a:lnTo>
                      <a:pt x="0" y="72694"/>
                    </a:lnTo>
                    <a:close/>
                  </a:path>
                </a:pathLst>
              </a:custGeom>
              <a:solidFill>
                <a:srgbClr val="4D4D51">
                  <a:alpha val="10000"/>
                </a:srgbClr>
              </a:solidFill>
              <a:ln w="14149"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189473992"/>
      </p:ext>
    </p:extLst>
  </p:cSld>
  <p:clrMapOvr>
    <a:masterClrMapping/>
  </p:clrMapOvr>
</p:sld>
</file>

<file path=ppt/theme/theme1.xml><?xml version="1.0" encoding="utf-8"?>
<a:theme xmlns:a="http://schemas.openxmlformats.org/drawingml/2006/main" name="Office Theme">
  <a:themeElements>
    <a:clrScheme name="Saville Assessment Colours">
      <a:dk1>
        <a:srgbClr val="242424"/>
      </a:dk1>
      <a:lt1>
        <a:sysClr val="window" lastClr="FFFFFF"/>
      </a:lt1>
      <a:dk2>
        <a:srgbClr val="1A244A"/>
      </a:dk2>
      <a:lt2>
        <a:srgbClr val="D1D3DB"/>
      </a:lt2>
      <a:accent1>
        <a:srgbClr val="55D2B1"/>
      </a:accent1>
      <a:accent2>
        <a:srgbClr val="409E85"/>
      </a:accent2>
      <a:accent3>
        <a:srgbClr val="4F9CC9"/>
      </a:accent3>
      <a:accent4>
        <a:srgbClr val="FC5B54"/>
      </a:accent4>
      <a:accent5>
        <a:srgbClr val="AF78B3"/>
      </a:accent5>
      <a:accent6>
        <a:srgbClr val="FEFCC4"/>
      </a:accent6>
      <a:hlink>
        <a:srgbClr val="409E85"/>
      </a:hlink>
      <a:folHlink>
        <a:srgbClr val="AF78B3"/>
      </a:folHlink>
    </a:clrScheme>
    <a:fontScheme name="Saville Typography">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ille template 2023.potx" id="{15D6E5C9-E727-47E8-AE2C-A3518A4652FF}" vid="{DCF2FB4F-B0D2-417B-A894-53FC1A8483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8781CD-94F3-4975-AC1A-6D6E6331E9D5}">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889E6103750F438878AB45B4DD2222" ma:contentTypeVersion="20" ma:contentTypeDescription="Create a new document." ma:contentTypeScope="" ma:versionID="b88b516d2ec042b95b46e32ad5ac9a22">
  <xsd:schema xmlns:xsd="http://www.w3.org/2001/XMLSchema" xmlns:xs="http://www.w3.org/2001/XMLSchema" xmlns:p="http://schemas.microsoft.com/office/2006/metadata/properties" xmlns:ns2="3f3b39d8-0b74-43ac-aa08-f59c1e079f78" xmlns:ns3="9cd31565-5270-412f-9c99-58cb3e64888d" targetNamespace="http://schemas.microsoft.com/office/2006/metadata/properties" ma:root="true" ma:fieldsID="83b0acc9b80f6bf6dac97ba07a95b1d4" ns2:_="" ns3:_="">
    <xsd:import namespace="3f3b39d8-0b74-43ac-aa08-f59c1e079f78"/>
    <xsd:import namespace="9cd31565-5270-412f-9c99-58cb3e6488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b39d8-0b74-43ac-aa08-f59c1e079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d31565-5270-412f-9c99-58cb3e64888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d670484-a104-44e3-a743-a92da67ef027}" ma:internalName="TaxCatchAll" ma:showField="CatchAllData" ma:web="9cd31565-5270-412f-9c99-58cb3e6488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d31565-5270-412f-9c99-58cb3e64888d" xsi:nil="true"/>
    <SharedWithUsers xmlns="9cd31565-5270-412f-9c99-58cb3e64888d">
      <UserInfo>
        <DisplayName>James Hollingsworth</DisplayName>
        <AccountId>14</AccountId>
        <AccountType/>
      </UserInfo>
      <UserInfo>
        <DisplayName>Katie Herridge</DisplayName>
        <AccountId>13</AccountId>
        <AccountType/>
      </UserInfo>
      <UserInfo>
        <DisplayName>Jasmin Lewis</DisplayName>
        <AccountId>15</AccountId>
        <AccountType/>
      </UserInfo>
      <UserInfo>
        <DisplayName>Richard Williams</DisplayName>
        <AccountId>23</AccountId>
        <AccountType/>
      </UserInfo>
    </SharedWithUsers>
    <lcf76f155ced4ddcb4097134ff3c332f xmlns="3f3b39d8-0b74-43ac-aa08-f59c1e079f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523754-87CB-4DA3-898C-33D4B06CA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3b39d8-0b74-43ac-aa08-f59c1e079f78"/>
    <ds:schemaRef ds:uri="9cd31565-5270-412f-9c99-58cb3e6488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080538-FD74-46D2-B3DD-A9E33EE2EC29}">
  <ds:schemaRefs>
    <ds:schemaRef ds:uri="http://schemas.microsoft.com/sharepoint/v3/contenttype/forms"/>
  </ds:schemaRefs>
</ds:datastoreItem>
</file>

<file path=customXml/itemProps3.xml><?xml version="1.0" encoding="utf-8"?>
<ds:datastoreItem xmlns:ds="http://schemas.openxmlformats.org/officeDocument/2006/customXml" ds:itemID="{42908038-7F5F-4D2B-A61C-34C8C3AA3BF7}">
  <ds:schemaRefs>
    <ds:schemaRef ds:uri="5ccf9469-ba5a-4366-b2d9-60ed07c7549c"/>
    <ds:schemaRef ds:uri="9cd31565-5270-412f-9c99-58cb3e6488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f3b39d8-0b74-43ac-aa08-f59c1e079f78"/>
  </ds:schemaRefs>
</ds:datastoreItem>
</file>

<file path=docProps/app.xml><?xml version="1.0" encoding="utf-8"?>
<Properties xmlns="http://schemas.openxmlformats.org/officeDocument/2006/extended-properties" xmlns:vt="http://schemas.openxmlformats.org/officeDocument/2006/docPropsVTypes">
  <Template/>
  <TotalTime>0</TotalTime>
  <Words>2447</Words>
  <Application>Microsoft Office PowerPoint</Application>
  <PresentationFormat>Widescreen</PresentationFormat>
  <Paragraphs>287</Paragraphs>
  <Slides>17</Slides>
  <Notes>11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A Look Back in History</vt:lpstr>
      <vt:lpstr>Skills Language</vt:lpstr>
      <vt:lpstr>Why Skills Matter?</vt:lpstr>
      <vt:lpstr>PowerPoint Presentation</vt:lpstr>
      <vt:lpstr>Shift from Competencies to Skills</vt:lpstr>
      <vt:lpstr>The HR Capabilities that Matter Most</vt:lpstr>
      <vt:lpstr>Future Skills</vt:lpstr>
      <vt:lpstr>The landscape of work is changing and so are the types of leaders we need</vt:lpstr>
      <vt:lpstr>Increased Need to Reskill &amp; Upskill</vt:lpstr>
      <vt:lpstr>PowerPoint Presentation</vt:lpstr>
      <vt:lpstr>Move from Experience to Skills Potential</vt:lpstr>
      <vt:lpstr>Skills and the Future of HR </vt:lpstr>
      <vt:lpstr>Lessons and Pitfalls from Our Review</vt:lpstr>
      <vt:lpstr>Skills Potential and Skills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Regula</dc:creator>
  <cp:lastModifiedBy>James Hollingsworth</cp:lastModifiedBy>
  <cp:revision>4</cp:revision>
  <dcterms:created xsi:type="dcterms:W3CDTF">2023-05-25T08:05:09Z</dcterms:created>
  <dcterms:modified xsi:type="dcterms:W3CDTF">2024-05-23T15:56:00Z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0x010100CB889E6103750F438878AB45B4DD2222</vt:lpwstr>
  </property>
  <property fmtid="{D5CDD505-2E9C-101B-9397-08002B2CF9AE}" pid="3" name="MediaServiceImageTags">
    <vt:lpwstr/>
  </property>
  <property fmtid="{D5CDD505-2E9C-101B-9397-08002B2CF9AE}" pid="4" name="MSIP_Label_112bfb09-0f6a-4518-a647-7fa9d6d66816_Enabled">
    <vt:lpwstr>true</vt:lpwstr>
  </property>
  <property fmtid="{D5CDD505-2E9C-101B-9397-08002B2CF9AE}" pid="5" name="MSIP_Label_112bfb09-0f6a-4518-a647-7fa9d6d66816_SetDate">
    <vt:lpwstr>2023-06-29T12:38:48Z</vt:lpwstr>
  </property>
  <property fmtid="{D5CDD505-2E9C-101B-9397-08002B2CF9AE}" pid="6" name="MSIP_Label_112bfb09-0f6a-4518-a647-7fa9d6d66816_Method">
    <vt:lpwstr>Standard</vt:lpwstr>
  </property>
  <property fmtid="{D5CDD505-2E9C-101B-9397-08002B2CF9AE}" pid="7" name="MSIP_Label_112bfb09-0f6a-4518-a647-7fa9d6d66816_Name">
    <vt:lpwstr>Confidential</vt:lpwstr>
  </property>
  <property fmtid="{D5CDD505-2E9C-101B-9397-08002B2CF9AE}" pid="8" name="MSIP_Label_112bfb09-0f6a-4518-a647-7fa9d6d66816_SiteId">
    <vt:lpwstr>0622322b-70eb-4067-8631-3f9eab57e22d</vt:lpwstr>
  </property>
  <property fmtid="{D5CDD505-2E9C-101B-9397-08002B2CF9AE}" pid="9" name="MSIP_Label_112bfb09-0f6a-4518-a647-7fa9d6d66816_ActionId">
    <vt:lpwstr>cdec5a76-b7dc-40dd-a02e-b4668dca15ca</vt:lpwstr>
  </property>
  <property fmtid="{D5CDD505-2E9C-101B-9397-08002B2CF9AE}" pid="10" name="MSIP_Label_112bfb09-0f6a-4518-a647-7fa9d6d66816_ContentBits">
    <vt:lpwstr>0</vt:lpwstr>
  </property>
</Properties>
</file>